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3" r:id="rId2"/>
  </p:sldMasterIdLst>
  <p:notesMasterIdLst>
    <p:notesMasterId r:id="rId88"/>
  </p:notesMasterIdLst>
  <p:handoutMasterIdLst>
    <p:handoutMasterId r:id="rId89"/>
  </p:handoutMasterIdLst>
  <p:sldIdLst>
    <p:sldId id="259" r:id="rId3"/>
    <p:sldId id="1204" r:id="rId4"/>
    <p:sldId id="1201" r:id="rId5"/>
    <p:sldId id="1279" r:id="rId6"/>
    <p:sldId id="1203" r:id="rId7"/>
    <p:sldId id="1250" r:id="rId8"/>
    <p:sldId id="1280" r:id="rId9"/>
    <p:sldId id="1223" r:id="rId10"/>
    <p:sldId id="1257" r:id="rId11"/>
    <p:sldId id="1206" r:id="rId12"/>
    <p:sldId id="1222" r:id="rId13"/>
    <p:sldId id="292" r:id="rId14"/>
    <p:sldId id="293" r:id="rId15"/>
    <p:sldId id="1207" r:id="rId16"/>
    <p:sldId id="301" r:id="rId17"/>
    <p:sldId id="1208" r:id="rId18"/>
    <p:sldId id="1209" r:id="rId19"/>
    <p:sldId id="1224" r:id="rId20"/>
    <p:sldId id="1225" r:id="rId21"/>
    <p:sldId id="1226" r:id="rId22"/>
    <p:sldId id="1210" r:id="rId23"/>
    <p:sldId id="444" r:id="rId24"/>
    <p:sldId id="308" r:id="rId25"/>
    <p:sldId id="311" r:id="rId26"/>
    <p:sldId id="310" r:id="rId27"/>
    <p:sldId id="302" r:id="rId28"/>
    <p:sldId id="315" r:id="rId29"/>
    <p:sldId id="309" r:id="rId30"/>
    <p:sldId id="1211" r:id="rId31"/>
    <p:sldId id="294" r:id="rId32"/>
    <p:sldId id="1256" r:id="rId33"/>
    <p:sldId id="304" r:id="rId34"/>
    <p:sldId id="306" r:id="rId35"/>
    <p:sldId id="305" r:id="rId36"/>
    <p:sldId id="1212" r:id="rId37"/>
    <p:sldId id="295" r:id="rId38"/>
    <p:sldId id="1270" r:id="rId39"/>
    <p:sldId id="1271" r:id="rId40"/>
    <p:sldId id="307" r:id="rId41"/>
    <p:sldId id="1272" r:id="rId42"/>
    <p:sldId id="1273" r:id="rId43"/>
    <p:sldId id="1213" r:id="rId44"/>
    <p:sldId id="1227" r:id="rId45"/>
    <p:sldId id="1228" r:id="rId46"/>
    <p:sldId id="1229" r:id="rId47"/>
    <p:sldId id="1230" r:id="rId48"/>
    <p:sldId id="1231" r:id="rId49"/>
    <p:sldId id="1214" r:id="rId50"/>
    <p:sldId id="1274" r:id="rId51"/>
    <p:sldId id="1275" r:id="rId52"/>
    <p:sldId id="1276" r:id="rId53"/>
    <p:sldId id="1277" r:id="rId54"/>
    <p:sldId id="1278" r:id="rId55"/>
    <p:sldId id="1215" r:id="rId56"/>
    <p:sldId id="1233" r:id="rId57"/>
    <p:sldId id="1234" r:id="rId58"/>
    <p:sldId id="1235" r:id="rId59"/>
    <p:sldId id="1236" r:id="rId60"/>
    <p:sldId id="1237" r:id="rId61"/>
    <p:sldId id="1216" r:id="rId62"/>
    <p:sldId id="363" r:id="rId63"/>
    <p:sldId id="1195" r:id="rId64"/>
    <p:sldId id="1259" r:id="rId65"/>
    <p:sldId id="1260" r:id="rId66"/>
    <p:sldId id="1261" r:id="rId67"/>
    <p:sldId id="1262" r:id="rId68"/>
    <p:sldId id="1263" r:id="rId69"/>
    <p:sldId id="1264" r:id="rId70"/>
    <p:sldId id="1265" r:id="rId71"/>
    <p:sldId id="1266" r:id="rId72"/>
    <p:sldId id="1267" r:id="rId73"/>
    <p:sldId id="1268" r:id="rId74"/>
    <p:sldId id="1269" r:id="rId75"/>
    <p:sldId id="1217" r:id="rId76"/>
    <p:sldId id="303" r:id="rId77"/>
    <p:sldId id="1198" r:id="rId78"/>
    <p:sldId id="1247" r:id="rId79"/>
    <p:sldId id="1248" r:id="rId80"/>
    <p:sldId id="1249" r:id="rId81"/>
    <p:sldId id="1218" r:id="rId82"/>
    <p:sldId id="1219" r:id="rId83"/>
    <p:sldId id="1220" r:id="rId84"/>
    <p:sldId id="1221" r:id="rId85"/>
    <p:sldId id="300" r:id="rId86"/>
    <p:sldId id="288"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3030"/>
    <a:srgbClr val="2F2F2F"/>
    <a:srgbClr val="003399"/>
    <a:srgbClr val="6FCA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25" autoAdjust="0"/>
    <p:restoredTop sz="94686"/>
  </p:normalViewPr>
  <p:slideViewPr>
    <p:cSldViewPr snapToGrid="0" snapToObjects="1">
      <p:cViewPr varScale="1">
        <p:scale>
          <a:sx n="87" d="100"/>
          <a:sy n="87" d="100"/>
        </p:scale>
        <p:origin x="108" y="7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image" Target="../media/image200.jpeg"/><Relationship Id="rId5" Type="http://schemas.openxmlformats.org/officeDocument/2006/relationships/image" Target="../media/image204.png"/><Relationship Id="rId4" Type="http://schemas.openxmlformats.org/officeDocument/2006/relationships/image" Target="../media/image20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image" Target="../media/image200.jpeg"/><Relationship Id="rId5" Type="http://schemas.openxmlformats.org/officeDocument/2006/relationships/image" Target="../media/image204.png"/><Relationship Id="rId4" Type="http://schemas.openxmlformats.org/officeDocument/2006/relationships/image" Target="../media/image20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C3E3AF-C305-4F7D-BC5E-7F8B7B440C1A}" type="doc">
      <dgm:prSet loTypeId="urn:microsoft.com/office/officeart/2008/layout/HorizontalMultiLevelHierarchy" loCatId="hierarchy" qsTypeId="urn:microsoft.com/office/officeart/2005/8/quickstyle/simple4" qsCatId="simple" csTypeId="urn:microsoft.com/office/officeart/2005/8/colors/colorful1" csCatId="colorful" phldr="1"/>
      <dgm:spPr/>
      <dgm:t>
        <a:bodyPr/>
        <a:lstStyle/>
        <a:p>
          <a:endParaRPr lang="en-US"/>
        </a:p>
      </dgm:t>
    </dgm:pt>
    <dgm:pt modelId="{2302C421-B21E-40D3-972D-3C695AFF2D0B}">
      <dgm:prSet phldrT="[Text]" custT="1"/>
      <dgm:spPr>
        <a:gradFill rotWithShape="0">
          <a:gsLst>
            <a:gs pos="0">
              <a:srgbClr val="61C4D3">
                <a:hueOff val="0"/>
                <a:satOff val="0"/>
                <a:lumOff val="0"/>
                <a:alphaOff val="0"/>
                <a:satMod val="103000"/>
                <a:lumMod val="102000"/>
                <a:tint val="94000"/>
              </a:srgbClr>
            </a:gs>
            <a:gs pos="50000">
              <a:srgbClr val="61C4D3">
                <a:hueOff val="0"/>
                <a:satOff val="0"/>
                <a:lumOff val="0"/>
                <a:alphaOff val="0"/>
                <a:satMod val="110000"/>
                <a:lumMod val="100000"/>
                <a:shade val="100000"/>
              </a:srgbClr>
            </a:gs>
            <a:gs pos="100000">
              <a:srgbClr val="61C4D3">
                <a:hueOff val="0"/>
                <a:satOff val="0"/>
                <a:lumOff val="0"/>
                <a:alphaOff val="0"/>
                <a:lumMod val="99000"/>
                <a:satMod val="120000"/>
                <a:shade val="78000"/>
              </a:srgbClr>
            </a:gs>
          </a:gsLst>
          <a:lin ang="5400000" scaled="0"/>
        </a:gradFill>
        <a:ln>
          <a:noFill/>
        </a:ln>
        <a:effectLst/>
      </dgm:spPr>
      <dgm:t>
        <a:bodyPr spcFirstLastPara="0" vert="horz" wrap="square" lIns="6985" tIns="6985" rIns="6985" bIns="6985" numCol="1" spcCol="1270" anchor="ctr" anchorCtr="0"/>
        <a:lstStyle/>
        <a:p>
          <a:pPr>
            <a:spcAft>
              <a:spcPct val="35000"/>
            </a:spcAft>
          </a:pPr>
          <a:r>
            <a:rPr lang="en-US" sz="1050" b="1" dirty="0">
              <a:solidFill>
                <a:schemeClr val="accent6">
                  <a:lumMod val="50000"/>
                </a:schemeClr>
              </a:solidFill>
            </a:rPr>
            <a:t>BEAMS DEPARTMENT (BE)</a:t>
          </a:r>
        </a:p>
        <a:p>
          <a:pPr>
            <a:spcAft>
              <a:spcPts val="0"/>
            </a:spcAft>
          </a:pPr>
          <a:r>
            <a:rPr lang="en-GB" sz="1050" dirty="0">
              <a:solidFill>
                <a:schemeClr val="accent6">
                  <a:lumMod val="50000"/>
                </a:schemeClr>
              </a:solidFill>
            </a:rPr>
            <a:t>Head of Department: </a:t>
          </a:r>
          <a:r>
            <a:rPr lang="en-GB" sz="1050" b="1" dirty="0">
              <a:solidFill>
                <a:schemeClr val="accent6">
                  <a:lumMod val="50000"/>
                </a:schemeClr>
              </a:solidFill>
            </a:rPr>
            <a:t>Rhodri Jones</a:t>
          </a:r>
        </a:p>
        <a:p>
          <a:pPr>
            <a:spcAft>
              <a:spcPts val="0"/>
            </a:spcAft>
          </a:pPr>
          <a:r>
            <a:rPr lang="en-GB" sz="1050" dirty="0">
              <a:solidFill>
                <a:schemeClr val="accent6">
                  <a:lumMod val="50000"/>
                </a:schemeClr>
              </a:solidFill>
            </a:rPr>
            <a:t>Deputy Head of Department: </a:t>
          </a:r>
          <a:r>
            <a:rPr lang="en-GB" sz="1050" b="1" dirty="0">
              <a:solidFill>
                <a:schemeClr val="accent6">
                  <a:lumMod val="50000"/>
                </a:schemeClr>
              </a:solidFill>
            </a:rPr>
            <a:t>Gianluigi </a:t>
          </a:r>
          <a:r>
            <a:rPr lang="en-GB" sz="1050" b="1" dirty="0" err="1">
              <a:solidFill>
                <a:schemeClr val="accent6">
                  <a:lumMod val="50000"/>
                </a:schemeClr>
              </a:solidFill>
            </a:rPr>
            <a:t>Arduini</a:t>
          </a:r>
          <a:endParaRPr lang="en-US" sz="1050" b="1" dirty="0">
            <a:solidFill>
              <a:schemeClr val="accent6">
                <a:lumMod val="50000"/>
              </a:schemeClr>
            </a:solidFill>
          </a:endParaRPr>
        </a:p>
      </dgm:t>
    </dgm:pt>
    <dgm:pt modelId="{FF2DEE6F-D0DA-42E9-A177-54D28AF61AED}" type="parTrans" cxnId="{B92CA286-DDFF-46D6-BE31-F14B97D01168}">
      <dgm:prSet/>
      <dgm:spPr/>
      <dgm:t>
        <a:bodyPr/>
        <a:lstStyle/>
        <a:p>
          <a:endParaRPr lang="en-US" sz="1050"/>
        </a:p>
      </dgm:t>
    </dgm:pt>
    <dgm:pt modelId="{1086C789-F1AD-4CC5-B1A0-535FBE82A120}" type="sibTrans" cxnId="{B92CA286-DDFF-46D6-BE31-F14B97D01168}">
      <dgm:prSet/>
      <dgm:spPr/>
      <dgm:t>
        <a:bodyPr/>
        <a:lstStyle/>
        <a:p>
          <a:endParaRPr lang="en-US" sz="1050"/>
        </a:p>
      </dgm:t>
    </dgm:pt>
    <dgm:pt modelId="{87321F2A-4FC3-4454-835B-101932217918}">
      <dgm:prSet phldrT="[Text]" custT="1"/>
      <dgm:spPr>
        <a:solidFill>
          <a:srgbClr val="E96135"/>
        </a:solidFill>
      </dgm:spPr>
      <dgm:t>
        <a:bodyPr/>
        <a:lstStyle/>
        <a:p>
          <a:pPr>
            <a:spcAft>
              <a:spcPts val="0"/>
            </a:spcAft>
          </a:pPr>
          <a:r>
            <a:rPr lang="en-US" sz="1050" b="1" dirty="0"/>
            <a:t>ABP</a:t>
          </a:r>
          <a:endParaRPr lang="fr-CH" sz="1050" b="1" dirty="0"/>
        </a:p>
        <a:p>
          <a:pPr>
            <a:spcAft>
              <a:spcPts val="0"/>
            </a:spcAft>
          </a:pPr>
          <a:r>
            <a:rPr lang="fr-CH" sz="1050" b="1" dirty="0" err="1">
              <a:solidFill>
                <a:sysClr val="windowText" lastClr="000000"/>
              </a:solidFill>
            </a:rPr>
            <a:t>Accelerators</a:t>
          </a:r>
          <a:r>
            <a:rPr lang="fr-CH" sz="1050" b="1" dirty="0">
              <a:solidFill>
                <a:sysClr val="windowText" lastClr="000000"/>
              </a:solidFill>
            </a:rPr>
            <a:t> &amp; Beam </a:t>
          </a:r>
          <a:r>
            <a:rPr lang="fr-CH" sz="1050" b="1" dirty="0" err="1">
              <a:solidFill>
                <a:sysClr val="windowText" lastClr="000000"/>
              </a:solidFill>
            </a:rPr>
            <a:t>Physics</a:t>
          </a:r>
          <a:endParaRPr lang="fr-CH" sz="1050" b="1" dirty="0">
            <a:solidFill>
              <a:sysClr val="windowText" lastClr="000000"/>
            </a:solidFill>
          </a:endParaRPr>
        </a:p>
        <a:p>
          <a:pPr>
            <a:spcAft>
              <a:spcPts val="0"/>
            </a:spcAft>
          </a:pPr>
          <a:r>
            <a:rPr lang="fr-CH" sz="1050" dirty="0"/>
            <a:t>GL: Y. </a:t>
          </a:r>
          <a:r>
            <a:rPr lang="fr-CH" sz="1050" dirty="0" err="1"/>
            <a:t>Papaphilippou</a:t>
          </a:r>
          <a:endParaRPr lang="fr-CH" sz="1050" dirty="0"/>
        </a:p>
      </dgm:t>
    </dgm:pt>
    <dgm:pt modelId="{B055F373-A9A4-40D4-8D5D-D75D95623B34}" type="parTrans" cxnId="{9BBE8709-C2A3-4B8E-8908-511E25114CD5}">
      <dgm:prSet custT="1"/>
      <dgm:spPr/>
      <dgm:t>
        <a:bodyPr/>
        <a:lstStyle/>
        <a:p>
          <a:endParaRPr lang="en-US" sz="1050"/>
        </a:p>
      </dgm:t>
    </dgm:pt>
    <dgm:pt modelId="{77422147-CA05-47FB-B552-FE85D2249978}" type="sibTrans" cxnId="{9BBE8709-C2A3-4B8E-8908-511E25114CD5}">
      <dgm:prSet/>
      <dgm:spPr/>
      <dgm:t>
        <a:bodyPr/>
        <a:lstStyle/>
        <a:p>
          <a:endParaRPr lang="en-US" sz="1050"/>
        </a:p>
      </dgm:t>
    </dgm:pt>
    <dgm:pt modelId="{89C05BB7-8B64-4AB5-B1DA-43782CE40EF9}">
      <dgm:prSet phldrT="[Text]" custT="1"/>
      <dgm:spPr>
        <a:solidFill>
          <a:srgbClr val="E96135"/>
        </a:solidFill>
      </dgm:spPr>
      <dgm:t>
        <a:bodyPr/>
        <a:lstStyle/>
        <a:p>
          <a:pPr>
            <a:spcAft>
              <a:spcPts val="0"/>
            </a:spcAft>
          </a:pPr>
          <a:r>
            <a:rPr lang="en-US" sz="1050" b="1" dirty="0"/>
            <a:t>ASR</a:t>
          </a:r>
          <a:endParaRPr lang="fr-CH" sz="1050" b="1" dirty="0"/>
        </a:p>
        <a:p>
          <a:pPr>
            <a:spcAft>
              <a:spcPts val="0"/>
            </a:spcAft>
          </a:pPr>
          <a:r>
            <a:rPr lang="fr-CH" sz="1050" b="1" dirty="0">
              <a:solidFill>
                <a:sysClr val="windowText" lastClr="000000"/>
              </a:solidFill>
            </a:rPr>
            <a:t>Administration, </a:t>
          </a:r>
          <a:r>
            <a:rPr lang="fr-CH" sz="1050" b="1" dirty="0" err="1">
              <a:solidFill>
                <a:sysClr val="windowText" lastClr="000000"/>
              </a:solidFill>
            </a:rPr>
            <a:t>Safety</a:t>
          </a:r>
          <a:r>
            <a:rPr lang="fr-CH" sz="1050" b="1" dirty="0">
              <a:solidFill>
                <a:sysClr val="windowText" lastClr="000000"/>
              </a:solidFill>
            </a:rPr>
            <a:t> &amp; </a:t>
          </a:r>
          <a:r>
            <a:rPr lang="fr-CH" sz="1050" b="1" dirty="0" err="1">
              <a:solidFill>
                <a:sysClr val="windowText" lastClr="000000"/>
              </a:solidFill>
            </a:rPr>
            <a:t>Resources</a:t>
          </a:r>
          <a:endParaRPr lang="fr-CH" sz="1050" b="1" dirty="0">
            <a:solidFill>
              <a:sysClr val="windowText" lastClr="000000"/>
            </a:solidFill>
          </a:endParaRPr>
        </a:p>
        <a:p>
          <a:pPr>
            <a:spcAft>
              <a:spcPts val="0"/>
            </a:spcAft>
          </a:pPr>
          <a:r>
            <a:rPr lang="fr-CH" sz="1050" dirty="0"/>
            <a:t>GL: R. </a:t>
          </a:r>
          <a:r>
            <a:rPr lang="fr-CH" sz="1050" dirty="0" err="1"/>
            <a:t>Billen</a:t>
          </a:r>
          <a:endParaRPr lang="en-US" sz="1050" dirty="0"/>
        </a:p>
      </dgm:t>
    </dgm:pt>
    <dgm:pt modelId="{F46C0DEE-C2EB-4E51-91D8-17CA7242C843}" type="sibTrans" cxnId="{873FD3FE-BE0E-4488-8461-153647A4A433}">
      <dgm:prSet/>
      <dgm:spPr/>
      <dgm:t>
        <a:bodyPr/>
        <a:lstStyle/>
        <a:p>
          <a:endParaRPr lang="en-US" sz="1050"/>
        </a:p>
      </dgm:t>
    </dgm:pt>
    <dgm:pt modelId="{5E922F2B-690C-4D65-A144-00262CBBEAC9}" type="parTrans" cxnId="{873FD3FE-BE0E-4488-8461-153647A4A433}">
      <dgm:prSet custT="1"/>
      <dgm:spPr/>
      <dgm:t>
        <a:bodyPr/>
        <a:lstStyle/>
        <a:p>
          <a:endParaRPr lang="en-US" sz="1050"/>
        </a:p>
      </dgm:t>
    </dgm:pt>
    <dgm:pt modelId="{87717792-77D0-483C-A211-DD96C8C96316}">
      <dgm:prSet custT="1"/>
      <dgm:spPr>
        <a:solidFill>
          <a:srgbClr val="E96135"/>
        </a:solidFill>
      </dgm:spPr>
      <dgm:t>
        <a:bodyPr/>
        <a:lstStyle/>
        <a:p>
          <a:pPr>
            <a:spcAft>
              <a:spcPts val="0"/>
            </a:spcAft>
          </a:pPr>
          <a:r>
            <a:rPr lang="fr-CH" sz="1050" b="1"/>
            <a:t>CEM</a:t>
          </a:r>
        </a:p>
        <a:p>
          <a:pPr>
            <a:spcAft>
              <a:spcPts val="0"/>
            </a:spcAft>
          </a:pPr>
          <a:r>
            <a:rPr lang="fr-CH" sz="1050" b="1">
              <a:solidFill>
                <a:sysClr val="windowText" lastClr="000000"/>
              </a:solidFill>
            </a:rPr>
            <a:t>Controls Electronics &amp; Mechatronics</a:t>
          </a:r>
        </a:p>
        <a:p>
          <a:pPr>
            <a:spcAft>
              <a:spcPts val="0"/>
            </a:spcAft>
          </a:pPr>
          <a:r>
            <a:rPr lang="fr-CH" sz="1050"/>
            <a:t>GL: A. Masi</a:t>
          </a:r>
          <a:endParaRPr lang="en-US" sz="1050" dirty="0"/>
        </a:p>
      </dgm:t>
    </dgm:pt>
    <dgm:pt modelId="{5FFA4835-E33A-4173-B2BE-FAC9F84C5338}" type="parTrans" cxnId="{547812F7-6A17-4B77-9151-986D92DADBC1}">
      <dgm:prSet custT="1"/>
      <dgm:spPr/>
      <dgm:t>
        <a:bodyPr/>
        <a:lstStyle/>
        <a:p>
          <a:endParaRPr lang="en-US" sz="1050"/>
        </a:p>
      </dgm:t>
    </dgm:pt>
    <dgm:pt modelId="{748C5D32-A42C-4988-B5AA-BDDE4D75ED18}" type="sibTrans" cxnId="{547812F7-6A17-4B77-9151-986D92DADBC1}">
      <dgm:prSet/>
      <dgm:spPr/>
      <dgm:t>
        <a:bodyPr/>
        <a:lstStyle/>
        <a:p>
          <a:endParaRPr lang="en-US" sz="1050"/>
        </a:p>
      </dgm:t>
    </dgm:pt>
    <dgm:pt modelId="{7AD29E28-FE14-48EB-B6E0-8CEDC352E70A}">
      <dgm:prSet custT="1"/>
      <dgm:spPr>
        <a:solidFill>
          <a:srgbClr val="E96135"/>
        </a:solidFill>
      </dgm:spPr>
      <dgm:t>
        <a:bodyPr/>
        <a:lstStyle/>
        <a:p>
          <a:pPr>
            <a:spcAft>
              <a:spcPts val="0"/>
            </a:spcAft>
          </a:pPr>
          <a:r>
            <a:rPr lang="en-US" sz="1050" b="1"/>
            <a:t>CSS</a:t>
          </a:r>
        </a:p>
        <a:p>
          <a:pPr>
            <a:spcAft>
              <a:spcPts val="0"/>
            </a:spcAft>
          </a:pPr>
          <a:r>
            <a:rPr lang="en-US" sz="1050" b="1">
              <a:solidFill>
                <a:sysClr val="windowText" lastClr="000000"/>
              </a:solidFill>
            </a:rPr>
            <a:t>Controls Software &amp; Services</a:t>
          </a:r>
        </a:p>
        <a:p>
          <a:pPr>
            <a:spcAft>
              <a:spcPts val="0"/>
            </a:spcAft>
          </a:pPr>
          <a:r>
            <a:rPr lang="fr-CH" sz="1050"/>
            <a:t>GL: C. Roderick</a:t>
          </a:r>
          <a:endParaRPr lang="fr-CH" sz="1050" dirty="0"/>
        </a:p>
      </dgm:t>
    </dgm:pt>
    <dgm:pt modelId="{6D671BE3-6750-4D3C-9FF7-911BF6D7178C}" type="parTrans" cxnId="{C988AB0D-FAF6-4AAF-ABDF-50AB8C189BFC}">
      <dgm:prSet custT="1"/>
      <dgm:spPr/>
      <dgm:t>
        <a:bodyPr/>
        <a:lstStyle/>
        <a:p>
          <a:endParaRPr lang="en-US" sz="1050"/>
        </a:p>
      </dgm:t>
    </dgm:pt>
    <dgm:pt modelId="{04DFC39A-625E-46C0-BD74-F79CA24B82CE}" type="sibTrans" cxnId="{C988AB0D-FAF6-4AAF-ABDF-50AB8C189BFC}">
      <dgm:prSet/>
      <dgm:spPr/>
      <dgm:t>
        <a:bodyPr/>
        <a:lstStyle/>
        <a:p>
          <a:endParaRPr lang="en-US" sz="1050"/>
        </a:p>
      </dgm:t>
    </dgm:pt>
    <dgm:pt modelId="{C4EB297F-6769-4100-B663-C422EFB94928}">
      <dgm:prSet custT="1"/>
      <dgm:spPr>
        <a:solidFill>
          <a:srgbClr val="E96135"/>
        </a:solidFill>
      </dgm:spPr>
      <dgm:t>
        <a:bodyPr/>
        <a:lstStyle/>
        <a:p>
          <a:pPr>
            <a:spcAft>
              <a:spcPts val="0"/>
            </a:spcAft>
          </a:pPr>
          <a:r>
            <a:rPr lang="en-GB" sz="1050" b="1"/>
            <a:t>EA</a:t>
          </a:r>
        </a:p>
        <a:p>
          <a:pPr>
            <a:spcAft>
              <a:spcPts val="0"/>
            </a:spcAft>
          </a:pPr>
          <a:r>
            <a:rPr lang="en-GB" sz="1050" b="1">
              <a:solidFill>
                <a:sysClr val="windowText" lastClr="000000"/>
              </a:solidFill>
            </a:rPr>
            <a:t>Experimental Areas</a:t>
          </a:r>
        </a:p>
        <a:p>
          <a:pPr>
            <a:spcAft>
              <a:spcPts val="0"/>
            </a:spcAft>
          </a:pPr>
          <a:r>
            <a:rPr lang="en-GB" sz="1050"/>
            <a:t>GL: M. Brugger</a:t>
          </a:r>
          <a:endParaRPr lang="en-GB" sz="1050" dirty="0"/>
        </a:p>
      </dgm:t>
    </dgm:pt>
    <dgm:pt modelId="{5442DCFB-7897-4FCE-B5E6-620483E3A321}" type="parTrans" cxnId="{70942920-415D-4B73-96F3-B15FCC8D4E9C}">
      <dgm:prSet custT="1"/>
      <dgm:spPr/>
      <dgm:t>
        <a:bodyPr/>
        <a:lstStyle/>
        <a:p>
          <a:endParaRPr lang="en-US" sz="1050"/>
        </a:p>
      </dgm:t>
    </dgm:pt>
    <dgm:pt modelId="{9BCD2003-B764-471F-8FD6-086CED57306A}" type="sibTrans" cxnId="{70942920-415D-4B73-96F3-B15FCC8D4E9C}">
      <dgm:prSet/>
      <dgm:spPr/>
      <dgm:t>
        <a:bodyPr/>
        <a:lstStyle/>
        <a:p>
          <a:endParaRPr lang="en-US" sz="1050"/>
        </a:p>
      </dgm:t>
    </dgm:pt>
    <dgm:pt modelId="{76053F88-67DD-4780-AD77-2DC6E2329A48}">
      <dgm:prSet custT="1"/>
      <dgm:spPr>
        <a:solidFill>
          <a:srgbClr val="E96135"/>
        </a:solidFill>
      </dgm:spPr>
      <dgm:t>
        <a:bodyPr/>
        <a:lstStyle/>
        <a:p>
          <a:pPr>
            <a:spcAft>
              <a:spcPts val="0"/>
            </a:spcAft>
          </a:pPr>
          <a:r>
            <a:rPr lang="fr-CH" sz="1050" b="1"/>
            <a:t>GM</a:t>
          </a:r>
        </a:p>
        <a:p>
          <a:pPr>
            <a:spcAft>
              <a:spcPts val="0"/>
            </a:spcAft>
          </a:pPr>
          <a:r>
            <a:rPr lang="fr-CH" sz="1050" b="1">
              <a:solidFill>
                <a:sysClr val="windowText" lastClr="000000"/>
              </a:solidFill>
            </a:rPr>
            <a:t>Geodetic Metrology</a:t>
          </a:r>
        </a:p>
        <a:p>
          <a:pPr>
            <a:spcAft>
              <a:spcPts val="0"/>
            </a:spcAft>
          </a:pPr>
          <a:r>
            <a:rPr lang="fr-CH" sz="1050"/>
            <a:t>GL: H. Mainaud Durand</a:t>
          </a:r>
          <a:endParaRPr lang="fr-CH" sz="1050" dirty="0"/>
        </a:p>
      </dgm:t>
    </dgm:pt>
    <dgm:pt modelId="{031F585D-6572-4198-BC19-50868ABC878D}" type="parTrans" cxnId="{3EC2AABD-80FC-40AC-AC83-AE9A7661678E}">
      <dgm:prSet custT="1"/>
      <dgm:spPr/>
      <dgm:t>
        <a:bodyPr/>
        <a:lstStyle/>
        <a:p>
          <a:endParaRPr lang="en-US" sz="1050"/>
        </a:p>
      </dgm:t>
    </dgm:pt>
    <dgm:pt modelId="{8CFF89BE-515D-441B-89C5-D562FB711163}" type="sibTrans" cxnId="{3EC2AABD-80FC-40AC-AC83-AE9A7661678E}">
      <dgm:prSet/>
      <dgm:spPr/>
      <dgm:t>
        <a:bodyPr/>
        <a:lstStyle/>
        <a:p>
          <a:endParaRPr lang="en-US" sz="1050"/>
        </a:p>
      </dgm:t>
    </dgm:pt>
    <dgm:pt modelId="{E3445A11-8D24-4C7D-B210-59B26FD94925}">
      <dgm:prSet custT="1"/>
      <dgm:spPr>
        <a:solidFill>
          <a:srgbClr val="E96135"/>
        </a:solidFill>
      </dgm:spPr>
      <dgm:t>
        <a:bodyPr/>
        <a:lstStyle/>
        <a:p>
          <a:pPr>
            <a:spcBef>
              <a:spcPct val="0"/>
            </a:spcBef>
            <a:spcAft>
              <a:spcPts val="0"/>
            </a:spcAft>
          </a:pPr>
          <a:r>
            <a:rPr lang="fr-CH" sz="1050" b="1"/>
            <a:t>ICS</a:t>
          </a:r>
        </a:p>
        <a:p>
          <a:pPr>
            <a:spcBef>
              <a:spcPct val="0"/>
            </a:spcBef>
            <a:spcAft>
              <a:spcPts val="0"/>
            </a:spcAft>
          </a:pPr>
          <a:r>
            <a:rPr lang="fr-CH" sz="1050" b="1">
              <a:solidFill>
                <a:sysClr val="windowText" lastClr="000000"/>
              </a:solidFill>
            </a:rPr>
            <a:t>Industrial Control</a:t>
          </a:r>
        </a:p>
        <a:p>
          <a:pPr>
            <a:spcBef>
              <a:spcPct val="0"/>
            </a:spcBef>
            <a:spcAft>
              <a:spcPts val="0"/>
            </a:spcAft>
          </a:pPr>
          <a:r>
            <a:rPr lang="fr-CH" sz="1050" b="1">
              <a:solidFill>
                <a:sysClr val="windowText" lastClr="000000"/>
              </a:solidFill>
            </a:rPr>
            <a:t>Systems</a:t>
          </a:r>
        </a:p>
        <a:p>
          <a:pPr>
            <a:spcBef>
              <a:spcPct val="0"/>
            </a:spcBef>
            <a:spcAft>
              <a:spcPts val="0"/>
            </a:spcAft>
          </a:pPr>
          <a:r>
            <a:rPr lang="fr-CH" sz="1050"/>
            <a:t>GL: P. Sollander</a:t>
          </a:r>
          <a:endParaRPr lang="en-US" sz="1050" dirty="0"/>
        </a:p>
      </dgm:t>
    </dgm:pt>
    <dgm:pt modelId="{AAAB40B2-862E-43F6-8F44-0075E12D1683}" type="parTrans" cxnId="{500655A7-A829-4107-B7BC-C403FFEB409D}">
      <dgm:prSet custT="1"/>
      <dgm:spPr/>
      <dgm:t>
        <a:bodyPr/>
        <a:lstStyle/>
        <a:p>
          <a:endParaRPr lang="en-US" sz="1050"/>
        </a:p>
      </dgm:t>
    </dgm:pt>
    <dgm:pt modelId="{D4A45729-E8D3-4949-8521-C6D822AF1DA9}" type="sibTrans" cxnId="{500655A7-A829-4107-B7BC-C403FFEB409D}">
      <dgm:prSet/>
      <dgm:spPr/>
      <dgm:t>
        <a:bodyPr/>
        <a:lstStyle/>
        <a:p>
          <a:endParaRPr lang="en-US" sz="1050"/>
        </a:p>
      </dgm:t>
    </dgm:pt>
    <dgm:pt modelId="{63DC445E-7A4F-4C4C-B848-262BBBDC304D}">
      <dgm:prSet custT="1"/>
      <dgm:spPr>
        <a:solidFill>
          <a:srgbClr val="E96135"/>
        </a:solidFill>
      </dgm:spPr>
      <dgm:t>
        <a:bodyPr/>
        <a:lstStyle/>
        <a:p>
          <a:pPr>
            <a:spcAft>
              <a:spcPts val="0"/>
            </a:spcAft>
          </a:pPr>
          <a:r>
            <a:rPr lang="fr-CH" sz="1050" b="1"/>
            <a:t>OP</a:t>
          </a:r>
        </a:p>
        <a:p>
          <a:pPr>
            <a:spcAft>
              <a:spcPts val="0"/>
            </a:spcAft>
          </a:pPr>
          <a:r>
            <a:rPr lang="fr-CH" sz="1050" b="1">
              <a:solidFill>
                <a:sysClr val="windowText" lastClr="000000"/>
              </a:solidFill>
            </a:rPr>
            <a:t>Operations</a:t>
          </a:r>
        </a:p>
        <a:p>
          <a:pPr>
            <a:spcAft>
              <a:spcPts val="0"/>
            </a:spcAft>
          </a:pPr>
          <a:r>
            <a:rPr lang="fr-CH" sz="1050"/>
            <a:t>GL: R. Steerenberg</a:t>
          </a:r>
          <a:endParaRPr lang="fr-CH" sz="1050" dirty="0"/>
        </a:p>
      </dgm:t>
    </dgm:pt>
    <dgm:pt modelId="{113BAB97-61F3-41ED-944C-5CCF53D75683}" type="parTrans" cxnId="{77DDD60C-DC47-4099-A66B-D9F3FA638A78}">
      <dgm:prSet custT="1"/>
      <dgm:spPr/>
      <dgm:t>
        <a:bodyPr/>
        <a:lstStyle/>
        <a:p>
          <a:endParaRPr lang="en-US" sz="1050"/>
        </a:p>
      </dgm:t>
    </dgm:pt>
    <dgm:pt modelId="{98998A1E-6DA7-4837-BE57-1166DC5231AD}" type="sibTrans" cxnId="{77DDD60C-DC47-4099-A66B-D9F3FA638A78}">
      <dgm:prSet/>
      <dgm:spPr/>
      <dgm:t>
        <a:bodyPr/>
        <a:lstStyle/>
        <a:p>
          <a:endParaRPr lang="en-US" sz="1050"/>
        </a:p>
      </dgm:t>
    </dgm:pt>
    <dgm:pt modelId="{620CE00C-A50A-4B06-B80B-DC8C41DD2656}" type="pres">
      <dgm:prSet presAssocID="{D6C3E3AF-C305-4F7D-BC5E-7F8B7B440C1A}" presName="Name0" presStyleCnt="0">
        <dgm:presLayoutVars>
          <dgm:chPref val="1"/>
          <dgm:dir/>
          <dgm:animOne val="branch"/>
          <dgm:animLvl val="lvl"/>
          <dgm:resizeHandles val="exact"/>
        </dgm:presLayoutVars>
      </dgm:prSet>
      <dgm:spPr/>
    </dgm:pt>
    <dgm:pt modelId="{706A3354-6917-4B33-B4B6-5BF5F41E978B}" type="pres">
      <dgm:prSet presAssocID="{2302C421-B21E-40D3-972D-3C695AFF2D0B}" presName="root1" presStyleCnt="0"/>
      <dgm:spPr/>
    </dgm:pt>
    <dgm:pt modelId="{71B3F14E-25D1-402A-B1EB-091602352B22}" type="pres">
      <dgm:prSet presAssocID="{2302C421-B21E-40D3-972D-3C695AFF2D0B}" presName="LevelOneTextNode" presStyleLbl="node0" presStyleIdx="0" presStyleCnt="1">
        <dgm:presLayoutVars>
          <dgm:chPref val="3"/>
        </dgm:presLayoutVars>
      </dgm:prSet>
      <dgm:spPr>
        <a:xfrm rot="16200000">
          <a:off x="-676653" y="2498414"/>
          <a:ext cx="2997703" cy="569563"/>
        </a:xfrm>
        <a:prstGeom prst="rect">
          <a:avLst/>
        </a:prstGeom>
      </dgm:spPr>
    </dgm:pt>
    <dgm:pt modelId="{62CC6073-079A-4E2C-A31A-2D0CCB6FC428}" type="pres">
      <dgm:prSet presAssocID="{2302C421-B21E-40D3-972D-3C695AFF2D0B}" presName="level2hierChild" presStyleCnt="0"/>
      <dgm:spPr/>
    </dgm:pt>
    <dgm:pt modelId="{E86CF0D3-856F-4C8C-B7DB-9CCBA4450788}" type="pres">
      <dgm:prSet presAssocID="{B055F373-A9A4-40D4-8D5D-D75D95623B34}" presName="conn2-1" presStyleLbl="parChTrans1D2" presStyleIdx="0" presStyleCnt="8"/>
      <dgm:spPr/>
    </dgm:pt>
    <dgm:pt modelId="{18CD2253-9FC8-4EEA-BAC9-D0603E57BF0D}" type="pres">
      <dgm:prSet presAssocID="{B055F373-A9A4-40D4-8D5D-D75D95623B34}" presName="connTx" presStyleLbl="parChTrans1D2" presStyleIdx="0" presStyleCnt="8"/>
      <dgm:spPr/>
    </dgm:pt>
    <dgm:pt modelId="{C4C659E1-BE0B-4942-8305-75A23C02CC2B}" type="pres">
      <dgm:prSet presAssocID="{87321F2A-4FC3-4454-835B-101932217918}" presName="root2" presStyleCnt="0"/>
      <dgm:spPr/>
    </dgm:pt>
    <dgm:pt modelId="{FAC36247-BE11-4A45-95D7-D5C83D080A0F}" type="pres">
      <dgm:prSet presAssocID="{87321F2A-4FC3-4454-835B-101932217918}" presName="LevelTwoTextNode" presStyleLbl="node2" presStyleIdx="0" presStyleCnt="8">
        <dgm:presLayoutVars>
          <dgm:chPref val="3"/>
        </dgm:presLayoutVars>
      </dgm:prSet>
      <dgm:spPr/>
    </dgm:pt>
    <dgm:pt modelId="{BCC6916C-5747-417C-BA75-17ADC75B187F}" type="pres">
      <dgm:prSet presAssocID="{87321F2A-4FC3-4454-835B-101932217918}" presName="level3hierChild" presStyleCnt="0"/>
      <dgm:spPr/>
    </dgm:pt>
    <dgm:pt modelId="{E6C19C22-2571-4483-B68A-A26B3EE5CBBD}" type="pres">
      <dgm:prSet presAssocID="{5E922F2B-690C-4D65-A144-00262CBBEAC9}" presName="conn2-1" presStyleLbl="parChTrans1D2" presStyleIdx="1" presStyleCnt="8"/>
      <dgm:spPr/>
    </dgm:pt>
    <dgm:pt modelId="{A4949FDA-6B35-4E88-B6E7-14498EF6309F}" type="pres">
      <dgm:prSet presAssocID="{5E922F2B-690C-4D65-A144-00262CBBEAC9}" presName="connTx" presStyleLbl="parChTrans1D2" presStyleIdx="1" presStyleCnt="8"/>
      <dgm:spPr/>
    </dgm:pt>
    <dgm:pt modelId="{AC0B7959-C84B-439B-A3E8-0300656895D7}" type="pres">
      <dgm:prSet presAssocID="{89C05BB7-8B64-4AB5-B1DA-43782CE40EF9}" presName="root2" presStyleCnt="0"/>
      <dgm:spPr/>
    </dgm:pt>
    <dgm:pt modelId="{91370C14-7E00-4697-B86F-980FDA0E3F69}" type="pres">
      <dgm:prSet presAssocID="{89C05BB7-8B64-4AB5-B1DA-43782CE40EF9}" presName="LevelTwoTextNode" presStyleLbl="node2" presStyleIdx="1" presStyleCnt="8">
        <dgm:presLayoutVars>
          <dgm:chPref val="3"/>
        </dgm:presLayoutVars>
      </dgm:prSet>
      <dgm:spPr/>
    </dgm:pt>
    <dgm:pt modelId="{72EE672D-620C-49ED-8FEA-AB25604B5C57}" type="pres">
      <dgm:prSet presAssocID="{89C05BB7-8B64-4AB5-B1DA-43782CE40EF9}" presName="level3hierChild" presStyleCnt="0"/>
      <dgm:spPr/>
    </dgm:pt>
    <dgm:pt modelId="{56198881-48D8-4A3D-8F98-57F119475BF0}" type="pres">
      <dgm:prSet presAssocID="{5FFA4835-E33A-4173-B2BE-FAC9F84C5338}" presName="conn2-1" presStyleLbl="parChTrans1D2" presStyleIdx="2" presStyleCnt="8"/>
      <dgm:spPr/>
    </dgm:pt>
    <dgm:pt modelId="{C3FE41F7-559B-49C6-9B42-E9A397E24654}" type="pres">
      <dgm:prSet presAssocID="{5FFA4835-E33A-4173-B2BE-FAC9F84C5338}" presName="connTx" presStyleLbl="parChTrans1D2" presStyleIdx="2" presStyleCnt="8"/>
      <dgm:spPr/>
    </dgm:pt>
    <dgm:pt modelId="{24B599B5-47ED-4F5A-BE6D-F03E427FEA77}" type="pres">
      <dgm:prSet presAssocID="{87717792-77D0-483C-A211-DD96C8C96316}" presName="root2" presStyleCnt="0"/>
      <dgm:spPr/>
    </dgm:pt>
    <dgm:pt modelId="{8C3638D7-015A-4E0E-B2DD-357C5ABDE7D7}" type="pres">
      <dgm:prSet presAssocID="{87717792-77D0-483C-A211-DD96C8C96316}" presName="LevelTwoTextNode" presStyleLbl="node2" presStyleIdx="2" presStyleCnt="8">
        <dgm:presLayoutVars>
          <dgm:chPref val="3"/>
        </dgm:presLayoutVars>
      </dgm:prSet>
      <dgm:spPr/>
    </dgm:pt>
    <dgm:pt modelId="{A1405BB8-16BD-44F4-BE79-BD2B3374AE50}" type="pres">
      <dgm:prSet presAssocID="{87717792-77D0-483C-A211-DD96C8C96316}" presName="level3hierChild" presStyleCnt="0"/>
      <dgm:spPr/>
    </dgm:pt>
    <dgm:pt modelId="{4DA2225C-3092-4437-BA7A-AF7FF6A65D12}" type="pres">
      <dgm:prSet presAssocID="{6D671BE3-6750-4D3C-9FF7-911BF6D7178C}" presName="conn2-1" presStyleLbl="parChTrans1D2" presStyleIdx="3" presStyleCnt="8"/>
      <dgm:spPr/>
    </dgm:pt>
    <dgm:pt modelId="{4A00E55E-83F4-4290-9DAD-38CA153A0860}" type="pres">
      <dgm:prSet presAssocID="{6D671BE3-6750-4D3C-9FF7-911BF6D7178C}" presName="connTx" presStyleLbl="parChTrans1D2" presStyleIdx="3" presStyleCnt="8"/>
      <dgm:spPr/>
    </dgm:pt>
    <dgm:pt modelId="{681C8A1C-E194-472D-972B-3FCC838F2C79}" type="pres">
      <dgm:prSet presAssocID="{7AD29E28-FE14-48EB-B6E0-8CEDC352E70A}" presName="root2" presStyleCnt="0"/>
      <dgm:spPr/>
    </dgm:pt>
    <dgm:pt modelId="{D1EBB192-D8FD-4189-8364-1CA32DAF6334}" type="pres">
      <dgm:prSet presAssocID="{7AD29E28-FE14-48EB-B6E0-8CEDC352E70A}" presName="LevelTwoTextNode" presStyleLbl="node2" presStyleIdx="3" presStyleCnt="8">
        <dgm:presLayoutVars>
          <dgm:chPref val="3"/>
        </dgm:presLayoutVars>
      </dgm:prSet>
      <dgm:spPr/>
    </dgm:pt>
    <dgm:pt modelId="{645FE765-509D-4EFC-849D-347DEE9A5230}" type="pres">
      <dgm:prSet presAssocID="{7AD29E28-FE14-48EB-B6E0-8CEDC352E70A}" presName="level3hierChild" presStyleCnt="0"/>
      <dgm:spPr/>
    </dgm:pt>
    <dgm:pt modelId="{99FFAB61-0283-4736-973B-4244604FAFB6}" type="pres">
      <dgm:prSet presAssocID="{5442DCFB-7897-4FCE-B5E6-620483E3A321}" presName="conn2-1" presStyleLbl="parChTrans1D2" presStyleIdx="4" presStyleCnt="8"/>
      <dgm:spPr/>
    </dgm:pt>
    <dgm:pt modelId="{07151C0C-A6F2-47C7-AA09-05837AAC7805}" type="pres">
      <dgm:prSet presAssocID="{5442DCFB-7897-4FCE-B5E6-620483E3A321}" presName="connTx" presStyleLbl="parChTrans1D2" presStyleIdx="4" presStyleCnt="8"/>
      <dgm:spPr/>
    </dgm:pt>
    <dgm:pt modelId="{5806BFBA-576A-4753-BA9F-6F2F4A6D2CB8}" type="pres">
      <dgm:prSet presAssocID="{C4EB297F-6769-4100-B663-C422EFB94928}" presName="root2" presStyleCnt="0"/>
      <dgm:spPr/>
    </dgm:pt>
    <dgm:pt modelId="{509C1C1F-69C5-43CE-800B-1A3771659684}" type="pres">
      <dgm:prSet presAssocID="{C4EB297F-6769-4100-B663-C422EFB94928}" presName="LevelTwoTextNode" presStyleLbl="node2" presStyleIdx="4" presStyleCnt="8">
        <dgm:presLayoutVars>
          <dgm:chPref val="3"/>
        </dgm:presLayoutVars>
      </dgm:prSet>
      <dgm:spPr/>
    </dgm:pt>
    <dgm:pt modelId="{BCB8C69E-2B54-410E-AED1-A35BC7680072}" type="pres">
      <dgm:prSet presAssocID="{C4EB297F-6769-4100-B663-C422EFB94928}" presName="level3hierChild" presStyleCnt="0"/>
      <dgm:spPr/>
    </dgm:pt>
    <dgm:pt modelId="{4E81D42B-500B-4CFD-A05E-B4BD6DC47E95}" type="pres">
      <dgm:prSet presAssocID="{031F585D-6572-4198-BC19-50868ABC878D}" presName="conn2-1" presStyleLbl="parChTrans1D2" presStyleIdx="5" presStyleCnt="8"/>
      <dgm:spPr/>
    </dgm:pt>
    <dgm:pt modelId="{A0F91C49-6249-40F7-BA46-72BEF64C8B51}" type="pres">
      <dgm:prSet presAssocID="{031F585D-6572-4198-BC19-50868ABC878D}" presName="connTx" presStyleLbl="parChTrans1D2" presStyleIdx="5" presStyleCnt="8"/>
      <dgm:spPr/>
    </dgm:pt>
    <dgm:pt modelId="{4EB20B34-4F35-4940-B9AF-F1BD844D982B}" type="pres">
      <dgm:prSet presAssocID="{76053F88-67DD-4780-AD77-2DC6E2329A48}" presName="root2" presStyleCnt="0"/>
      <dgm:spPr/>
    </dgm:pt>
    <dgm:pt modelId="{2AEDD1B7-6E6D-4E10-A25F-43872BE6E8F1}" type="pres">
      <dgm:prSet presAssocID="{76053F88-67DD-4780-AD77-2DC6E2329A48}" presName="LevelTwoTextNode" presStyleLbl="node2" presStyleIdx="5" presStyleCnt="8">
        <dgm:presLayoutVars>
          <dgm:chPref val="3"/>
        </dgm:presLayoutVars>
      </dgm:prSet>
      <dgm:spPr/>
    </dgm:pt>
    <dgm:pt modelId="{84E0E6BE-68BA-449A-BBB2-354D60E4C614}" type="pres">
      <dgm:prSet presAssocID="{76053F88-67DD-4780-AD77-2DC6E2329A48}" presName="level3hierChild" presStyleCnt="0"/>
      <dgm:spPr/>
    </dgm:pt>
    <dgm:pt modelId="{EF5E369E-19AE-481F-8BB7-18E7210EB636}" type="pres">
      <dgm:prSet presAssocID="{AAAB40B2-862E-43F6-8F44-0075E12D1683}" presName="conn2-1" presStyleLbl="parChTrans1D2" presStyleIdx="6" presStyleCnt="8"/>
      <dgm:spPr/>
    </dgm:pt>
    <dgm:pt modelId="{70F90255-2CA3-49E6-B156-7DA8863DB7EF}" type="pres">
      <dgm:prSet presAssocID="{AAAB40B2-862E-43F6-8F44-0075E12D1683}" presName="connTx" presStyleLbl="parChTrans1D2" presStyleIdx="6" presStyleCnt="8"/>
      <dgm:spPr/>
    </dgm:pt>
    <dgm:pt modelId="{37AD8575-319E-49B4-BD90-3EE12069BBA6}" type="pres">
      <dgm:prSet presAssocID="{E3445A11-8D24-4C7D-B210-59B26FD94925}" presName="root2" presStyleCnt="0"/>
      <dgm:spPr/>
    </dgm:pt>
    <dgm:pt modelId="{454452E8-63F7-47E8-B377-F9D4D99D00A4}" type="pres">
      <dgm:prSet presAssocID="{E3445A11-8D24-4C7D-B210-59B26FD94925}" presName="LevelTwoTextNode" presStyleLbl="node2" presStyleIdx="6" presStyleCnt="8">
        <dgm:presLayoutVars>
          <dgm:chPref val="3"/>
        </dgm:presLayoutVars>
      </dgm:prSet>
      <dgm:spPr/>
    </dgm:pt>
    <dgm:pt modelId="{E092AA6A-06E2-46BA-9C85-A48B70141011}" type="pres">
      <dgm:prSet presAssocID="{E3445A11-8D24-4C7D-B210-59B26FD94925}" presName="level3hierChild" presStyleCnt="0"/>
      <dgm:spPr/>
    </dgm:pt>
    <dgm:pt modelId="{A721CDD4-F057-43CA-9BAE-4CBC91C13543}" type="pres">
      <dgm:prSet presAssocID="{113BAB97-61F3-41ED-944C-5CCF53D75683}" presName="conn2-1" presStyleLbl="parChTrans1D2" presStyleIdx="7" presStyleCnt="8"/>
      <dgm:spPr/>
    </dgm:pt>
    <dgm:pt modelId="{C309B07E-DF30-42EA-85A1-C84895707210}" type="pres">
      <dgm:prSet presAssocID="{113BAB97-61F3-41ED-944C-5CCF53D75683}" presName="connTx" presStyleLbl="parChTrans1D2" presStyleIdx="7" presStyleCnt="8"/>
      <dgm:spPr/>
    </dgm:pt>
    <dgm:pt modelId="{E9A06554-2DB1-4509-BCF4-7AA2C28079C8}" type="pres">
      <dgm:prSet presAssocID="{63DC445E-7A4F-4C4C-B848-262BBBDC304D}" presName="root2" presStyleCnt="0"/>
      <dgm:spPr/>
    </dgm:pt>
    <dgm:pt modelId="{95FB66A9-6503-43FE-8157-BDFF64831AAF}" type="pres">
      <dgm:prSet presAssocID="{63DC445E-7A4F-4C4C-B848-262BBBDC304D}" presName="LevelTwoTextNode" presStyleLbl="node2" presStyleIdx="7" presStyleCnt="8">
        <dgm:presLayoutVars>
          <dgm:chPref val="3"/>
        </dgm:presLayoutVars>
      </dgm:prSet>
      <dgm:spPr/>
    </dgm:pt>
    <dgm:pt modelId="{83A602FB-71AC-49A4-8AA5-AAB98AAA35C8}" type="pres">
      <dgm:prSet presAssocID="{63DC445E-7A4F-4C4C-B848-262BBBDC304D}" presName="level3hierChild" presStyleCnt="0"/>
      <dgm:spPr/>
    </dgm:pt>
  </dgm:ptLst>
  <dgm:cxnLst>
    <dgm:cxn modelId="{6F3C3A09-A399-401D-AFC7-A021E6074327}" type="presOf" srcId="{76053F88-67DD-4780-AD77-2DC6E2329A48}" destId="{2AEDD1B7-6E6D-4E10-A25F-43872BE6E8F1}" srcOrd="0" destOrd="0" presId="urn:microsoft.com/office/officeart/2008/layout/HorizontalMultiLevelHierarchy"/>
    <dgm:cxn modelId="{9BBE8709-C2A3-4B8E-8908-511E25114CD5}" srcId="{2302C421-B21E-40D3-972D-3C695AFF2D0B}" destId="{87321F2A-4FC3-4454-835B-101932217918}" srcOrd="0" destOrd="0" parTransId="{B055F373-A9A4-40D4-8D5D-D75D95623B34}" sibTransId="{77422147-CA05-47FB-B552-FE85D2249978}"/>
    <dgm:cxn modelId="{77DDD60C-DC47-4099-A66B-D9F3FA638A78}" srcId="{2302C421-B21E-40D3-972D-3C695AFF2D0B}" destId="{63DC445E-7A4F-4C4C-B848-262BBBDC304D}" srcOrd="7" destOrd="0" parTransId="{113BAB97-61F3-41ED-944C-5CCF53D75683}" sibTransId="{98998A1E-6DA7-4837-BE57-1166DC5231AD}"/>
    <dgm:cxn modelId="{C988AB0D-FAF6-4AAF-ABDF-50AB8C189BFC}" srcId="{2302C421-B21E-40D3-972D-3C695AFF2D0B}" destId="{7AD29E28-FE14-48EB-B6E0-8CEDC352E70A}" srcOrd="3" destOrd="0" parTransId="{6D671BE3-6750-4D3C-9FF7-911BF6D7178C}" sibTransId="{04DFC39A-625E-46C0-BD74-F79CA24B82CE}"/>
    <dgm:cxn modelId="{0F4B6E14-92D6-4468-A1FC-FA1DE68DBCF7}" type="presOf" srcId="{5FFA4835-E33A-4173-B2BE-FAC9F84C5338}" destId="{56198881-48D8-4A3D-8F98-57F119475BF0}" srcOrd="0" destOrd="0" presId="urn:microsoft.com/office/officeart/2008/layout/HorizontalMultiLevelHierarchy"/>
    <dgm:cxn modelId="{70942920-415D-4B73-96F3-B15FCC8D4E9C}" srcId="{2302C421-B21E-40D3-972D-3C695AFF2D0B}" destId="{C4EB297F-6769-4100-B663-C422EFB94928}" srcOrd="4" destOrd="0" parTransId="{5442DCFB-7897-4FCE-B5E6-620483E3A321}" sibTransId="{9BCD2003-B764-471F-8FD6-086CED57306A}"/>
    <dgm:cxn modelId="{BC775837-4BF4-4747-B409-A79895CEBAC8}" type="presOf" srcId="{6D671BE3-6750-4D3C-9FF7-911BF6D7178C}" destId="{4A00E55E-83F4-4290-9DAD-38CA153A0860}" srcOrd="1" destOrd="0" presId="urn:microsoft.com/office/officeart/2008/layout/HorizontalMultiLevelHierarchy"/>
    <dgm:cxn modelId="{EE39584A-7085-45EC-BA3E-2D4853CB5C19}" type="presOf" srcId="{87717792-77D0-483C-A211-DD96C8C96316}" destId="{8C3638D7-015A-4E0E-B2DD-357C5ABDE7D7}" srcOrd="0" destOrd="0" presId="urn:microsoft.com/office/officeart/2008/layout/HorizontalMultiLevelHierarchy"/>
    <dgm:cxn modelId="{5D3BB36A-4AF9-46E6-805C-18E52B36F48A}" type="presOf" srcId="{5FFA4835-E33A-4173-B2BE-FAC9F84C5338}" destId="{C3FE41F7-559B-49C6-9B42-E9A397E24654}" srcOrd="1" destOrd="0" presId="urn:microsoft.com/office/officeart/2008/layout/HorizontalMultiLevelHierarchy"/>
    <dgm:cxn modelId="{16839F4C-FF35-477F-B4ED-33D96548FA68}" type="presOf" srcId="{5E922F2B-690C-4D65-A144-00262CBBEAC9}" destId="{E6C19C22-2571-4483-B68A-A26B3EE5CBBD}" srcOrd="0" destOrd="0" presId="urn:microsoft.com/office/officeart/2008/layout/HorizontalMultiLevelHierarchy"/>
    <dgm:cxn modelId="{546AB76D-E581-4F98-AEA3-DA99C7F34C2D}" type="presOf" srcId="{B055F373-A9A4-40D4-8D5D-D75D95623B34}" destId="{18CD2253-9FC8-4EEA-BAC9-D0603E57BF0D}" srcOrd="1" destOrd="0" presId="urn:microsoft.com/office/officeart/2008/layout/HorizontalMultiLevelHierarchy"/>
    <dgm:cxn modelId="{F6665651-ACA1-4BCE-A5A4-2C561B860ECB}" type="presOf" srcId="{AAAB40B2-862E-43F6-8F44-0075E12D1683}" destId="{70F90255-2CA3-49E6-B156-7DA8863DB7EF}" srcOrd="1" destOrd="0" presId="urn:microsoft.com/office/officeart/2008/layout/HorizontalMultiLevelHierarchy"/>
    <dgm:cxn modelId="{3954B455-844A-4F4D-B474-303209D989CD}" type="presOf" srcId="{87321F2A-4FC3-4454-835B-101932217918}" destId="{FAC36247-BE11-4A45-95D7-D5C83D080A0F}" srcOrd="0" destOrd="0" presId="urn:microsoft.com/office/officeart/2008/layout/HorizontalMultiLevelHierarchy"/>
    <dgm:cxn modelId="{13C3CB7B-00F2-4DA2-BCE0-E6656DCC1CDD}" type="presOf" srcId="{AAAB40B2-862E-43F6-8F44-0075E12D1683}" destId="{EF5E369E-19AE-481F-8BB7-18E7210EB636}" srcOrd="0" destOrd="0" presId="urn:microsoft.com/office/officeart/2008/layout/HorizontalMultiLevelHierarchy"/>
    <dgm:cxn modelId="{B92CA286-DDFF-46D6-BE31-F14B97D01168}" srcId="{D6C3E3AF-C305-4F7D-BC5E-7F8B7B440C1A}" destId="{2302C421-B21E-40D3-972D-3C695AFF2D0B}" srcOrd="0" destOrd="0" parTransId="{FF2DEE6F-D0DA-42E9-A177-54D28AF61AED}" sibTransId="{1086C789-F1AD-4CC5-B1A0-535FBE82A120}"/>
    <dgm:cxn modelId="{D9B68487-5C35-44E4-A3DD-A2EFE7189102}" type="presOf" srcId="{5442DCFB-7897-4FCE-B5E6-620483E3A321}" destId="{99FFAB61-0283-4736-973B-4244604FAFB6}" srcOrd="0" destOrd="0" presId="urn:microsoft.com/office/officeart/2008/layout/HorizontalMultiLevelHierarchy"/>
    <dgm:cxn modelId="{58B98589-7743-4D40-B061-E5082272C18E}" type="presOf" srcId="{5E922F2B-690C-4D65-A144-00262CBBEAC9}" destId="{A4949FDA-6B35-4E88-B6E7-14498EF6309F}" srcOrd="1" destOrd="0" presId="urn:microsoft.com/office/officeart/2008/layout/HorizontalMultiLevelHierarchy"/>
    <dgm:cxn modelId="{22643793-3A6A-49DF-8B4D-25399F6F7C08}" type="presOf" srcId="{113BAB97-61F3-41ED-944C-5CCF53D75683}" destId="{A721CDD4-F057-43CA-9BAE-4CBC91C13543}" srcOrd="0" destOrd="0" presId="urn:microsoft.com/office/officeart/2008/layout/HorizontalMultiLevelHierarchy"/>
    <dgm:cxn modelId="{986CCFA2-9656-4BB8-97BB-A710BCC4B7DE}" type="presOf" srcId="{5442DCFB-7897-4FCE-B5E6-620483E3A321}" destId="{07151C0C-A6F2-47C7-AA09-05837AAC7805}" srcOrd="1" destOrd="0" presId="urn:microsoft.com/office/officeart/2008/layout/HorizontalMultiLevelHierarchy"/>
    <dgm:cxn modelId="{9FEAC7A5-00D8-472D-8A18-78A487EC9BD5}" type="presOf" srcId="{C4EB297F-6769-4100-B663-C422EFB94928}" destId="{509C1C1F-69C5-43CE-800B-1A3771659684}" srcOrd="0" destOrd="0" presId="urn:microsoft.com/office/officeart/2008/layout/HorizontalMultiLevelHierarchy"/>
    <dgm:cxn modelId="{500655A7-A829-4107-B7BC-C403FFEB409D}" srcId="{2302C421-B21E-40D3-972D-3C695AFF2D0B}" destId="{E3445A11-8D24-4C7D-B210-59B26FD94925}" srcOrd="6" destOrd="0" parTransId="{AAAB40B2-862E-43F6-8F44-0075E12D1683}" sibTransId="{D4A45729-E8D3-4949-8521-C6D822AF1DA9}"/>
    <dgm:cxn modelId="{F43279A7-1507-4908-938A-D9E901BA45EF}" type="presOf" srcId="{89C05BB7-8B64-4AB5-B1DA-43782CE40EF9}" destId="{91370C14-7E00-4697-B86F-980FDA0E3F69}" srcOrd="0" destOrd="0" presId="urn:microsoft.com/office/officeart/2008/layout/HorizontalMultiLevelHierarchy"/>
    <dgm:cxn modelId="{AC8E4DA8-2954-44FB-B523-4638D35DBFA6}" type="presOf" srcId="{E3445A11-8D24-4C7D-B210-59B26FD94925}" destId="{454452E8-63F7-47E8-B377-F9D4D99D00A4}" srcOrd="0" destOrd="0" presId="urn:microsoft.com/office/officeart/2008/layout/HorizontalMultiLevelHierarchy"/>
    <dgm:cxn modelId="{E2773DBB-7ACA-42C3-A130-F928552E2D84}" type="presOf" srcId="{6D671BE3-6750-4D3C-9FF7-911BF6D7178C}" destId="{4DA2225C-3092-4437-BA7A-AF7FF6A65D12}" srcOrd="0" destOrd="0" presId="urn:microsoft.com/office/officeart/2008/layout/HorizontalMultiLevelHierarchy"/>
    <dgm:cxn modelId="{3EC2AABD-80FC-40AC-AC83-AE9A7661678E}" srcId="{2302C421-B21E-40D3-972D-3C695AFF2D0B}" destId="{76053F88-67DD-4780-AD77-2DC6E2329A48}" srcOrd="5" destOrd="0" parTransId="{031F585D-6572-4198-BC19-50868ABC878D}" sibTransId="{8CFF89BE-515D-441B-89C5-D562FB711163}"/>
    <dgm:cxn modelId="{308BF6BF-84A8-447D-AF7C-B7C7765C180B}" type="presOf" srcId="{031F585D-6572-4198-BC19-50868ABC878D}" destId="{A0F91C49-6249-40F7-BA46-72BEF64C8B51}" srcOrd="1" destOrd="0" presId="urn:microsoft.com/office/officeart/2008/layout/HorizontalMultiLevelHierarchy"/>
    <dgm:cxn modelId="{7EDAB5C9-D301-4222-A46C-171975730375}" type="presOf" srcId="{63DC445E-7A4F-4C4C-B848-262BBBDC304D}" destId="{95FB66A9-6503-43FE-8157-BDFF64831AAF}" srcOrd="0" destOrd="0" presId="urn:microsoft.com/office/officeart/2008/layout/HorizontalMultiLevelHierarchy"/>
    <dgm:cxn modelId="{8BB2BECF-0915-4F49-9BCE-20632DE1134F}" type="presOf" srcId="{7AD29E28-FE14-48EB-B6E0-8CEDC352E70A}" destId="{D1EBB192-D8FD-4189-8364-1CA32DAF6334}" srcOrd="0" destOrd="0" presId="urn:microsoft.com/office/officeart/2008/layout/HorizontalMultiLevelHierarchy"/>
    <dgm:cxn modelId="{6968EBDC-EE7A-4CBF-A39C-A66F1D13F4DF}" type="presOf" srcId="{113BAB97-61F3-41ED-944C-5CCF53D75683}" destId="{C309B07E-DF30-42EA-85A1-C84895707210}" srcOrd="1" destOrd="0" presId="urn:microsoft.com/office/officeart/2008/layout/HorizontalMultiLevelHierarchy"/>
    <dgm:cxn modelId="{05DBA9E0-5F9D-4B55-8000-73E57F1519E6}" type="presOf" srcId="{2302C421-B21E-40D3-972D-3C695AFF2D0B}" destId="{71B3F14E-25D1-402A-B1EB-091602352B22}" srcOrd="0" destOrd="0" presId="urn:microsoft.com/office/officeart/2008/layout/HorizontalMultiLevelHierarchy"/>
    <dgm:cxn modelId="{C02363E1-5249-4B47-9BB5-9A0579CC491D}" type="presOf" srcId="{B055F373-A9A4-40D4-8D5D-D75D95623B34}" destId="{E86CF0D3-856F-4C8C-B7DB-9CCBA4450788}" srcOrd="0" destOrd="0" presId="urn:microsoft.com/office/officeart/2008/layout/HorizontalMultiLevelHierarchy"/>
    <dgm:cxn modelId="{F80D59E5-51DF-403E-9062-1B3E97704524}" type="presOf" srcId="{031F585D-6572-4198-BC19-50868ABC878D}" destId="{4E81D42B-500B-4CFD-A05E-B4BD6DC47E95}" srcOrd="0" destOrd="0" presId="urn:microsoft.com/office/officeart/2008/layout/HorizontalMultiLevelHierarchy"/>
    <dgm:cxn modelId="{CA3E18EF-209B-47D3-BCB6-90440DE8BD35}" type="presOf" srcId="{D6C3E3AF-C305-4F7D-BC5E-7F8B7B440C1A}" destId="{620CE00C-A50A-4B06-B80B-DC8C41DD2656}" srcOrd="0" destOrd="0" presId="urn:microsoft.com/office/officeart/2008/layout/HorizontalMultiLevelHierarchy"/>
    <dgm:cxn modelId="{547812F7-6A17-4B77-9151-986D92DADBC1}" srcId="{2302C421-B21E-40D3-972D-3C695AFF2D0B}" destId="{87717792-77D0-483C-A211-DD96C8C96316}" srcOrd="2" destOrd="0" parTransId="{5FFA4835-E33A-4173-B2BE-FAC9F84C5338}" sibTransId="{748C5D32-A42C-4988-B5AA-BDDE4D75ED18}"/>
    <dgm:cxn modelId="{873FD3FE-BE0E-4488-8461-153647A4A433}" srcId="{2302C421-B21E-40D3-972D-3C695AFF2D0B}" destId="{89C05BB7-8B64-4AB5-B1DA-43782CE40EF9}" srcOrd="1" destOrd="0" parTransId="{5E922F2B-690C-4D65-A144-00262CBBEAC9}" sibTransId="{F46C0DEE-C2EB-4E51-91D8-17CA7242C843}"/>
    <dgm:cxn modelId="{82CAC5C2-9F17-4316-880A-8F1568D71CB6}" type="presParOf" srcId="{620CE00C-A50A-4B06-B80B-DC8C41DD2656}" destId="{706A3354-6917-4B33-B4B6-5BF5F41E978B}" srcOrd="0" destOrd="0" presId="urn:microsoft.com/office/officeart/2008/layout/HorizontalMultiLevelHierarchy"/>
    <dgm:cxn modelId="{90F2B63F-E4B7-4EC5-911A-3BF293842272}" type="presParOf" srcId="{706A3354-6917-4B33-B4B6-5BF5F41E978B}" destId="{71B3F14E-25D1-402A-B1EB-091602352B22}" srcOrd="0" destOrd="0" presId="urn:microsoft.com/office/officeart/2008/layout/HorizontalMultiLevelHierarchy"/>
    <dgm:cxn modelId="{F1164AFB-F729-4263-8051-106740CB5B27}" type="presParOf" srcId="{706A3354-6917-4B33-B4B6-5BF5F41E978B}" destId="{62CC6073-079A-4E2C-A31A-2D0CCB6FC428}" srcOrd="1" destOrd="0" presId="urn:microsoft.com/office/officeart/2008/layout/HorizontalMultiLevelHierarchy"/>
    <dgm:cxn modelId="{868E5B5C-3A09-416C-938D-1FE8BFFFAB07}" type="presParOf" srcId="{62CC6073-079A-4E2C-A31A-2D0CCB6FC428}" destId="{E86CF0D3-856F-4C8C-B7DB-9CCBA4450788}" srcOrd="0" destOrd="0" presId="urn:microsoft.com/office/officeart/2008/layout/HorizontalMultiLevelHierarchy"/>
    <dgm:cxn modelId="{A24D5ECE-BCE8-4BE5-A6DC-AFC50B71765B}" type="presParOf" srcId="{E86CF0D3-856F-4C8C-B7DB-9CCBA4450788}" destId="{18CD2253-9FC8-4EEA-BAC9-D0603E57BF0D}" srcOrd="0" destOrd="0" presId="urn:microsoft.com/office/officeart/2008/layout/HorizontalMultiLevelHierarchy"/>
    <dgm:cxn modelId="{FD76040C-51E0-47E8-B0E7-F906E2E1F408}" type="presParOf" srcId="{62CC6073-079A-4E2C-A31A-2D0CCB6FC428}" destId="{C4C659E1-BE0B-4942-8305-75A23C02CC2B}" srcOrd="1" destOrd="0" presId="urn:microsoft.com/office/officeart/2008/layout/HorizontalMultiLevelHierarchy"/>
    <dgm:cxn modelId="{2FC0E5E2-97EE-437C-91FA-D64D8B8774BB}" type="presParOf" srcId="{C4C659E1-BE0B-4942-8305-75A23C02CC2B}" destId="{FAC36247-BE11-4A45-95D7-D5C83D080A0F}" srcOrd="0" destOrd="0" presId="urn:microsoft.com/office/officeart/2008/layout/HorizontalMultiLevelHierarchy"/>
    <dgm:cxn modelId="{0BE9EB4F-EC0E-4F81-A513-B27CF2244477}" type="presParOf" srcId="{C4C659E1-BE0B-4942-8305-75A23C02CC2B}" destId="{BCC6916C-5747-417C-BA75-17ADC75B187F}" srcOrd="1" destOrd="0" presId="urn:microsoft.com/office/officeart/2008/layout/HorizontalMultiLevelHierarchy"/>
    <dgm:cxn modelId="{F02EE241-8CD0-43BA-9C4F-477A78CD4829}" type="presParOf" srcId="{62CC6073-079A-4E2C-A31A-2D0CCB6FC428}" destId="{E6C19C22-2571-4483-B68A-A26B3EE5CBBD}" srcOrd="2" destOrd="0" presId="urn:microsoft.com/office/officeart/2008/layout/HorizontalMultiLevelHierarchy"/>
    <dgm:cxn modelId="{CB815CD1-7008-4D73-AFE8-8F218A83497F}" type="presParOf" srcId="{E6C19C22-2571-4483-B68A-A26B3EE5CBBD}" destId="{A4949FDA-6B35-4E88-B6E7-14498EF6309F}" srcOrd="0" destOrd="0" presId="urn:microsoft.com/office/officeart/2008/layout/HorizontalMultiLevelHierarchy"/>
    <dgm:cxn modelId="{4CB2DAAB-9E29-44C5-8887-C4006C6CC0EF}" type="presParOf" srcId="{62CC6073-079A-4E2C-A31A-2D0CCB6FC428}" destId="{AC0B7959-C84B-439B-A3E8-0300656895D7}" srcOrd="3" destOrd="0" presId="urn:microsoft.com/office/officeart/2008/layout/HorizontalMultiLevelHierarchy"/>
    <dgm:cxn modelId="{5F26B055-3CE4-45B4-9B1E-68943168BBDA}" type="presParOf" srcId="{AC0B7959-C84B-439B-A3E8-0300656895D7}" destId="{91370C14-7E00-4697-B86F-980FDA0E3F69}" srcOrd="0" destOrd="0" presId="urn:microsoft.com/office/officeart/2008/layout/HorizontalMultiLevelHierarchy"/>
    <dgm:cxn modelId="{A46E6922-7846-45AE-9457-7F88E0777B7E}" type="presParOf" srcId="{AC0B7959-C84B-439B-A3E8-0300656895D7}" destId="{72EE672D-620C-49ED-8FEA-AB25604B5C57}" srcOrd="1" destOrd="0" presId="urn:microsoft.com/office/officeart/2008/layout/HorizontalMultiLevelHierarchy"/>
    <dgm:cxn modelId="{456D8A6C-9A1D-4170-9CA7-F83D48CC31BD}" type="presParOf" srcId="{62CC6073-079A-4E2C-A31A-2D0CCB6FC428}" destId="{56198881-48D8-4A3D-8F98-57F119475BF0}" srcOrd="4" destOrd="0" presId="urn:microsoft.com/office/officeart/2008/layout/HorizontalMultiLevelHierarchy"/>
    <dgm:cxn modelId="{68ACB499-1D2C-46B3-8507-5A0CB85A908F}" type="presParOf" srcId="{56198881-48D8-4A3D-8F98-57F119475BF0}" destId="{C3FE41F7-559B-49C6-9B42-E9A397E24654}" srcOrd="0" destOrd="0" presId="urn:microsoft.com/office/officeart/2008/layout/HorizontalMultiLevelHierarchy"/>
    <dgm:cxn modelId="{6C2B2AAE-371E-4A21-9DE0-2A95183BB7BD}" type="presParOf" srcId="{62CC6073-079A-4E2C-A31A-2D0CCB6FC428}" destId="{24B599B5-47ED-4F5A-BE6D-F03E427FEA77}" srcOrd="5" destOrd="0" presId="urn:microsoft.com/office/officeart/2008/layout/HorizontalMultiLevelHierarchy"/>
    <dgm:cxn modelId="{99581C11-7CFA-48CD-A7A4-BD1416192385}" type="presParOf" srcId="{24B599B5-47ED-4F5A-BE6D-F03E427FEA77}" destId="{8C3638D7-015A-4E0E-B2DD-357C5ABDE7D7}" srcOrd="0" destOrd="0" presId="urn:microsoft.com/office/officeart/2008/layout/HorizontalMultiLevelHierarchy"/>
    <dgm:cxn modelId="{75D24D4F-08FA-4D00-9DDF-AE7C865DAD6D}" type="presParOf" srcId="{24B599B5-47ED-4F5A-BE6D-F03E427FEA77}" destId="{A1405BB8-16BD-44F4-BE79-BD2B3374AE50}" srcOrd="1" destOrd="0" presId="urn:microsoft.com/office/officeart/2008/layout/HorizontalMultiLevelHierarchy"/>
    <dgm:cxn modelId="{9B1E94CE-C761-4A29-B14D-E9A4057E76A3}" type="presParOf" srcId="{62CC6073-079A-4E2C-A31A-2D0CCB6FC428}" destId="{4DA2225C-3092-4437-BA7A-AF7FF6A65D12}" srcOrd="6" destOrd="0" presId="urn:microsoft.com/office/officeart/2008/layout/HorizontalMultiLevelHierarchy"/>
    <dgm:cxn modelId="{FCE5C84E-AAE2-4B48-A9C0-0F6A5B3205DD}" type="presParOf" srcId="{4DA2225C-3092-4437-BA7A-AF7FF6A65D12}" destId="{4A00E55E-83F4-4290-9DAD-38CA153A0860}" srcOrd="0" destOrd="0" presId="urn:microsoft.com/office/officeart/2008/layout/HorizontalMultiLevelHierarchy"/>
    <dgm:cxn modelId="{1BEE4E54-AC3E-43BE-9D79-2C8879C60DDF}" type="presParOf" srcId="{62CC6073-079A-4E2C-A31A-2D0CCB6FC428}" destId="{681C8A1C-E194-472D-972B-3FCC838F2C79}" srcOrd="7" destOrd="0" presId="urn:microsoft.com/office/officeart/2008/layout/HorizontalMultiLevelHierarchy"/>
    <dgm:cxn modelId="{A433BDD7-4014-43A1-9FCE-13D2B259A8C0}" type="presParOf" srcId="{681C8A1C-E194-472D-972B-3FCC838F2C79}" destId="{D1EBB192-D8FD-4189-8364-1CA32DAF6334}" srcOrd="0" destOrd="0" presId="urn:microsoft.com/office/officeart/2008/layout/HorizontalMultiLevelHierarchy"/>
    <dgm:cxn modelId="{F97232CB-F34A-4E4C-81CE-5D83482FBED6}" type="presParOf" srcId="{681C8A1C-E194-472D-972B-3FCC838F2C79}" destId="{645FE765-509D-4EFC-849D-347DEE9A5230}" srcOrd="1" destOrd="0" presId="urn:microsoft.com/office/officeart/2008/layout/HorizontalMultiLevelHierarchy"/>
    <dgm:cxn modelId="{7563D624-F217-49D2-8444-F8C35B905802}" type="presParOf" srcId="{62CC6073-079A-4E2C-A31A-2D0CCB6FC428}" destId="{99FFAB61-0283-4736-973B-4244604FAFB6}" srcOrd="8" destOrd="0" presId="urn:microsoft.com/office/officeart/2008/layout/HorizontalMultiLevelHierarchy"/>
    <dgm:cxn modelId="{BF9FA431-3547-40D6-9BA6-D2865F04C262}" type="presParOf" srcId="{99FFAB61-0283-4736-973B-4244604FAFB6}" destId="{07151C0C-A6F2-47C7-AA09-05837AAC7805}" srcOrd="0" destOrd="0" presId="urn:microsoft.com/office/officeart/2008/layout/HorizontalMultiLevelHierarchy"/>
    <dgm:cxn modelId="{62553E38-1E65-465B-8F5C-076A6834DB0B}" type="presParOf" srcId="{62CC6073-079A-4E2C-A31A-2D0CCB6FC428}" destId="{5806BFBA-576A-4753-BA9F-6F2F4A6D2CB8}" srcOrd="9" destOrd="0" presId="urn:microsoft.com/office/officeart/2008/layout/HorizontalMultiLevelHierarchy"/>
    <dgm:cxn modelId="{7D36DE5B-955C-40EB-8CD1-5DBE115FE347}" type="presParOf" srcId="{5806BFBA-576A-4753-BA9F-6F2F4A6D2CB8}" destId="{509C1C1F-69C5-43CE-800B-1A3771659684}" srcOrd="0" destOrd="0" presId="urn:microsoft.com/office/officeart/2008/layout/HorizontalMultiLevelHierarchy"/>
    <dgm:cxn modelId="{B20D0F94-EBE8-4D31-8625-8EFA9D784959}" type="presParOf" srcId="{5806BFBA-576A-4753-BA9F-6F2F4A6D2CB8}" destId="{BCB8C69E-2B54-410E-AED1-A35BC7680072}" srcOrd="1" destOrd="0" presId="urn:microsoft.com/office/officeart/2008/layout/HorizontalMultiLevelHierarchy"/>
    <dgm:cxn modelId="{D31897C9-AD08-4528-916A-0637DA45FAED}" type="presParOf" srcId="{62CC6073-079A-4E2C-A31A-2D0CCB6FC428}" destId="{4E81D42B-500B-4CFD-A05E-B4BD6DC47E95}" srcOrd="10" destOrd="0" presId="urn:microsoft.com/office/officeart/2008/layout/HorizontalMultiLevelHierarchy"/>
    <dgm:cxn modelId="{6D4C9B3B-EADF-4293-90FD-0069A4C76684}" type="presParOf" srcId="{4E81D42B-500B-4CFD-A05E-B4BD6DC47E95}" destId="{A0F91C49-6249-40F7-BA46-72BEF64C8B51}" srcOrd="0" destOrd="0" presId="urn:microsoft.com/office/officeart/2008/layout/HorizontalMultiLevelHierarchy"/>
    <dgm:cxn modelId="{07AA3332-5375-42D7-8E1E-779316EF92B0}" type="presParOf" srcId="{62CC6073-079A-4E2C-A31A-2D0CCB6FC428}" destId="{4EB20B34-4F35-4940-B9AF-F1BD844D982B}" srcOrd="11" destOrd="0" presId="urn:microsoft.com/office/officeart/2008/layout/HorizontalMultiLevelHierarchy"/>
    <dgm:cxn modelId="{FCEFD58E-4F79-4C55-B9CA-17389FB0E470}" type="presParOf" srcId="{4EB20B34-4F35-4940-B9AF-F1BD844D982B}" destId="{2AEDD1B7-6E6D-4E10-A25F-43872BE6E8F1}" srcOrd="0" destOrd="0" presId="urn:microsoft.com/office/officeart/2008/layout/HorizontalMultiLevelHierarchy"/>
    <dgm:cxn modelId="{0860DF92-7612-4BC4-847B-01D86E92FBE8}" type="presParOf" srcId="{4EB20B34-4F35-4940-B9AF-F1BD844D982B}" destId="{84E0E6BE-68BA-449A-BBB2-354D60E4C614}" srcOrd="1" destOrd="0" presId="urn:microsoft.com/office/officeart/2008/layout/HorizontalMultiLevelHierarchy"/>
    <dgm:cxn modelId="{F5711292-8D41-4A5C-8A43-47402DE09204}" type="presParOf" srcId="{62CC6073-079A-4E2C-A31A-2D0CCB6FC428}" destId="{EF5E369E-19AE-481F-8BB7-18E7210EB636}" srcOrd="12" destOrd="0" presId="urn:microsoft.com/office/officeart/2008/layout/HorizontalMultiLevelHierarchy"/>
    <dgm:cxn modelId="{597A7939-60AF-48D4-960E-59CCA2B5CA0B}" type="presParOf" srcId="{EF5E369E-19AE-481F-8BB7-18E7210EB636}" destId="{70F90255-2CA3-49E6-B156-7DA8863DB7EF}" srcOrd="0" destOrd="0" presId="urn:microsoft.com/office/officeart/2008/layout/HorizontalMultiLevelHierarchy"/>
    <dgm:cxn modelId="{77CC0E66-5ADE-4E58-9323-7CC7C58BAB66}" type="presParOf" srcId="{62CC6073-079A-4E2C-A31A-2D0CCB6FC428}" destId="{37AD8575-319E-49B4-BD90-3EE12069BBA6}" srcOrd="13" destOrd="0" presId="urn:microsoft.com/office/officeart/2008/layout/HorizontalMultiLevelHierarchy"/>
    <dgm:cxn modelId="{167179D4-278C-42D8-B1E5-A6E717892BA2}" type="presParOf" srcId="{37AD8575-319E-49B4-BD90-3EE12069BBA6}" destId="{454452E8-63F7-47E8-B377-F9D4D99D00A4}" srcOrd="0" destOrd="0" presId="urn:microsoft.com/office/officeart/2008/layout/HorizontalMultiLevelHierarchy"/>
    <dgm:cxn modelId="{5D567BF5-4203-4E85-A7FD-65649BA809A4}" type="presParOf" srcId="{37AD8575-319E-49B4-BD90-3EE12069BBA6}" destId="{E092AA6A-06E2-46BA-9C85-A48B70141011}" srcOrd="1" destOrd="0" presId="urn:microsoft.com/office/officeart/2008/layout/HorizontalMultiLevelHierarchy"/>
    <dgm:cxn modelId="{E40DBAB8-B330-4D33-90A2-BC90D777C088}" type="presParOf" srcId="{62CC6073-079A-4E2C-A31A-2D0CCB6FC428}" destId="{A721CDD4-F057-43CA-9BAE-4CBC91C13543}" srcOrd="14" destOrd="0" presId="urn:microsoft.com/office/officeart/2008/layout/HorizontalMultiLevelHierarchy"/>
    <dgm:cxn modelId="{17648E51-88FF-4AFE-B3DE-30D971771635}" type="presParOf" srcId="{A721CDD4-F057-43CA-9BAE-4CBC91C13543}" destId="{C309B07E-DF30-42EA-85A1-C84895707210}" srcOrd="0" destOrd="0" presId="urn:microsoft.com/office/officeart/2008/layout/HorizontalMultiLevelHierarchy"/>
    <dgm:cxn modelId="{FDCBC879-2D8C-4BB8-8949-B7493AA47667}" type="presParOf" srcId="{62CC6073-079A-4E2C-A31A-2D0CCB6FC428}" destId="{E9A06554-2DB1-4509-BCF4-7AA2C28079C8}" srcOrd="15" destOrd="0" presId="urn:microsoft.com/office/officeart/2008/layout/HorizontalMultiLevelHierarchy"/>
    <dgm:cxn modelId="{E629C620-ED35-42B0-B923-00F2FEA44508}" type="presParOf" srcId="{E9A06554-2DB1-4509-BCF4-7AA2C28079C8}" destId="{95FB66A9-6503-43FE-8157-BDFF64831AAF}" srcOrd="0" destOrd="0" presId="urn:microsoft.com/office/officeart/2008/layout/HorizontalMultiLevelHierarchy"/>
    <dgm:cxn modelId="{2E0409F9-470C-428D-BE1F-03064EF3ADD2}" type="presParOf" srcId="{E9A06554-2DB1-4509-BCF4-7AA2C28079C8}" destId="{83A602FB-71AC-49A4-8AA5-AAB98AAA35C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19C87CC-EBFA-47FA-A5B3-D68822829275}" type="doc">
      <dgm:prSet loTypeId="urn:microsoft.com/office/officeart/2005/8/layout/arrow6" loCatId="relationship" qsTypeId="urn:microsoft.com/office/officeart/2005/8/quickstyle/3d9" qsCatId="3D" csTypeId="urn:microsoft.com/office/officeart/2005/8/colors/accent2_4" csCatId="accent2" phldr="1"/>
      <dgm:spPr/>
      <dgm:t>
        <a:bodyPr/>
        <a:lstStyle/>
        <a:p>
          <a:endParaRPr lang="en-US"/>
        </a:p>
      </dgm:t>
    </dgm:pt>
    <dgm:pt modelId="{F5D9BF91-03EA-4A67-9890-65112180E749}">
      <dgm:prSet phldrT="[Text]" custT="1"/>
      <dgm:spPr>
        <a:xfrm>
          <a:off x="1174353" y="1856961"/>
          <a:ext cx="3229471" cy="1918110"/>
        </a:xfrm>
        <a:prstGeom prst="rect">
          <a:avLst/>
        </a:prstGeom>
        <a:noFill/>
        <a:ln>
          <a:noFill/>
        </a:ln>
        <a:effectLst>
          <a:glow rad="70000">
            <a:srgbClr val="A40000">
              <a:shade val="50000"/>
              <a:hueOff val="0"/>
              <a:satOff val="0"/>
              <a:lumOff val="0"/>
              <a:alphaOff val="0"/>
              <a:tint val="30000"/>
              <a:shade val="95000"/>
              <a:satMod val="300000"/>
              <a:alpha val="50000"/>
            </a:srgbClr>
          </a:glow>
        </a:effectLst>
        <a:sp3d/>
      </dgm:spPr>
      <dgm:t>
        <a:bodyPr/>
        <a:lstStyle/>
        <a:p>
          <a:r>
            <a:rPr lang="en-US" sz="2000" b="1" dirty="0">
              <a:solidFill>
                <a:srgbClr val="FFFFFF"/>
              </a:solidFill>
              <a:latin typeface="Corbel" panose="020B0503020204020204"/>
              <a:ea typeface="+mn-ea"/>
              <a:cs typeface="+mn-cs"/>
            </a:rPr>
            <a:t>Operation &amp; Engineering / Scientific Support</a:t>
          </a:r>
        </a:p>
      </dgm:t>
    </dgm:pt>
    <dgm:pt modelId="{A1D651EB-7D18-4CFF-9F9C-93F635AA0EFB}" type="parTrans" cxnId="{1978C7FD-8473-403E-B3F8-05900579C416}">
      <dgm:prSet/>
      <dgm:spPr/>
      <dgm:t>
        <a:bodyPr/>
        <a:lstStyle/>
        <a:p>
          <a:endParaRPr lang="en-US"/>
        </a:p>
      </dgm:t>
    </dgm:pt>
    <dgm:pt modelId="{54E30064-09BD-4C48-8431-C449889CCE6A}" type="sibTrans" cxnId="{1978C7FD-8473-403E-B3F8-05900579C416}">
      <dgm:prSet/>
      <dgm:spPr/>
      <dgm:t>
        <a:bodyPr/>
        <a:lstStyle/>
        <a:p>
          <a:endParaRPr lang="en-US"/>
        </a:p>
      </dgm:t>
    </dgm:pt>
    <dgm:pt modelId="{C9F4F0A4-91C9-4E62-BCD7-3A9AFC4B1C8A}">
      <dgm:prSet phldrT="[Text]" custT="1"/>
      <dgm:spPr>
        <a:xfrm>
          <a:off x="4893138" y="2483283"/>
          <a:ext cx="3816647" cy="1918110"/>
        </a:xfrm>
        <a:prstGeom prst="rect">
          <a:avLst/>
        </a:prstGeom>
        <a:noFill/>
        <a:ln>
          <a:noFill/>
        </a:ln>
        <a:effectLst>
          <a:glow rad="70000">
            <a:srgbClr val="A40000">
              <a:shade val="50000"/>
              <a:hueOff val="0"/>
              <a:satOff val="0"/>
              <a:lumOff val="0"/>
              <a:alphaOff val="0"/>
              <a:tint val="30000"/>
              <a:shade val="95000"/>
              <a:satMod val="300000"/>
              <a:alpha val="50000"/>
            </a:srgbClr>
          </a:glow>
        </a:effectLst>
        <a:sp3d/>
      </dgm:spPr>
      <dgm:t>
        <a:bodyPr/>
        <a:lstStyle/>
        <a:p>
          <a:r>
            <a:rPr lang="en-US" sz="2000" b="1" dirty="0">
              <a:solidFill>
                <a:srgbClr val="FFFFFF"/>
              </a:solidFill>
              <a:latin typeface="Corbel" panose="020B0503020204020204"/>
              <a:ea typeface="+mn-ea"/>
              <a:cs typeface="+mn-cs"/>
            </a:rPr>
            <a:t>Technical Services &amp; Supply</a:t>
          </a:r>
        </a:p>
      </dgm:t>
    </dgm:pt>
    <dgm:pt modelId="{6928480E-3FCC-46A9-BCD9-76AFA13FC99B}" type="parTrans" cxnId="{984A1F5F-622A-453B-A8AC-C91F088EC469}">
      <dgm:prSet/>
      <dgm:spPr/>
      <dgm:t>
        <a:bodyPr/>
        <a:lstStyle/>
        <a:p>
          <a:endParaRPr lang="en-US"/>
        </a:p>
      </dgm:t>
    </dgm:pt>
    <dgm:pt modelId="{FAFF61BE-97F8-4C52-B874-C5CB8EC1A8B9}" type="sibTrans" cxnId="{984A1F5F-622A-453B-A8AC-C91F088EC469}">
      <dgm:prSet/>
      <dgm:spPr/>
      <dgm:t>
        <a:bodyPr/>
        <a:lstStyle/>
        <a:p>
          <a:endParaRPr lang="en-US"/>
        </a:p>
      </dgm:t>
    </dgm:pt>
    <dgm:pt modelId="{41C250C8-4FCC-4186-A4E6-DD5EFF34C4A3}" type="pres">
      <dgm:prSet presAssocID="{E19C87CC-EBFA-47FA-A5B3-D68822829275}" presName="compositeShape" presStyleCnt="0">
        <dgm:presLayoutVars>
          <dgm:chMax val="2"/>
          <dgm:dir/>
          <dgm:resizeHandles val="exact"/>
        </dgm:presLayoutVars>
      </dgm:prSet>
      <dgm:spPr/>
    </dgm:pt>
    <dgm:pt modelId="{B2B90A31-1459-46B5-A998-B15F421F8FE1}" type="pres">
      <dgm:prSet presAssocID="{E19C87CC-EBFA-47FA-A5B3-D68822829275}" presName="ribbon" presStyleLbl="node1" presStyleIdx="0" presStyleCnt="1" custLinFactNeighborY="3065"/>
      <dgm:spPr>
        <a:xfrm>
          <a:off x="0" y="1171922"/>
          <a:ext cx="9786276" cy="3914510"/>
        </a:xfrm>
        <a:prstGeom prst="leftRightRibbon">
          <a:avLst/>
        </a:prstGeom>
        <a:solidFill>
          <a:srgbClr val="A40000">
            <a:shade val="50000"/>
            <a:hueOff val="0"/>
            <a:satOff val="0"/>
            <a:lumOff val="0"/>
            <a:alphaOff val="0"/>
          </a:srgbClr>
        </a:solidFill>
        <a:ln>
          <a:noFill/>
        </a:ln>
        <a:effectLst/>
        <a:sp3d extrusionH="152250" prstMaterial="matte">
          <a:bevelT w="165100" prst="coolSlant"/>
        </a:sp3d>
      </dgm:spPr>
    </dgm:pt>
    <dgm:pt modelId="{583CE692-73A4-4F09-BF66-093AF46729A3}" type="pres">
      <dgm:prSet presAssocID="{E19C87CC-EBFA-47FA-A5B3-D68822829275}" presName="leftArrowText" presStyleLbl="node1" presStyleIdx="0" presStyleCnt="1">
        <dgm:presLayoutVars>
          <dgm:chMax val="0"/>
          <dgm:bulletEnabled val="1"/>
        </dgm:presLayoutVars>
      </dgm:prSet>
      <dgm:spPr/>
    </dgm:pt>
    <dgm:pt modelId="{4FE3B787-54BD-488D-82DE-B32890FD0954}" type="pres">
      <dgm:prSet presAssocID="{E19C87CC-EBFA-47FA-A5B3-D68822829275}" presName="rightArrowText" presStyleLbl="node1" presStyleIdx="0" presStyleCnt="1">
        <dgm:presLayoutVars>
          <dgm:chMax val="0"/>
          <dgm:bulletEnabled val="1"/>
        </dgm:presLayoutVars>
      </dgm:prSet>
      <dgm:spPr/>
    </dgm:pt>
  </dgm:ptLst>
  <dgm:cxnLst>
    <dgm:cxn modelId="{984A1F5F-622A-453B-A8AC-C91F088EC469}" srcId="{E19C87CC-EBFA-47FA-A5B3-D68822829275}" destId="{C9F4F0A4-91C9-4E62-BCD7-3A9AFC4B1C8A}" srcOrd="1" destOrd="0" parTransId="{6928480E-3FCC-46A9-BCD9-76AFA13FC99B}" sibTransId="{FAFF61BE-97F8-4C52-B874-C5CB8EC1A8B9}"/>
    <dgm:cxn modelId="{0285F76C-22D5-4918-9A49-9993EA2CAB1E}" type="presOf" srcId="{C9F4F0A4-91C9-4E62-BCD7-3A9AFC4B1C8A}" destId="{4FE3B787-54BD-488D-82DE-B32890FD0954}" srcOrd="0" destOrd="0" presId="urn:microsoft.com/office/officeart/2005/8/layout/arrow6"/>
    <dgm:cxn modelId="{181C06CA-4390-4C55-B27F-3E3FC3C11A02}" type="presOf" srcId="{E19C87CC-EBFA-47FA-A5B3-D68822829275}" destId="{41C250C8-4FCC-4186-A4E6-DD5EFF34C4A3}" srcOrd="0" destOrd="0" presId="urn:microsoft.com/office/officeart/2005/8/layout/arrow6"/>
    <dgm:cxn modelId="{25C5D6DA-3372-443B-A7FE-8E53FA6F4EE9}" type="presOf" srcId="{F5D9BF91-03EA-4A67-9890-65112180E749}" destId="{583CE692-73A4-4F09-BF66-093AF46729A3}" srcOrd="0" destOrd="0" presId="urn:microsoft.com/office/officeart/2005/8/layout/arrow6"/>
    <dgm:cxn modelId="{1978C7FD-8473-403E-B3F8-05900579C416}" srcId="{E19C87CC-EBFA-47FA-A5B3-D68822829275}" destId="{F5D9BF91-03EA-4A67-9890-65112180E749}" srcOrd="0" destOrd="0" parTransId="{A1D651EB-7D18-4CFF-9F9C-93F635AA0EFB}" sibTransId="{54E30064-09BD-4C48-8431-C449889CCE6A}"/>
    <dgm:cxn modelId="{6E6C76EC-7496-47F7-A565-BC5C799D7E38}" type="presParOf" srcId="{41C250C8-4FCC-4186-A4E6-DD5EFF34C4A3}" destId="{B2B90A31-1459-46B5-A998-B15F421F8FE1}" srcOrd="0" destOrd="0" presId="urn:microsoft.com/office/officeart/2005/8/layout/arrow6"/>
    <dgm:cxn modelId="{83F03BD2-B47A-42AB-A8EA-02762B59F8F2}" type="presParOf" srcId="{41C250C8-4FCC-4186-A4E6-DD5EFF34C4A3}" destId="{583CE692-73A4-4F09-BF66-093AF46729A3}" srcOrd="1" destOrd="0" presId="urn:microsoft.com/office/officeart/2005/8/layout/arrow6"/>
    <dgm:cxn modelId="{1DE2DF80-692F-4269-BFEA-6C31D16C38E4}" type="presParOf" srcId="{41C250C8-4FCC-4186-A4E6-DD5EFF34C4A3}" destId="{4FE3B787-54BD-488D-82DE-B32890FD0954}"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AF6064-C41A-4240-9B6C-B843AEDEDF39}" type="doc">
      <dgm:prSet loTypeId="urn:microsoft.com/office/officeart/2005/8/layout/radial6" loCatId="cycle" qsTypeId="urn:microsoft.com/office/officeart/2005/8/quickstyle/3d1" qsCatId="3D" csTypeId="urn:microsoft.com/office/officeart/2005/8/colors/colorful3" csCatId="colorful" phldr="1"/>
      <dgm:spPr/>
      <dgm:t>
        <a:bodyPr/>
        <a:lstStyle/>
        <a:p>
          <a:endParaRPr lang="en-US"/>
        </a:p>
      </dgm:t>
    </dgm:pt>
    <dgm:pt modelId="{831E256A-7523-425E-B111-C1C437A46E58}">
      <dgm:prSet phldrT="[Text]" custT="1"/>
      <dgm:spPr>
        <a:xfrm>
          <a:off x="3123406" y="1768739"/>
          <a:ext cx="1881187" cy="1881187"/>
        </a:xfrm>
        <a:prstGeom prst="ellipse">
          <a:avLst/>
        </a:prstGeom>
        <a:gradFill rotWithShape="0">
          <a:gsLst>
            <a:gs pos="0">
              <a:srgbClr val="A40000">
                <a:hueOff val="0"/>
                <a:satOff val="0"/>
                <a:lumOff val="0"/>
                <a:alphaOff val="0"/>
                <a:tint val="73000"/>
                <a:satMod val="150000"/>
              </a:srgbClr>
            </a:gs>
            <a:gs pos="25000">
              <a:srgbClr val="A40000">
                <a:hueOff val="0"/>
                <a:satOff val="0"/>
                <a:lumOff val="0"/>
                <a:alphaOff val="0"/>
                <a:tint val="96000"/>
                <a:shade val="80000"/>
                <a:satMod val="105000"/>
              </a:srgbClr>
            </a:gs>
            <a:gs pos="38000">
              <a:srgbClr val="A40000">
                <a:hueOff val="0"/>
                <a:satOff val="0"/>
                <a:lumOff val="0"/>
                <a:alphaOff val="0"/>
                <a:tint val="96000"/>
                <a:shade val="59000"/>
                <a:satMod val="120000"/>
              </a:srgbClr>
            </a:gs>
            <a:gs pos="55000">
              <a:srgbClr val="A40000">
                <a:hueOff val="0"/>
                <a:satOff val="0"/>
                <a:lumOff val="0"/>
                <a:alphaOff val="0"/>
                <a:shade val="57000"/>
                <a:satMod val="120000"/>
              </a:srgbClr>
            </a:gs>
            <a:gs pos="80000">
              <a:srgbClr val="A40000">
                <a:hueOff val="0"/>
                <a:satOff val="0"/>
                <a:lumOff val="0"/>
                <a:alphaOff val="0"/>
                <a:shade val="56000"/>
                <a:satMod val="145000"/>
              </a:srgbClr>
            </a:gs>
            <a:gs pos="88000">
              <a:srgbClr val="A40000">
                <a:hueOff val="0"/>
                <a:satOff val="0"/>
                <a:lumOff val="0"/>
                <a:alphaOff val="0"/>
                <a:shade val="63000"/>
                <a:satMod val="160000"/>
              </a:srgbClr>
            </a:gs>
            <a:gs pos="100000">
              <a:srgbClr val="A40000">
                <a:hueOff val="0"/>
                <a:satOff val="0"/>
                <a:lumOff val="0"/>
                <a:alphaOff val="0"/>
                <a:tint val="99555"/>
                <a:satMod val="155000"/>
              </a:srgbClr>
            </a:gs>
          </a:gsLst>
          <a:lin ang="5400000" scaled="1"/>
        </a:gradFill>
        <a:ln>
          <a:noFill/>
        </a:ln>
        <a:effectLst>
          <a:glow rad="70000">
            <a:srgbClr val="A40000">
              <a:hueOff val="0"/>
              <a:satOff val="0"/>
              <a:lumOff val="0"/>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a:lstStyle/>
        <a:p>
          <a:pPr>
            <a:buNone/>
          </a:pPr>
          <a:r>
            <a:rPr lang="en-GB" sz="1300" b="1" dirty="0">
              <a:solidFill>
                <a:srgbClr val="FFFFFF"/>
              </a:solidFill>
              <a:latin typeface="Corbel" panose="020B0503020204020204"/>
              <a:ea typeface="+mn-ea"/>
              <a:cs typeface="+mn-cs"/>
            </a:rPr>
            <a:t>Committees &amp; Coordination </a:t>
          </a:r>
          <a:r>
            <a:rPr lang="en-GB" sz="1300" dirty="0">
              <a:solidFill>
                <a:srgbClr val="FFFFFF"/>
              </a:solidFill>
              <a:latin typeface="Corbel" panose="020B0503020204020204"/>
              <a:ea typeface="+mn-ea"/>
              <a:cs typeface="+mn-cs"/>
            </a:rPr>
            <a:t>(SBA, EATM, EACM, IEFC, SPSC, LETEM)</a:t>
          </a:r>
          <a:endParaRPr lang="en-US" sz="1300" dirty="0">
            <a:solidFill>
              <a:srgbClr val="FFFFFF"/>
            </a:solidFill>
            <a:latin typeface="Corbel" panose="020B0503020204020204"/>
            <a:ea typeface="+mn-ea"/>
            <a:cs typeface="+mn-cs"/>
          </a:endParaRPr>
        </a:p>
      </dgm:t>
    </dgm:pt>
    <dgm:pt modelId="{FB58918F-395F-40C6-BCA7-C7ED176DA42A}" type="parTrans" cxnId="{2B6D43C9-CF0C-44E4-89EA-174C1BA83497}">
      <dgm:prSet/>
      <dgm:spPr/>
      <dgm:t>
        <a:bodyPr/>
        <a:lstStyle/>
        <a:p>
          <a:endParaRPr lang="en-US" sz="1300"/>
        </a:p>
      </dgm:t>
    </dgm:pt>
    <dgm:pt modelId="{57433F1F-966B-469F-BAF3-820576927E8F}" type="sibTrans" cxnId="{2B6D43C9-CF0C-44E4-89EA-174C1BA83497}">
      <dgm:prSet/>
      <dgm:spPr/>
      <dgm:t>
        <a:bodyPr/>
        <a:lstStyle/>
        <a:p>
          <a:endParaRPr lang="en-US" sz="1300"/>
        </a:p>
      </dgm:t>
    </dgm:pt>
    <dgm:pt modelId="{8D118705-13C6-4B2E-A6BC-080CAA8BC2B4}">
      <dgm:prSet phldrT="[Text]" custT="1"/>
      <dgm:spPr>
        <a:xfrm>
          <a:off x="3206268" y="-124155"/>
          <a:ext cx="1715462" cy="1567858"/>
        </a:xfrm>
        <a:prstGeom prst="ellipse">
          <a:avLst/>
        </a:prstGeom>
        <a:gradFill rotWithShape="0">
          <a:gsLst>
            <a:gs pos="0">
              <a:srgbClr val="4F9A06">
                <a:hueOff val="0"/>
                <a:satOff val="0"/>
                <a:lumOff val="0"/>
                <a:alphaOff val="0"/>
                <a:tint val="73000"/>
                <a:satMod val="150000"/>
              </a:srgbClr>
            </a:gs>
            <a:gs pos="25000">
              <a:srgbClr val="4F9A06">
                <a:hueOff val="0"/>
                <a:satOff val="0"/>
                <a:lumOff val="0"/>
                <a:alphaOff val="0"/>
                <a:tint val="96000"/>
                <a:shade val="80000"/>
                <a:satMod val="105000"/>
              </a:srgbClr>
            </a:gs>
            <a:gs pos="38000">
              <a:srgbClr val="4F9A06">
                <a:hueOff val="0"/>
                <a:satOff val="0"/>
                <a:lumOff val="0"/>
                <a:alphaOff val="0"/>
                <a:tint val="96000"/>
                <a:shade val="59000"/>
                <a:satMod val="120000"/>
              </a:srgbClr>
            </a:gs>
            <a:gs pos="55000">
              <a:srgbClr val="4F9A06">
                <a:hueOff val="0"/>
                <a:satOff val="0"/>
                <a:lumOff val="0"/>
                <a:alphaOff val="0"/>
                <a:shade val="57000"/>
                <a:satMod val="120000"/>
              </a:srgbClr>
            </a:gs>
            <a:gs pos="80000">
              <a:srgbClr val="4F9A06">
                <a:hueOff val="0"/>
                <a:satOff val="0"/>
                <a:lumOff val="0"/>
                <a:alphaOff val="0"/>
                <a:shade val="56000"/>
                <a:satMod val="145000"/>
              </a:srgbClr>
            </a:gs>
            <a:gs pos="88000">
              <a:srgbClr val="4F9A06">
                <a:hueOff val="0"/>
                <a:satOff val="0"/>
                <a:lumOff val="0"/>
                <a:alphaOff val="0"/>
                <a:shade val="63000"/>
                <a:satMod val="160000"/>
              </a:srgbClr>
            </a:gs>
            <a:gs pos="100000">
              <a:srgbClr val="4F9A06">
                <a:hueOff val="0"/>
                <a:satOff val="0"/>
                <a:lumOff val="0"/>
                <a:alphaOff val="0"/>
                <a:tint val="99555"/>
                <a:satMod val="155000"/>
              </a:srgbClr>
            </a:gs>
          </a:gsLst>
          <a:lin ang="5400000" scaled="1"/>
        </a:gradFill>
        <a:ln>
          <a:noFill/>
        </a:ln>
        <a:effectLst>
          <a:glow rad="70000">
            <a:srgbClr val="4F9A06">
              <a:hueOff val="0"/>
              <a:satOff val="0"/>
              <a:lumOff val="0"/>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lIns="0" tIns="0" rIns="0" bIns="0">
          <a:sp3d extrusionH="57150">
            <a:bevelT w="38100" h="38100"/>
          </a:sp3d>
        </a:bodyPr>
        <a:lstStyle/>
        <a:p>
          <a:pPr>
            <a:buNone/>
          </a:pPr>
          <a:r>
            <a:rPr lang="en-GB" sz="1300" b="1" dirty="0">
              <a:solidFill>
                <a:srgbClr val="FFFFFF"/>
              </a:solidFill>
              <a:latin typeface="Corbel" panose="020B0503020204020204"/>
              <a:ea typeface="+mn-ea"/>
              <a:cs typeface="+mn-cs"/>
            </a:rPr>
            <a:t>Experimental Areas</a:t>
          </a:r>
          <a:endParaRPr lang="en-US" sz="1300" b="1" dirty="0">
            <a:solidFill>
              <a:srgbClr val="FFFFFF"/>
            </a:solidFill>
            <a:latin typeface="Corbel" panose="020B0503020204020204"/>
            <a:ea typeface="+mn-ea"/>
            <a:cs typeface="+mn-cs"/>
          </a:endParaRPr>
        </a:p>
      </dgm:t>
    </dgm:pt>
    <dgm:pt modelId="{572589B7-011C-4CE0-9D8B-B73D482C7396}" type="parTrans" cxnId="{FA101359-9017-485C-BEC5-7420A5406D44}">
      <dgm:prSet/>
      <dgm:spPr/>
      <dgm:t>
        <a:bodyPr/>
        <a:lstStyle/>
        <a:p>
          <a:endParaRPr lang="en-US" sz="1300"/>
        </a:p>
      </dgm:t>
    </dgm:pt>
    <dgm:pt modelId="{4607706A-D78D-4BFC-9450-197322A51BA1}" type="sibTrans" cxnId="{FA101359-9017-485C-BEC5-7420A5406D44}">
      <dgm:prSet/>
      <dgm:spPr>
        <a:xfrm>
          <a:off x="1967034" y="612368"/>
          <a:ext cx="4193930" cy="4193930"/>
        </a:xfrm>
        <a:prstGeom prst="blockArc">
          <a:avLst>
            <a:gd name="adj1" fmla="val 16200000"/>
            <a:gd name="adj2" fmla="val 19800000"/>
            <a:gd name="adj3" fmla="val 4521"/>
          </a:avLst>
        </a:prstGeom>
        <a:gradFill rotWithShape="0">
          <a:gsLst>
            <a:gs pos="0">
              <a:srgbClr val="4F9A06">
                <a:hueOff val="0"/>
                <a:satOff val="0"/>
                <a:lumOff val="0"/>
                <a:alphaOff val="0"/>
                <a:tint val="73000"/>
                <a:satMod val="150000"/>
              </a:srgbClr>
            </a:gs>
            <a:gs pos="25000">
              <a:srgbClr val="4F9A06">
                <a:hueOff val="0"/>
                <a:satOff val="0"/>
                <a:lumOff val="0"/>
                <a:alphaOff val="0"/>
                <a:tint val="96000"/>
                <a:shade val="80000"/>
                <a:satMod val="105000"/>
              </a:srgbClr>
            </a:gs>
            <a:gs pos="38000">
              <a:srgbClr val="4F9A06">
                <a:hueOff val="0"/>
                <a:satOff val="0"/>
                <a:lumOff val="0"/>
                <a:alphaOff val="0"/>
                <a:tint val="96000"/>
                <a:shade val="59000"/>
                <a:satMod val="120000"/>
              </a:srgbClr>
            </a:gs>
            <a:gs pos="55000">
              <a:srgbClr val="4F9A06">
                <a:hueOff val="0"/>
                <a:satOff val="0"/>
                <a:lumOff val="0"/>
                <a:alphaOff val="0"/>
                <a:shade val="57000"/>
                <a:satMod val="120000"/>
              </a:srgbClr>
            </a:gs>
            <a:gs pos="80000">
              <a:srgbClr val="4F9A06">
                <a:hueOff val="0"/>
                <a:satOff val="0"/>
                <a:lumOff val="0"/>
                <a:alphaOff val="0"/>
                <a:shade val="56000"/>
                <a:satMod val="145000"/>
              </a:srgbClr>
            </a:gs>
            <a:gs pos="88000">
              <a:srgbClr val="4F9A06">
                <a:hueOff val="0"/>
                <a:satOff val="0"/>
                <a:lumOff val="0"/>
                <a:alphaOff val="0"/>
                <a:shade val="63000"/>
                <a:satMod val="160000"/>
              </a:srgbClr>
            </a:gs>
            <a:gs pos="100000">
              <a:srgbClr val="4F9A06">
                <a:hueOff val="0"/>
                <a:satOff val="0"/>
                <a:lumOff val="0"/>
                <a:alphaOff val="0"/>
                <a:tint val="99555"/>
                <a:satMod val="155000"/>
              </a:srgbClr>
            </a:gs>
          </a:gsLst>
          <a:lin ang="5400000" scaled="1"/>
        </a:gradFill>
        <a:ln>
          <a:noFill/>
        </a:ln>
        <a:effectLst>
          <a:glow rad="70000">
            <a:srgbClr val="4F9A06">
              <a:hueOff val="0"/>
              <a:satOff val="0"/>
              <a:lumOff val="0"/>
              <a:alphaOff val="0"/>
              <a:tint val="30000"/>
              <a:shade val="95000"/>
              <a:satMod val="300000"/>
              <a:alpha val="50000"/>
            </a:srgbClr>
          </a:glow>
        </a:effectLst>
        <a:scene3d>
          <a:camera prst="orthographicFront"/>
          <a:lightRig rig="flat" dir="t"/>
        </a:scene3d>
        <a:sp3d z="-80000" prstMaterial="plastic">
          <a:bevelT w="50800" h="50800"/>
          <a:bevelB w="25400" h="25400" prst="angle"/>
        </a:sp3d>
      </dgm:spPr>
      <dgm:t>
        <a:bodyPr/>
        <a:lstStyle/>
        <a:p>
          <a:endParaRPr lang="en-US" sz="1300"/>
        </a:p>
      </dgm:t>
    </dgm:pt>
    <dgm:pt modelId="{8044127C-40D2-4F46-A528-9BC07F3116E5}">
      <dgm:prSet phldrT="[Text]" custT="1"/>
      <dgm:spPr>
        <a:xfrm>
          <a:off x="4981239" y="900624"/>
          <a:ext cx="1715462" cy="1567858"/>
        </a:xfrm>
        <a:prstGeom prst="ellipse">
          <a:avLst/>
        </a:prstGeom>
        <a:gradFill rotWithShape="0">
          <a:gsLst>
            <a:gs pos="0">
              <a:srgbClr val="4F9A06">
                <a:hueOff val="1385393"/>
                <a:satOff val="-7568"/>
                <a:lumOff val="4902"/>
                <a:alphaOff val="0"/>
                <a:tint val="73000"/>
                <a:satMod val="150000"/>
              </a:srgbClr>
            </a:gs>
            <a:gs pos="25000">
              <a:srgbClr val="4F9A06">
                <a:hueOff val="1385393"/>
                <a:satOff val="-7568"/>
                <a:lumOff val="4902"/>
                <a:alphaOff val="0"/>
                <a:tint val="96000"/>
                <a:shade val="80000"/>
                <a:satMod val="105000"/>
              </a:srgbClr>
            </a:gs>
            <a:gs pos="38000">
              <a:srgbClr val="4F9A06">
                <a:hueOff val="1385393"/>
                <a:satOff val="-7568"/>
                <a:lumOff val="4902"/>
                <a:alphaOff val="0"/>
                <a:tint val="96000"/>
                <a:shade val="59000"/>
                <a:satMod val="120000"/>
              </a:srgbClr>
            </a:gs>
            <a:gs pos="55000">
              <a:srgbClr val="4F9A06">
                <a:hueOff val="1385393"/>
                <a:satOff val="-7568"/>
                <a:lumOff val="4902"/>
                <a:alphaOff val="0"/>
                <a:shade val="57000"/>
                <a:satMod val="120000"/>
              </a:srgbClr>
            </a:gs>
            <a:gs pos="80000">
              <a:srgbClr val="4F9A06">
                <a:hueOff val="1385393"/>
                <a:satOff val="-7568"/>
                <a:lumOff val="4902"/>
                <a:alphaOff val="0"/>
                <a:shade val="56000"/>
                <a:satMod val="145000"/>
              </a:srgbClr>
            </a:gs>
            <a:gs pos="88000">
              <a:srgbClr val="4F9A06">
                <a:hueOff val="1385393"/>
                <a:satOff val="-7568"/>
                <a:lumOff val="4902"/>
                <a:alphaOff val="0"/>
                <a:shade val="63000"/>
                <a:satMod val="160000"/>
              </a:srgbClr>
            </a:gs>
            <a:gs pos="100000">
              <a:srgbClr val="4F9A06">
                <a:hueOff val="1385393"/>
                <a:satOff val="-7568"/>
                <a:lumOff val="4902"/>
                <a:alphaOff val="0"/>
                <a:tint val="99555"/>
                <a:satMod val="155000"/>
              </a:srgbClr>
            </a:gs>
          </a:gsLst>
          <a:lin ang="5400000" scaled="1"/>
        </a:gradFill>
        <a:ln>
          <a:noFill/>
        </a:ln>
        <a:effectLst>
          <a:glow rad="70000">
            <a:srgbClr val="4F9A06">
              <a:hueOff val="1385393"/>
              <a:satOff val="-7568"/>
              <a:lumOff val="4902"/>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lIns="0" tIns="0" rIns="0" bIns="0">
          <a:sp3d extrusionH="57150">
            <a:bevelT w="38100" h="38100"/>
          </a:sp3d>
        </a:bodyPr>
        <a:lstStyle/>
        <a:p>
          <a:pPr>
            <a:buNone/>
          </a:pPr>
          <a:r>
            <a:rPr lang="pt-BR" sz="1300" b="1" dirty="0">
              <a:solidFill>
                <a:srgbClr val="FFFFFF"/>
              </a:solidFill>
              <a:latin typeface="Corbel" panose="020B0503020204020204"/>
              <a:ea typeface="+mn-ea"/>
              <a:cs typeface="+mn-cs"/>
            </a:rPr>
            <a:t>Experiments &amp; </a:t>
          </a:r>
          <a:br>
            <a:rPr lang="pt-BR" sz="1300" b="1" dirty="0">
              <a:solidFill>
                <a:srgbClr val="FFFFFF"/>
              </a:solidFill>
              <a:latin typeface="Corbel" panose="020B0503020204020204"/>
              <a:ea typeface="+mn-ea"/>
              <a:cs typeface="+mn-cs"/>
            </a:rPr>
          </a:br>
          <a:r>
            <a:rPr lang="pt-BR" sz="1300" b="1" dirty="0">
              <a:solidFill>
                <a:srgbClr val="FFFFFF"/>
              </a:solidFill>
              <a:latin typeface="Corbel" panose="020B0503020204020204"/>
              <a:ea typeface="+mn-ea"/>
              <a:cs typeface="+mn-cs"/>
            </a:rPr>
            <a:t>Facilities</a:t>
          </a:r>
          <a:endParaRPr lang="en-US" sz="1300" b="1" dirty="0">
            <a:solidFill>
              <a:srgbClr val="FFFFFF"/>
            </a:solidFill>
            <a:latin typeface="Corbel" panose="020B0503020204020204"/>
            <a:ea typeface="+mn-ea"/>
            <a:cs typeface="+mn-cs"/>
          </a:endParaRPr>
        </a:p>
      </dgm:t>
    </dgm:pt>
    <dgm:pt modelId="{DEDDECCC-6FBB-461C-B529-3F006F94C3F0}" type="parTrans" cxnId="{7CD0BF24-4C8D-4F41-8E3D-9BFC95948F75}">
      <dgm:prSet/>
      <dgm:spPr/>
      <dgm:t>
        <a:bodyPr/>
        <a:lstStyle/>
        <a:p>
          <a:endParaRPr lang="en-US" sz="1300"/>
        </a:p>
      </dgm:t>
    </dgm:pt>
    <dgm:pt modelId="{2AC009FF-77C0-4F4E-81E3-4D82CA392B3D}" type="sibTrans" cxnId="{7CD0BF24-4C8D-4F41-8E3D-9BFC95948F75}">
      <dgm:prSet/>
      <dgm:spPr>
        <a:xfrm>
          <a:off x="1967034" y="612368"/>
          <a:ext cx="4193930" cy="4193930"/>
        </a:xfrm>
        <a:prstGeom prst="blockArc">
          <a:avLst>
            <a:gd name="adj1" fmla="val 19800000"/>
            <a:gd name="adj2" fmla="val 1800000"/>
            <a:gd name="adj3" fmla="val 4521"/>
          </a:avLst>
        </a:prstGeom>
        <a:gradFill rotWithShape="0">
          <a:gsLst>
            <a:gs pos="0">
              <a:srgbClr val="4F9A06">
                <a:hueOff val="1385393"/>
                <a:satOff val="-7568"/>
                <a:lumOff val="4902"/>
                <a:alphaOff val="0"/>
                <a:tint val="73000"/>
                <a:satMod val="150000"/>
              </a:srgbClr>
            </a:gs>
            <a:gs pos="25000">
              <a:srgbClr val="4F9A06">
                <a:hueOff val="1385393"/>
                <a:satOff val="-7568"/>
                <a:lumOff val="4902"/>
                <a:alphaOff val="0"/>
                <a:tint val="96000"/>
                <a:shade val="80000"/>
                <a:satMod val="105000"/>
              </a:srgbClr>
            </a:gs>
            <a:gs pos="38000">
              <a:srgbClr val="4F9A06">
                <a:hueOff val="1385393"/>
                <a:satOff val="-7568"/>
                <a:lumOff val="4902"/>
                <a:alphaOff val="0"/>
                <a:tint val="96000"/>
                <a:shade val="59000"/>
                <a:satMod val="120000"/>
              </a:srgbClr>
            </a:gs>
            <a:gs pos="55000">
              <a:srgbClr val="4F9A06">
                <a:hueOff val="1385393"/>
                <a:satOff val="-7568"/>
                <a:lumOff val="4902"/>
                <a:alphaOff val="0"/>
                <a:shade val="57000"/>
                <a:satMod val="120000"/>
              </a:srgbClr>
            </a:gs>
            <a:gs pos="80000">
              <a:srgbClr val="4F9A06">
                <a:hueOff val="1385393"/>
                <a:satOff val="-7568"/>
                <a:lumOff val="4902"/>
                <a:alphaOff val="0"/>
                <a:shade val="56000"/>
                <a:satMod val="145000"/>
              </a:srgbClr>
            </a:gs>
            <a:gs pos="88000">
              <a:srgbClr val="4F9A06">
                <a:hueOff val="1385393"/>
                <a:satOff val="-7568"/>
                <a:lumOff val="4902"/>
                <a:alphaOff val="0"/>
                <a:shade val="63000"/>
                <a:satMod val="160000"/>
              </a:srgbClr>
            </a:gs>
            <a:gs pos="100000">
              <a:srgbClr val="4F9A06">
                <a:hueOff val="1385393"/>
                <a:satOff val="-7568"/>
                <a:lumOff val="4902"/>
                <a:alphaOff val="0"/>
                <a:tint val="99555"/>
                <a:satMod val="155000"/>
              </a:srgbClr>
            </a:gs>
          </a:gsLst>
          <a:lin ang="5400000" scaled="1"/>
        </a:gradFill>
        <a:ln>
          <a:noFill/>
        </a:ln>
        <a:effectLst>
          <a:glow rad="70000">
            <a:srgbClr val="4F9A06">
              <a:hueOff val="1385393"/>
              <a:satOff val="-7568"/>
              <a:lumOff val="4902"/>
              <a:alphaOff val="0"/>
              <a:tint val="30000"/>
              <a:shade val="95000"/>
              <a:satMod val="300000"/>
              <a:alpha val="50000"/>
            </a:srgbClr>
          </a:glow>
        </a:effectLst>
        <a:scene3d>
          <a:camera prst="orthographicFront"/>
          <a:lightRig rig="flat" dir="t"/>
        </a:scene3d>
        <a:sp3d z="-80000" prstMaterial="plastic">
          <a:bevelT w="50800" h="50800"/>
          <a:bevelB w="25400" h="25400" prst="angle"/>
        </a:sp3d>
      </dgm:spPr>
      <dgm:t>
        <a:bodyPr/>
        <a:lstStyle/>
        <a:p>
          <a:endParaRPr lang="en-US" sz="1300"/>
        </a:p>
      </dgm:t>
    </dgm:pt>
    <dgm:pt modelId="{1D553D8D-83B2-4276-8426-D780BABDE385}">
      <dgm:prSet phldrT="[Text]" custT="1"/>
      <dgm:spPr>
        <a:xfrm>
          <a:off x="4981239" y="2950183"/>
          <a:ext cx="1715462" cy="1567858"/>
        </a:xfrm>
        <a:prstGeom prst="ellipse">
          <a:avLst/>
        </a:prstGeom>
        <a:gradFill rotWithShape="0">
          <a:gsLst>
            <a:gs pos="0">
              <a:srgbClr val="4F9A06">
                <a:hueOff val="2770786"/>
                <a:satOff val="-15135"/>
                <a:lumOff val="9804"/>
                <a:alphaOff val="0"/>
                <a:tint val="73000"/>
                <a:satMod val="150000"/>
              </a:srgbClr>
            </a:gs>
            <a:gs pos="25000">
              <a:srgbClr val="4F9A06">
                <a:hueOff val="2770786"/>
                <a:satOff val="-15135"/>
                <a:lumOff val="9804"/>
                <a:alphaOff val="0"/>
                <a:tint val="96000"/>
                <a:shade val="80000"/>
                <a:satMod val="105000"/>
              </a:srgbClr>
            </a:gs>
            <a:gs pos="38000">
              <a:srgbClr val="4F9A06">
                <a:hueOff val="2770786"/>
                <a:satOff val="-15135"/>
                <a:lumOff val="9804"/>
                <a:alphaOff val="0"/>
                <a:tint val="96000"/>
                <a:shade val="59000"/>
                <a:satMod val="120000"/>
              </a:srgbClr>
            </a:gs>
            <a:gs pos="55000">
              <a:srgbClr val="4F9A06">
                <a:hueOff val="2770786"/>
                <a:satOff val="-15135"/>
                <a:lumOff val="9804"/>
                <a:alphaOff val="0"/>
                <a:shade val="57000"/>
                <a:satMod val="120000"/>
              </a:srgbClr>
            </a:gs>
            <a:gs pos="80000">
              <a:srgbClr val="4F9A06">
                <a:hueOff val="2770786"/>
                <a:satOff val="-15135"/>
                <a:lumOff val="9804"/>
                <a:alphaOff val="0"/>
                <a:shade val="56000"/>
                <a:satMod val="145000"/>
              </a:srgbClr>
            </a:gs>
            <a:gs pos="88000">
              <a:srgbClr val="4F9A06">
                <a:hueOff val="2770786"/>
                <a:satOff val="-15135"/>
                <a:lumOff val="9804"/>
                <a:alphaOff val="0"/>
                <a:shade val="63000"/>
                <a:satMod val="160000"/>
              </a:srgbClr>
            </a:gs>
            <a:gs pos="100000">
              <a:srgbClr val="4F9A06">
                <a:hueOff val="2770786"/>
                <a:satOff val="-15135"/>
                <a:lumOff val="9804"/>
                <a:alphaOff val="0"/>
                <a:tint val="99555"/>
                <a:satMod val="155000"/>
              </a:srgbClr>
            </a:gs>
          </a:gsLst>
          <a:lin ang="5400000" scaled="1"/>
        </a:gradFill>
        <a:ln>
          <a:noFill/>
        </a:ln>
        <a:effectLst>
          <a:glow rad="70000">
            <a:srgbClr val="4F9A06">
              <a:hueOff val="2770786"/>
              <a:satOff val="-15135"/>
              <a:lumOff val="9804"/>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lIns="0" tIns="0" rIns="0" bIns="0">
          <a:sp3d extrusionH="57150">
            <a:bevelT w="38100" h="38100"/>
          </a:sp3d>
        </a:bodyPr>
        <a:lstStyle/>
        <a:p>
          <a:pPr>
            <a:buNone/>
          </a:pPr>
          <a:r>
            <a:rPr lang="en-US" sz="1300" b="1" dirty="0">
              <a:solidFill>
                <a:srgbClr val="FFFFFF"/>
              </a:solidFill>
              <a:latin typeface="Corbel" panose="020B0503020204020204"/>
              <a:ea typeface="+mn-ea"/>
              <a:cs typeface="+mn-cs"/>
            </a:rPr>
            <a:t>Beamline Equipment</a:t>
          </a:r>
        </a:p>
      </dgm:t>
    </dgm:pt>
    <dgm:pt modelId="{E2BDFB1F-AECB-42B3-88F8-1ADF26769079}" type="parTrans" cxnId="{0D117132-C4DF-4852-8E77-AA169B61BC57}">
      <dgm:prSet/>
      <dgm:spPr/>
      <dgm:t>
        <a:bodyPr/>
        <a:lstStyle/>
        <a:p>
          <a:endParaRPr lang="en-US" sz="1300"/>
        </a:p>
      </dgm:t>
    </dgm:pt>
    <dgm:pt modelId="{2EAAC18C-AB3B-436D-B58C-A83E7AC79B5F}" type="sibTrans" cxnId="{0D117132-C4DF-4852-8E77-AA169B61BC57}">
      <dgm:prSet/>
      <dgm:spPr>
        <a:xfrm>
          <a:off x="1967034" y="612368"/>
          <a:ext cx="4193930" cy="4193930"/>
        </a:xfrm>
        <a:prstGeom prst="blockArc">
          <a:avLst>
            <a:gd name="adj1" fmla="val 1800000"/>
            <a:gd name="adj2" fmla="val 5400000"/>
            <a:gd name="adj3" fmla="val 4521"/>
          </a:avLst>
        </a:prstGeom>
        <a:gradFill rotWithShape="0">
          <a:gsLst>
            <a:gs pos="0">
              <a:srgbClr val="4F9A06">
                <a:hueOff val="2770786"/>
                <a:satOff val="-15135"/>
                <a:lumOff val="9804"/>
                <a:alphaOff val="0"/>
                <a:tint val="73000"/>
                <a:satMod val="150000"/>
              </a:srgbClr>
            </a:gs>
            <a:gs pos="25000">
              <a:srgbClr val="4F9A06">
                <a:hueOff val="2770786"/>
                <a:satOff val="-15135"/>
                <a:lumOff val="9804"/>
                <a:alphaOff val="0"/>
                <a:tint val="96000"/>
                <a:shade val="80000"/>
                <a:satMod val="105000"/>
              </a:srgbClr>
            </a:gs>
            <a:gs pos="38000">
              <a:srgbClr val="4F9A06">
                <a:hueOff val="2770786"/>
                <a:satOff val="-15135"/>
                <a:lumOff val="9804"/>
                <a:alphaOff val="0"/>
                <a:tint val="96000"/>
                <a:shade val="59000"/>
                <a:satMod val="120000"/>
              </a:srgbClr>
            </a:gs>
            <a:gs pos="55000">
              <a:srgbClr val="4F9A06">
                <a:hueOff val="2770786"/>
                <a:satOff val="-15135"/>
                <a:lumOff val="9804"/>
                <a:alphaOff val="0"/>
                <a:shade val="57000"/>
                <a:satMod val="120000"/>
              </a:srgbClr>
            </a:gs>
            <a:gs pos="80000">
              <a:srgbClr val="4F9A06">
                <a:hueOff val="2770786"/>
                <a:satOff val="-15135"/>
                <a:lumOff val="9804"/>
                <a:alphaOff val="0"/>
                <a:shade val="56000"/>
                <a:satMod val="145000"/>
              </a:srgbClr>
            </a:gs>
            <a:gs pos="88000">
              <a:srgbClr val="4F9A06">
                <a:hueOff val="2770786"/>
                <a:satOff val="-15135"/>
                <a:lumOff val="9804"/>
                <a:alphaOff val="0"/>
                <a:shade val="63000"/>
                <a:satMod val="160000"/>
              </a:srgbClr>
            </a:gs>
            <a:gs pos="100000">
              <a:srgbClr val="4F9A06">
                <a:hueOff val="2770786"/>
                <a:satOff val="-15135"/>
                <a:lumOff val="9804"/>
                <a:alphaOff val="0"/>
                <a:tint val="99555"/>
                <a:satMod val="155000"/>
              </a:srgbClr>
            </a:gs>
          </a:gsLst>
          <a:lin ang="5400000" scaled="1"/>
        </a:gradFill>
        <a:ln>
          <a:noFill/>
        </a:ln>
        <a:effectLst>
          <a:glow rad="70000">
            <a:srgbClr val="4F9A06">
              <a:hueOff val="2770786"/>
              <a:satOff val="-15135"/>
              <a:lumOff val="9804"/>
              <a:alphaOff val="0"/>
              <a:tint val="30000"/>
              <a:shade val="95000"/>
              <a:satMod val="300000"/>
              <a:alpha val="50000"/>
            </a:srgbClr>
          </a:glow>
        </a:effectLst>
        <a:scene3d>
          <a:camera prst="orthographicFront"/>
          <a:lightRig rig="flat" dir="t"/>
        </a:scene3d>
        <a:sp3d z="-80000" prstMaterial="plastic">
          <a:bevelT w="50800" h="50800"/>
          <a:bevelB w="25400" h="25400" prst="angle"/>
        </a:sp3d>
      </dgm:spPr>
      <dgm:t>
        <a:bodyPr/>
        <a:lstStyle/>
        <a:p>
          <a:endParaRPr lang="en-US" sz="1300"/>
        </a:p>
      </dgm:t>
    </dgm:pt>
    <dgm:pt modelId="{09BC0440-A334-4668-AB4F-F9FD25CDE8D7}">
      <dgm:prSet phldrT="[Text]" custT="1"/>
      <dgm:spPr>
        <a:xfrm>
          <a:off x="3206268" y="3974963"/>
          <a:ext cx="1715462" cy="1567858"/>
        </a:xfrm>
        <a:prstGeom prst="ellipse">
          <a:avLst/>
        </a:prstGeom>
        <a:gradFill rotWithShape="0">
          <a:gsLst>
            <a:gs pos="0">
              <a:srgbClr val="4F9A06">
                <a:hueOff val="4156179"/>
                <a:satOff val="-22703"/>
                <a:lumOff val="14706"/>
                <a:alphaOff val="0"/>
                <a:tint val="73000"/>
                <a:satMod val="150000"/>
              </a:srgbClr>
            </a:gs>
            <a:gs pos="25000">
              <a:srgbClr val="4F9A06">
                <a:hueOff val="4156179"/>
                <a:satOff val="-22703"/>
                <a:lumOff val="14706"/>
                <a:alphaOff val="0"/>
                <a:tint val="96000"/>
                <a:shade val="80000"/>
                <a:satMod val="105000"/>
              </a:srgbClr>
            </a:gs>
            <a:gs pos="38000">
              <a:srgbClr val="4F9A06">
                <a:hueOff val="4156179"/>
                <a:satOff val="-22703"/>
                <a:lumOff val="14706"/>
                <a:alphaOff val="0"/>
                <a:tint val="96000"/>
                <a:shade val="59000"/>
                <a:satMod val="120000"/>
              </a:srgbClr>
            </a:gs>
            <a:gs pos="55000">
              <a:srgbClr val="4F9A06">
                <a:hueOff val="4156179"/>
                <a:satOff val="-22703"/>
                <a:lumOff val="14706"/>
                <a:alphaOff val="0"/>
                <a:shade val="57000"/>
                <a:satMod val="120000"/>
              </a:srgbClr>
            </a:gs>
            <a:gs pos="80000">
              <a:srgbClr val="4F9A06">
                <a:hueOff val="4156179"/>
                <a:satOff val="-22703"/>
                <a:lumOff val="14706"/>
                <a:alphaOff val="0"/>
                <a:shade val="56000"/>
                <a:satMod val="145000"/>
              </a:srgbClr>
            </a:gs>
            <a:gs pos="88000">
              <a:srgbClr val="4F9A06">
                <a:hueOff val="4156179"/>
                <a:satOff val="-22703"/>
                <a:lumOff val="14706"/>
                <a:alphaOff val="0"/>
                <a:shade val="63000"/>
                <a:satMod val="160000"/>
              </a:srgbClr>
            </a:gs>
            <a:gs pos="100000">
              <a:srgbClr val="4F9A06">
                <a:hueOff val="4156179"/>
                <a:satOff val="-22703"/>
                <a:lumOff val="14706"/>
                <a:alphaOff val="0"/>
                <a:tint val="99555"/>
                <a:satMod val="155000"/>
              </a:srgbClr>
            </a:gs>
          </a:gsLst>
          <a:lin ang="5400000" scaled="1"/>
        </a:gradFill>
        <a:ln>
          <a:noFill/>
        </a:ln>
        <a:effectLst>
          <a:glow rad="70000">
            <a:srgbClr val="4F9A06">
              <a:hueOff val="4156179"/>
              <a:satOff val="-22703"/>
              <a:lumOff val="14706"/>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lIns="0" tIns="0" rIns="0" bIns="0">
          <a:sp3d extrusionH="57150">
            <a:bevelT w="38100" h="38100"/>
          </a:sp3d>
        </a:bodyPr>
        <a:lstStyle/>
        <a:p>
          <a:pPr>
            <a:buNone/>
          </a:pPr>
          <a:r>
            <a:rPr lang="en-GB" sz="1300" b="1" dirty="0">
              <a:solidFill>
                <a:srgbClr val="FFFFFF"/>
              </a:solidFill>
              <a:latin typeface="Corbel" panose="020B0503020204020204"/>
              <a:ea typeface="+mn-ea"/>
              <a:cs typeface="+mn-cs"/>
            </a:rPr>
            <a:t>Projects &amp; Studies</a:t>
          </a:r>
          <a:endParaRPr lang="en-US" sz="1300" b="1" dirty="0">
            <a:solidFill>
              <a:srgbClr val="FFFFFF"/>
            </a:solidFill>
            <a:latin typeface="Corbel" panose="020B0503020204020204"/>
            <a:ea typeface="+mn-ea"/>
            <a:cs typeface="+mn-cs"/>
          </a:endParaRPr>
        </a:p>
      </dgm:t>
    </dgm:pt>
    <dgm:pt modelId="{3269B23F-93CE-4E9E-895E-1553F0F1EFC9}" type="parTrans" cxnId="{4D4BA716-061E-42ED-813B-2D9F959BFE57}">
      <dgm:prSet/>
      <dgm:spPr/>
      <dgm:t>
        <a:bodyPr/>
        <a:lstStyle/>
        <a:p>
          <a:endParaRPr lang="en-US" sz="1300"/>
        </a:p>
      </dgm:t>
    </dgm:pt>
    <dgm:pt modelId="{59E6BBF9-1BF9-40AA-9F9B-9B7F40D45ABD}" type="sibTrans" cxnId="{4D4BA716-061E-42ED-813B-2D9F959BFE57}">
      <dgm:prSet/>
      <dgm:spPr>
        <a:xfrm>
          <a:off x="1967034" y="612368"/>
          <a:ext cx="4193930" cy="4193930"/>
        </a:xfrm>
        <a:prstGeom prst="blockArc">
          <a:avLst>
            <a:gd name="adj1" fmla="val 5400000"/>
            <a:gd name="adj2" fmla="val 9000000"/>
            <a:gd name="adj3" fmla="val 4521"/>
          </a:avLst>
        </a:prstGeom>
        <a:gradFill rotWithShape="0">
          <a:gsLst>
            <a:gs pos="0">
              <a:srgbClr val="4F9A06">
                <a:hueOff val="4156179"/>
                <a:satOff val="-22703"/>
                <a:lumOff val="14706"/>
                <a:alphaOff val="0"/>
                <a:tint val="73000"/>
                <a:satMod val="150000"/>
              </a:srgbClr>
            </a:gs>
            <a:gs pos="25000">
              <a:srgbClr val="4F9A06">
                <a:hueOff val="4156179"/>
                <a:satOff val="-22703"/>
                <a:lumOff val="14706"/>
                <a:alphaOff val="0"/>
                <a:tint val="96000"/>
                <a:shade val="80000"/>
                <a:satMod val="105000"/>
              </a:srgbClr>
            </a:gs>
            <a:gs pos="38000">
              <a:srgbClr val="4F9A06">
                <a:hueOff val="4156179"/>
                <a:satOff val="-22703"/>
                <a:lumOff val="14706"/>
                <a:alphaOff val="0"/>
                <a:tint val="96000"/>
                <a:shade val="59000"/>
                <a:satMod val="120000"/>
              </a:srgbClr>
            </a:gs>
            <a:gs pos="55000">
              <a:srgbClr val="4F9A06">
                <a:hueOff val="4156179"/>
                <a:satOff val="-22703"/>
                <a:lumOff val="14706"/>
                <a:alphaOff val="0"/>
                <a:shade val="57000"/>
                <a:satMod val="120000"/>
              </a:srgbClr>
            </a:gs>
            <a:gs pos="80000">
              <a:srgbClr val="4F9A06">
                <a:hueOff val="4156179"/>
                <a:satOff val="-22703"/>
                <a:lumOff val="14706"/>
                <a:alphaOff val="0"/>
                <a:shade val="56000"/>
                <a:satMod val="145000"/>
              </a:srgbClr>
            </a:gs>
            <a:gs pos="88000">
              <a:srgbClr val="4F9A06">
                <a:hueOff val="4156179"/>
                <a:satOff val="-22703"/>
                <a:lumOff val="14706"/>
                <a:alphaOff val="0"/>
                <a:shade val="63000"/>
                <a:satMod val="160000"/>
              </a:srgbClr>
            </a:gs>
            <a:gs pos="100000">
              <a:srgbClr val="4F9A06">
                <a:hueOff val="4156179"/>
                <a:satOff val="-22703"/>
                <a:lumOff val="14706"/>
                <a:alphaOff val="0"/>
                <a:tint val="99555"/>
                <a:satMod val="155000"/>
              </a:srgbClr>
            </a:gs>
          </a:gsLst>
          <a:lin ang="5400000" scaled="1"/>
        </a:gradFill>
        <a:ln>
          <a:noFill/>
        </a:ln>
        <a:effectLst>
          <a:glow rad="70000">
            <a:srgbClr val="4F9A06">
              <a:hueOff val="4156179"/>
              <a:satOff val="-22703"/>
              <a:lumOff val="14706"/>
              <a:alphaOff val="0"/>
              <a:tint val="30000"/>
              <a:shade val="95000"/>
              <a:satMod val="300000"/>
              <a:alpha val="50000"/>
            </a:srgbClr>
          </a:glow>
        </a:effectLst>
        <a:scene3d>
          <a:camera prst="orthographicFront"/>
          <a:lightRig rig="flat" dir="t"/>
        </a:scene3d>
        <a:sp3d z="-80000" prstMaterial="plastic">
          <a:bevelT w="50800" h="50800"/>
          <a:bevelB w="25400" h="25400" prst="angle"/>
        </a:sp3d>
      </dgm:spPr>
      <dgm:t>
        <a:bodyPr/>
        <a:lstStyle/>
        <a:p>
          <a:endParaRPr lang="en-US" sz="1300"/>
        </a:p>
      </dgm:t>
    </dgm:pt>
    <dgm:pt modelId="{FFE28373-BEAC-449A-968F-C8858108B028}">
      <dgm:prSet phldrT="[Text]" custT="1"/>
      <dgm:spPr>
        <a:xfrm>
          <a:off x="1431298" y="2950183"/>
          <a:ext cx="1715462" cy="1567858"/>
        </a:xfrm>
        <a:prstGeom prst="ellipse">
          <a:avLst/>
        </a:prstGeom>
        <a:gradFill rotWithShape="0">
          <a:gsLst>
            <a:gs pos="0">
              <a:srgbClr val="4F9A06">
                <a:hueOff val="5541572"/>
                <a:satOff val="-30270"/>
                <a:lumOff val="19608"/>
                <a:alphaOff val="0"/>
                <a:tint val="73000"/>
                <a:satMod val="150000"/>
              </a:srgbClr>
            </a:gs>
            <a:gs pos="25000">
              <a:srgbClr val="4F9A06">
                <a:hueOff val="5541572"/>
                <a:satOff val="-30270"/>
                <a:lumOff val="19608"/>
                <a:alphaOff val="0"/>
                <a:tint val="96000"/>
                <a:shade val="80000"/>
                <a:satMod val="105000"/>
              </a:srgbClr>
            </a:gs>
            <a:gs pos="38000">
              <a:srgbClr val="4F9A06">
                <a:hueOff val="5541572"/>
                <a:satOff val="-30270"/>
                <a:lumOff val="19608"/>
                <a:alphaOff val="0"/>
                <a:tint val="96000"/>
                <a:shade val="59000"/>
                <a:satMod val="120000"/>
              </a:srgbClr>
            </a:gs>
            <a:gs pos="55000">
              <a:srgbClr val="4F9A06">
                <a:hueOff val="5541572"/>
                <a:satOff val="-30270"/>
                <a:lumOff val="19608"/>
                <a:alphaOff val="0"/>
                <a:shade val="57000"/>
                <a:satMod val="120000"/>
              </a:srgbClr>
            </a:gs>
            <a:gs pos="80000">
              <a:srgbClr val="4F9A06">
                <a:hueOff val="5541572"/>
                <a:satOff val="-30270"/>
                <a:lumOff val="19608"/>
                <a:alphaOff val="0"/>
                <a:shade val="56000"/>
                <a:satMod val="145000"/>
              </a:srgbClr>
            </a:gs>
            <a:gs pos="88000">
              <a:srgbClr val="4F9A06">
                <a:hueOff val="5541572"/>
                <a:satOff val="-30270"/>
                <a:lumOff val="19608"/>
                <a:alphaOff val="0"/>
                <a:shade val="63000"/>
                <a:satMod val="160000"/>
              </a:srgbClr>
            </a:gs>
            <a:gs pos="100000">
              <a:srgbClr val="4F9A06">
                <a:hueOff val="5541572"/>
                <a:satOff val="-30270"/>
                <a:lumOff val="19608"/>
                <a:alphaOff val="0"/>
                <a:tint val="99555"/>
                <a:satMod val="155000"/>
              </a:srgbClr>
            </a:gs>
          </a:gsLst>
          <a:lin ang="5400000" scaled="1"/>
        </a:gradFill>
        <a:ln>
          <a:noFill/>
        </a:ln>
        <a:effectLst>
          <a:glow rad="70000">
            <a:srgbClr val="4F9A06">
              <a:hueOff val="5541572"/>
              <a:satOff val="-30270"/>
              <a:lumOff val="19608"/>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lIns="0" tIns="0" rIns="0" bIns="0">
          <a:sp3d extrusionH="57150">
            <a:bevelT w="38100" h="38100"/>
          </a:sp3d>
        </a:bodyPr>
        <a:lstStyle/>
        <a:p>
          <a:pPr>
            <a:buNone/>
          </a:pPr>
          <a:r>
            <a:rPr lang="en-GB" sz="1300" b="1" dirty="0">
              <a:solidFill>
                <a:srgbClr val="FFFFFF"/>
              </a:solidFill>
              <a:latin typeface="Corbel" panose="020B0503020204020204"/>
              <a:ea typeface="+mn-ea"/>
              <a:cs typeface="+mn-cs"/>
            </a:rPr>
            <a:t>Services &amp; Support</a:t>
          </a:r>
          <a:endParaRPr lang="en-US" sz="1300" b="1" dirty="0">
            <a:solidFill>
              <a:srgbClr val="FFFFFF"/>
            </a:solidFill>
            <a:latin typeface="Corbel" panose="020B0503020204020204"/>
            <a:ea typeface="+mn-ea"/>
            <a:cs typeface="+mn-cs"/>
          </a:endParaRPr>
        </a:p>
      </dgm:t>
    </dgm:pt>
    <dgm:pt modelId="{C4EFF131-81D7-4C17-9279-EA947EAFA48C}" type="parTrans" cxnId="{F031EE2B-B4D9-46FB-BB80-1F803E3AA87C}">
      <dgm:prSet/>
      <dgm:spPr/>
      <dgm:t>
        <a:bodyPr/>
        <a:lstStyle/>
        <a:p>
          <a:endParaRPr lang="en-US" sz="1300"/>
        </a:p>
      </dgm:t>
    </dgm:pt>
    <dgm:pt modelId="{7BA4E40B-0178-462B-BF67-9335996F01A5}" type="sibTrans" cxnId="{F031EE2B-B4D9-46FB-BB80-1F803E3AA87C}">
      <dgm:prSet/>
      <dgm:spPr>
        <a:xfrm>
          <a:off x="1967034" y="612368"/>
          <a:ext cx="4193930" cy="4193930"/>
        </a:xfrm>
        <a:prstGeom prst="blockArc">
          <a:avLst>
            <a:gd name="adj1" fmla="val 9000000"/>
            <a:gd name="adj2" fmla="val 12600000"/>
            <a:gd name="adj3" fmla="val 4521"/>
          </a:avLst>
        </a:prstGeom>
        <a:gradFill rotWithShape="0">
          <a:gsLst>
            <a:gs pos="0">
              <a:srgbClr val="4F9A06">
                <a:hueOff val="5541572"/>
                <a:satOff val="-30270"/>
                <a:lumOff val="19608"/>
                <a:alphaOff val="0"/>
                <a:tint val="73000"/>
                <a:satMod val="150000"/>
              </a:srgbClr>
            </a:gs>
            <a:gs pos="25000">
              <a:srgbClr val="4F9A06">
                <a:hueOff val="5541572"/>
                <a:satOff val="-30270"/>
                <a:lumOff val="19608"/>
                <a:alphaOff val="0"/>
                <a:tint val="96000"/>
                <a:shade val="80000"/>
                <a:satMod val="105000"/>
              </a:srgbClr>
            </a:gs>
            <a:gs pos="38000">
              <a:srgbClr val="4F9A06">
                <a:hueOff val="5541572"/>
                <a:satOff val="-30270"/>
                <a:lumOff val="19608"/>
                <a:alphaOff val="0"/>
                <a:tint val="96000"/>
                <a:shade val="59000"/>
                <a:satMod val="120000"/>
              </a:srgbClr>
            </a:gs>
            <a:gs pos="55000">
              <a:srgbClr val="4F9A06">
                <a:hueOff val="5541572"/>
                <a:satOff val="-30270"/>
                <a:lumOff val="19608"/>
                <a:alphaOff val="0"/>
                <a:shade val="57000"/>
                <a:satMod val="120000"/>
              </a:srgbClr>
            </a:gs>
            <a:gs pos="80000">
              <a:srgbClr val="4F9A06">
                <a:hueOff val="5541572"/>
                <a:satOff val="-30270"/>
                <a:lumOff val="19608"/>
                <a:alphaOff val="0"/>
                <a:shade val="56000"/>
                <a:satMod val="145000"/>
              </a:srgbClr>
            </a:gs>
            <a:gs pos="88000">
              <a:srgbClr val="4F9A06">
                <a:hueOff val="5541572"/>
                <a:satOff val="-30270"/>
                <a:lumOff val="19608"/>
                <a:alphaOff val="0"/>
                <a:shade val="63000"/>
                <a:satMod val="160000"/>
              </a:srgbClr>
            </a:gs>
            <a:gs pos="100000">
              <a:srgbClr val="4F9A06">
                <a:hueOff val="5541572"/>
                <a:satOff val="-30270"/>
                <a:lumOff val="19608"/>
                <a:alphaOff val="0"/>
                <a:tint val="99555"/>
                <a:satMod val="155000"/>
              </a:srgbClr>
            </a:gs>
          </a:gsLst>
          <a:lin ang="5400000" scaled="1"/>
        </a:gradFill>
        <a:ln>
          <a:noFill/>
        </a:ln>
        <a:effectLst>
          <a:glow rad="70000">
            <a:srgbClr val="4F9A06">
              <a:hueOff val="5541572"/>
              <a:satOff val="-30270"/>
              <a:lumOff val="19608"/>
              <a:alphaOff val="0"/>
              <a:tint val="30000"/>
              <a:shade val="95000"/>
              <a:satMod val="300000"/>
              <a:alpha val="50000"/>
            </a:srgbClr>
          </a:glow>
        </a:effectLst>
        <a:scene3d>
          <a:camera prst="orthographicFront"/>
          <a:lightRig rig="flat" dir="t"/>
        </a:scene3d>
        <a:sp3d z="-80000" prstMaterial="plastic">
          <a:bevelT w="50800" h="50800"/>
          <a:bevelB w="25400" h="25400" prst="angle"/>
        </a:sp3d>
      </dgm:spPr>
      <dgm:t>
        <a:bodyPr/>
        <a:lstStyle/>
        <a:p>
          <a:endParaRPr lang="en-US" sz="1300"/>
        </a:p>
      </dgm:t>
    </dgm:pt>
    <dgm:pt modelId="{9AA66425-576C-4033-90D7-CBA80AC60E43}">
      <dgm:prSet phldrT="[Text]" custT="1"/>
      <dgm:spPr>
        <a:xfrm>
          <a:off x="1431298" y="900624"/>
          <a:ext cx="1715462" cy="1567858"/>
        </a:xfrm>
        <a:prstGeom prst="ellipse">
          <a:avLst/>
        </a:prstGeom>
        <a:gradFill rotWithShape="0">
          <a:gsLst>
            <a:gs pos="0">
              <a:srgbClr val="4F9A06">
                <a:hueOff val="6926965"/>
                <a:satOff val="-37838"/>
                <a:lumOff val="24510"/>
                <a:alphaOff val="0"/>
                <a:tint val="73000"/>
                <a:satMod val="150000"/>
              </a:srgbClr>
            </a:gs>
            <a:gs pos="25000">
              <a:srgbClr val="4F9A06">
                <a:hueOff val="6926965"/>
                <a:satOff val="-37838"/>
                <a:lumOff val="24510"/>
                <a:alphaOff val="0"/>
                <a:tint val="96000"/>
                <a:shade val="80000"/>
                <a:satMod val="105000"/>
              </a:srgbClr>
            </a:gs>
            <a:gs pos="38000">
              <a:srgbClr val="4F9A06">
                <a:hueOff val="6926965"/>
                <a:satOff val="-37838"/>
                <a:lumOff val="24510"/>
                <a:alphaOff val="0"/>
                <a:tint val="96000"/>
                <a:shade val="59000"/>
                <a:satMod val="120000"/>
              </a:srgbClr>
            </a:gs>
            <a:gs pos="55000">
              <a:srgbClr val="4F9A06">
                <a:hueOff val="6926965"/>
                <a:satOff val="-37838"/>
                <a:lumOff val="24510"/>
                <a:alphaOff val="0"/>
                <a:shade val="57000"/>
                <a:satMod val="120000"/>
              </a:srgbClr>
            </a:gs>
            <a:gs pos="80000">
              <a:srgbClr val="4F9A06">
                <a:hueOff val="6926965"/>
                <a:satOff val="-37838"/>
                <a:lumOff val="24510"/>
                <a:alphaOff val="0"/>
                <a:shade val="56000"/>
                <a:satMod val="145000"/>
              </a:srgbClr>
            </a:gs>
            <a:gs pos="88000">
              <a:srgbClr val="4F9A06">
                <a:hueOff val="6926965"/>
                <a:satOff val="-37838"/>
                <a:lumOff val="24510"/>
                <a:alphaOff val="0"/>
                <a:shade val="63000"/>
                <a:satMod val="160000"/>
              </a:srgbClr>
            </a:gs>
            <a:gs pos="100000">
              <a:srgbClr val="4F9A06">
                <a:hueOff val="6926965"/>
                <a:satOff val="-37838"/>
                <a:lumOff val="24510"/>
                <a:alphaOff val="0"/>
                <a:tint val="99555"/>
                <a:satMod val="155000"/>
              </a:srgbClr>
            </a:gs>
          </a:gsLst>
          <a:lin ang="5400000" scaled="1"/>
        </a:gradFill>
        <a:ln>
          <a:noFill/>
        </a:ln>
        <a:effectLst>
          <a:glow rad="70000">
            <a:srgbClr val="4F9A06">
              <a:hueOff val="6926965"/>
              <a:satOff val="-37838"/>
              <a:lumOff val="24510"/>
              <a:alphaOff val="0"/>
              <a:tint val="30000"/>
              <a:shade val="95000"/>
              <a:satMod val="300000"/>
              <a:alpha val="50000"/>
            </a:srgbClr>
          </a:glow>
        </a:effectLst>
        <a:scene3d>
          <a:camera prst="orthographicFront"/>
          <a:lightRig rig="flat" dir="t"/>
        </a:scene3d>
        <a:sp3d prstMaterial="plastic">
          <a:bevelT w="120900" h="88900"/>
          <a:bevelB w="88900" h="31750" prst="angle"/>
        </a:sp3d>
      </dgm:spPr>
      <dgm:t>
        <a:bodyPr lIns="0" tIns="0" rIns="0" bIns="0">
          <a:sp3d extrusionH="57150">
            <a:bevelT w="38100" h="38100"/>
          </a:sp3d>
        </a:bodyPr>
        <a:lstStyle/>
        <a:p>
          <a:pPr>
            <a:buNone/>
          </a:pPr>
          <a:r>
            <a:rPr lang="de-DE" sz="1300" b="1" dirty="0">
              <a:solidFill>
                <a:srgbClr val="FFFFFF"/>
              </a:solidFill>
              <a:latin typeface="Corbel" panose="020B0503020204020204"/>
              <a:ea typeface="+mn-ea"/>
              <a:cs typeface="+mn-cs"/>
            </a:rPr>
            <a:t>Operation &amp; Design</a:t>
          </a:r>
          <a:endParaRPr lang="en-US" sz="1300" b="1" dirty="0">
            <a:solidFill>
              <a:srgbClr val="FFFFFF"/>
            </a:solidFill>
            <a:latin typeface="Corbel" panose="020B0503020204020204"/>
            <a:ea typeface="+mn-ea"/>
            <a:cs typeface="+mn-cs"/>
          </a:endParaRPr>
        </a:p>
      </dgm:t>
    </dgm:pt>
    <dgm:pt modelId="{B32A653B-C9CD-4407-AC60-BA1364325433}" type="parTrans" cxnId="{FB08840D-930E-4BF4-A694-DD4BF12C494D}">
      <dgm:prSet/>
      <dgm:spPr/>
      <dgm:t>
        <a:bodyPr/>
        <a:lstStyle/>
        <a:p>
          <a:endParaRPr lang="en-US" sz="1300"/>
        </a:p>
      </dgm:t>
    </dgm:pt>
    <dgm:pt modelId="{17CECAC8-C538-4D73-977B-EB3FE3F16349}" type="sibTrans" cxnId="{FB08840D-930E-4BF4-A694-DD4BF12C494D}">
      <dgm:prSet/>
      <dgm:spPr>
        <a:xfrm>
          <a:off x="1967034" y="612368"/>
          <a:ext cx="4193930" cy="4193930"/>
        </a:xfrm>
        <a:prstGeom prst="blockArc">
          <a:avLst>
            <a:gd name="adj1" fmla="val 12600000"/>
            <a:gd name="adj2" fmla="val 16200000"/>
            <a:gd name="adj3" fmla="val 4521"/>
          </a:avLst>
        </a:prstGeom>
        <a:gradFill rotWithShape="0">
          <a:gsLst>
            <a:gs pos="0">
              <a:srgbClr val="4F9A06">
                <a:hueOff val="6926965"/>
                <a:satOff val="-37838"/>
                <a:lumOff val="24510"/>
                <a:alphaOff val="0"/>
                <a:tint val="73000"/>
                <a:satMod val="150000"/>
              </a:srgbClr>
            </a:gs>
            <a:gs pos="25000">
              <a:srgbClr val="4F9A06">
                <a:hueOff val="6926965"/>
                <a:satOff val="-37838"/>
                <a:lumOff val="24510"/>
                <a:alphaOff val="0"/>
                <a:tint val="96000"/>
                <a:shade val="80000"/>
                <a:satMod val="105000"/>
              </a:srgbClr>
            </a:gs>
            <a:gs pos="38000">
              <a:srgbClr val="4F9A06">
                <a:hueOff val="6926965"/>
                <a:satOff val="-37838"/>
                <a:lumOff val="24510"/>
                <a:alphaOff val="0"/>
                <a:tint val="96000"/>
                <a:shade val="59000"/>
                <a:satMod val="120000"/>
              </a:srgbClr>
            </a:gs>
            <a:gs pos="55000">
              <a:srgbClr val="4F9A06">
                <a:hueOff val="6926965"/>
                <a:satOff val="-37838"/>
                <a:lumOff val="24510"/>
                <a:alphaOff val="0"/>
                <a:shade val="57000"/>
                <a:satMod val="120000"/>
              </a:srgbClr>
            </a:gs>
            <a:gs pos="80000">
              <a:srgbClr val="4F9A06">
                <a:hueOff val="6926965"/>
                <a:satOff val="-37838"/>
                <a:lumOff val="24510"/>
                <a:alphaOff val="0"/>
                <a:shade val="56000"/>
                <a:satMod val="145000"/>
              </a:srgbClr>
            </a:gs>
            <a:gs pos="88000">
              <a:srgbClr val="4F9A06">
                <a:hueOff val="6926965"/>
                <a:satOff val="-37838"/>
                <a:lumOff val="24510"/>
                <a:alphaOff val="0"/>
                <a:shade val="63000"/>
                <a:satMod val="160000"/>
              </a:srgbClr>
            </a:gs>
            <a:gs pos="100000">
              <a:srgbClr val="4F9A06">
                <a:hueOff val="6926965"/>
                <a:satOff val="-37838"/>
                <a:lumOff val="24510"/>
                <a:alphaOff val="0"/>
                <a:tint val="99555"/>
                <a:satMod val="155000"/>
              </a:srgbClr>
            </a:gs>
          </a:gsLst>
          <a:lin ang="5400000" scaled="1"/>
        </a:gradFill>
        <a:ln>
          <a:noFill/>
        </a:ln>
        <a:effectLst>
          <a:glow rad="70000">
            <a:srgbClr val="4F9A06">
              <a:hueOff val="6926965"/>
              <a:satOff val="-37838"/>
              <a:lumOff val="24510"/>
              <a:alphaOff val="0"/>
              <a:tint val="30000"/>
              <a:shade val="95000"/>
              <a:satMod val="300000"/>
              <a:alpha val="50000"/>
            </a:srgbClr>
          </a:glow>
        </a:effectLst>
        <a:scene3d>
          <a:camera prst="orthographicFront"/>
          <a:lightRig rig="flat" dir="t"/>
        </a:scene3d>
        <a:sp3d z="-80000" prstMaterial="plastic">
          <a:bevelT w="50800" h="50800"/>
          <a:bevelB w="25400" h="25400" prst="angle"/>
        </a:sp3d>
      </dgm:spPr>
      <dgm:t>
        <a:bodyPr/>
        <a:lstStyle/>
        <a:p>
          <a:endParaRPr lang="en-US" sz="1300"/>
        </a:p>
      </dgm:t>
    </dgm:pt>
    <dgm:pt modelId="{6D381511-56F5-43B0-AAD8-99CE8FA3317E}" type="pres">
      <dgm:prSet presAssocID="{05AF6064-C41A-4240-9B6C-B843AEDEDF39}" presName="Name0" presStyleCnt="0">
        <dgm:presLayoutVars>
          <dgm:chMax val="1"/>
          <dgm:dir/>
          <dgm:animLvl val="ctr"/>
          <dgm:resizeHandles val="exact"/>
        </dgm:presLayoutVars>
      </dgm:prSet>
      <dgm:spPr/>
    </dgm:pt>
    <dgm:pt modelId="{CE3A5E8B-6BFB-40F5-8763-890DB890205F}" type="pres">
      <dgm:prSet presAssocID="{831E256A-7523-425E-B111-C1C437A46E58}" presName="centerShape" presStyleLbl="node0" presStyleIdx="0" presStyleCnt="1"/>
      <dgm:spPr/>
    </dgm:pt>
    <dgm:pt modelId="{79E53B33-2162-46CA-890B-1B21CFA231F3}" type="pres">
      <dgm:prSet presAssocID="{8D118705-13C6-4B2E-A6BC-080CAA8BC2B4}" presName="node" presStyleLbl="node1" presStyleIdx="0" presStyleCnt="6" custScaleX="130272" custScaleY="119063">
        <dgm:presLayoutVars>
          <dgm:bulletEnabled val="1"/>
        </dgm:presLayoutVars>
      </dgm:prSet>
      <dgm:spPr/>
    </dgm:pt>
    <dgm:pt modelId="{14647B1B-1372-404B-B6AA-B40E2844C42F}" type="pres">
      <dgm:prSet presAssocID="{8D118705-13C6-4B2E-A6BC-080CAA8BC2B4}" presName="dummy" presStyleCnt="0"/>
      <dgm:spPr/>
    </dgm:pt>
    <dgm:pt modelId="{FA76784F-84F6-410F-9BD5-116B96004001}" type="pres">
      <dgm:prSet presAssocID="{4607706A-D78D-4BFC-9450-197322A51BA1}" presName="sibTrans" presStyleLbl="sibTrans2D1" presStyleIdx="0" presStyleCnt="6"/>
      <dgm:spPr/>
    </dgm:pt>
    <dgm:pt modelId="{3CBC39CE-37FF-4A11-A288-9433A3D8D6C3}" type="pres">
      <dgm:prSet presAssocID="{8044127C-40D2-4F46-A528-9BC07F3116E5}" presName="node" presStyleLbl="node1" presStyleIdx="1" presStyleCnt="6" custScaleX="130272" custScaleY="119063">
        <dgm:presLayoutVars>
          <dgm:bulletEnabled val="1"/>
        </dgm:presLayoutVars>
      </dgm:prSet>
      <dgm:spPr/>
    </dgm:pt>
    <dgm:pt modelId="{32B06F17-CD46-4D3F-AC2B-2FAF11633754}" type="pres">
      <dgm:prSet presAssocID="{8044127C-40D2-4F46-A528-9BC07F3116E5}" presName="dummy" presStyleCnt="0"/>
      <dgm:spPr/>
    </dgm:pt>
    <dgm:pt modelId="{F8DDB55B-8553-4596-809F-7A8268A22038}" type="pres">
      <dgm:prSet presAssocID="{2AC009FF-77C0-4F4E-81E3-4D82CA392B3D}" presName="sibTrans" presStyleLbl="sibTrans2D1" presStyleIdx="1" presStyleCnt="6"/>
      <dgm:spPr/>
    </dgm:pt>
    <dgm:pt modelId="{673099A7-B37F-4128-8E89-4A23C72F7131}" type="pres">
      <dgm:prSet presAssocID="{1D553D8D-83B2-4276-8426-D780BABDE385}" presName="node" presStyleLbl="node1" presStyleIdx="2" presStyleCnt="6" custScaleX="130272" custScaleY="119063">
        <dgm:presLayoutVars>
          <dgm:bulletEnabled val="1"/>
        </dgm:presLayoutVars>
      </dgm:prSet>
      <dgm:spPr/>
    </dgm:pt>
    <dgm:pt modelId="{1013AD7D-3740-43D2-801D-DEDBE128BA23}" type="pres">
      <dgm:prSet presAssocID="{1D553D8D-83B2-4276-8426-D780BABDE385}" presName="dummy" presStyleCnt="0"/>
      <dgm:spPr/>
    </dgm:pt>
    <dgm:pt modelId="{217FE236-899C-45AF-A86A-6F7913BA6C61}" type="pres">
      <dgm:prSet presAssocID="{2EAAC18C-AB3B-436D-B58C-A83E7AC79B5F}" presName="sibTrans" presStyleLbl="sibTrans2D1" presStyleIdx="2" presStyleCnt="6"/>
      <dgm:spPr/>
    </dgm:pt>
    <dgm:pt modelId="{028C4E9F-ED3C-4C54-B885-300F925F4330}" type="pres">
      <dgm:prSet presAssocID="{09BC0440-A334-4668-AB4F-F9FD25CDE8D7}" presName="node" presStyleLbl="node1" presStyleIdx="3" presStyleCnt="6" custScaleX="130272" custScaleY="119063">
        <dgm:presLayoutVars>
          <dgm:bulletEnabled val="1"/>
        </dgm:presLayoutVars>
      </dgm:prSet>
      <dgm:spPr/>
    </dgm:pt>
    <dgm:pt modelId="{F051701C-4C8D-4D7E-85C6-7EA995F7B928}" type="pres">
      <dgm:prSet presAssocID="{09BC0440-A334-4668-AB4F-F9FD25CDE8D7}" presName="dummy" presStyleCnt="0"/>
      <dgm:spPr/>
    </dgm:pt>
    <dgm:pt modelId="{C1148329-035E-4ACC-89FC-10C490CC4ECA}" type="pres">
      <dgm:prSet presAssocID="{59E6BBF9-1BF9-40AA-9F9B-9B7F40D45ABD}" presName="sibTrans" presStyleLbl="sibTrans2D1" presStyleIdx="3" presStyleCnt="6"/>
      <dgm:spPr/>
    </dgm:pt>
    <dgm:pt modelId="{F9D7D24F-AC53-48FB-BB53-77359DC4B41C}" type="pres">
      <dgm:prSet presAssocID="{FFE28373-BEAC-449A-968F-C8858108B028}" presName="node" presStyleLbl="node1" presStyleIdx="4" presStyleCnt="6" custScaleX="130272" custScaleY="119063">
        <dgm:presLayoutVars>
          <dgm:bulletEnabled val="1"/>
        </dgm:presLayoutVars>
      </dgm:prSet>
      <dgm:spPr/>
    </dgm:pt>
    <dgm:pt modelId="{0473300F-C7C9-47CB-A472-11BA16BAC851}" type="pres">
      <dgm:prSet presAssocID="{FFE28373-BEAC-449A-968F-C8858108B028}" presName="dummy" presStyleCnt="0"/>
      <dgm:spPr/>
    </dgm:pt>
    <dgm:pt modelId="{37E908AE-E100-4832-B8EE-2175E32E4E6D}" type="pres">
      <dgm:prSet presAssocID="{7BA4E40B-0178-462B-BF67-9335996F01A5}" presName="sibTrans" presStyleLbl="sibTrans2D1" presStyleIdx="4" presStyleCnt="6"/>
      <dgm:spPr/>
    </dgm:pt>
    <dgm:pt modelId="{68507F63-1375-4D3E-9326-B79D198A682F}" type="pres">
      <dgm:prSet presAssocID="{9AA66425-576C-4033-90D7-CBA80AC60E43}" presName="node" presStyleLbl="node1" presStyleIdx="5" presStyleCnt="6" custScaleX="130272" custScaleY="119063">
        <dgm:presLayoutVars>
          <dgm:bulletEnabled val="1"/>
        </dgm:presLayoutVars>
      </dgm:prSet>
      <dgm:spPr/>
    </dgm:pt>
    <dgm:pt modelId="{ADA4DBA6-58A5-4F01-AD70-3AC9AF72A0AE}" type="pres">
      <dgm:prSet presAssocID="{9AA66425-576C-4033-90D7-CBA80AC60E43}" presName="dummy" presStyleCnt="0"/>
      <dgm:spPr/>
    </dgm:pt>
    <dgm:pt modelId="{1ED32E7D-620D-4EF4-B999-7AA9AFE05892}" type="pres">
      <dgm:prSet presAssocID="{17CECAC8-C538-4D73-977B-EB3FE3F16349}" presName="sibTrans" presStyleLbl="sibTrans2D1" presStyleIdx="5" presStyleCnt="6"/>
      <dgm:spPr/>
    </dgm:pt>
  </dgm:ptLst>
  <dgm:cxnLst>
    <dgm:cxn modelId="{6CC39402-85F9-453C-8274-7A5F90D3A989}" type="presOf" srcId="{59E6BBF9-1BF9-40AA-9F9B-9B7F40D45ABD}" destId="{C1148329-035E-4ACC-89FC-10C490CC4ECA}" srcOrd="0" destOrd="0" presId="urn:microsoft.com/office/officeart/2005/8/layout/radial6"/>
    <dgm:cxn modelId="{FB08840D-930E-4BF4-A694-DD4BF12C494D}" srcId="{831E256A-7523-425E-B111-C1C437A46E58}" destId="{9AA66425-576C-4033-90D7-CBA80AC60E43}" srcOrd="5" destOrd="0" parTransId="{B32A653B-C9CD-4407-AC60-BA1364325433}" sibTransId="{17CECAC8-C538-4D73-977B-EB3FE3F16349}"/>
    <dgm:cxn modelId="{F3F99515-52B2-4C9F-A8C6-C003A7CAA770}" type="presOf" srcId="{2AC009FF-77C0-4F4E-81E3-4D82CA392B3D}" destId="{F8DDB55B-8553-4596-809F-7A8268A22038}" srcOrd="0" destOrd="0" presId="urn:microsoft.com/office/officeart/2005/8/layout/radial6"/>
    <dgm:cxn modelId="{4D4BA716-061E-42ED-813B-2D9F959BFE57}" srcId="{831E256A-7523-425E-B111-C1C437A46E58}" destId="{09BC0440-A334-4668-AB4F-F9FD25CDE8D7}" srcOrd="3" destOrd="0" parTransId="{3269B23F-93CE-4E9E-895E-1553F0F1EFC9}" sibTransId="{59E6BBF9-1BF9-40AA-9F9B-9B7F40D45ABD}"/>
    <dgm:cxn modelId="{C39FDB18-8028-4D76-ABC5-75D137CBACAA}" type="presOf" srcId="{4607706A-D78D-4BFC-9450-197322A51BA1}" destId="{FA76784F-84F6-410F-9BD5-116B96004001}" srcOrd="0" destOrd="0" presId="urn:microsoft.com/office/officeart/2005/8/layout/radial6"/>
    <dgm:cxn modelId="{B4F50C1C-6B4D-4A14-8232-C41812DEC546}" type="presOf" srcId="{9AA66425-576C-4033-90D7-CBA80AC60E43}" destId="{68507F63-1375-4D3E-9326-B79D198A682F}" srcOrd="0" destOrd="0" presId="urn:microsoft.com/office/officeart/2005/8/layout/radial6"/>
    <dgm:cxn modelId="{7CD0BF24-4C8D-4F41-8E3D-9BFC95948F75}" srcId="{831E256A-7523-425E-B111-C1C437A46E58}" destId="{8044127C-40D2-4F46-A528-9BC07F3116E5}" srcOrd="1" destOrd="0" parTransId="{DEDDECCC-6FBB-461C-B529-3F006F94C3F0}" sibTransId="{2AC009FF-77C0-4F4E-81E3-4D82CA392B3D}"/>
    <dgm:cxn modelId="{F031EE2B-B4D9-46FB-BB80-1F803E3AA87C}" srcId="{831E256A-7523-425E-B111-C1C437A46E58}" destId="{FFE28373-BEAC-449A-968F-C8858108B028}" srcOrd="4" destOrd="0" parTransId="{C4EFF131-81D7-4C17-9279-EA947EAFA48C}" sibTransId="{7BA4E40B-0178-462B-BF67-9335996F01A5}"/>
    <dgm:cxn modelId="{3EF1602F-E322-435A-8EC8-1F2FDFD82BDA}" type="presOf" srcId="{FFE28373-BEAC-449A-968F-C8858108B028}" destId="{F9D7D24F-AC53-48FB-BB53-77359DC4B41C}" srcOrd="0" destOrd="0" presId="urn:microsoft.com/office/officeart/2005/8/layout/radial6"/>
    <dgm:cxn modelId="{0D117132-C4DF-4852-8E77-AA169B61BC57}" srcId="{831E256A-7523-425E-B111-C1C437A46E58}" destId="{1D553D8D-83B2-4276-8426-D780BABDE385}" srcOrd="2" destOrd="0" parTransId="{E2BDFB1F-AECB-42B3-88F8-1ADF26769079}" sibTransId="{2EAAC18C-AB3B-436D-B58C-A83E7AC79B5F}"/>
    <dgm:cxn modelId="{0F262A38-2854-4200-9AF1-A03608C7AA63}" type="presOf" srcId="{2EAAC18C-AB3B-436D-B58C-A83E7AC79B5F}" destId="{217FE236-899C-45AF-A86A-6F7913BA6C61}" srcOrd="0" destOrd="0" presId="urn:microsoft.com/office/officeart/2005/8/layout/radial6"/>
    <dgm:cxn modelId="{A79FE66F-F347-4ABA-9AF0-F963208CA9A2}" type="presOf" srcId="{17CECAC8-C538-4D73-977B-EB3FE3F16349}" destId="{1ED32E7D-620D-4EF4-B999-7AA9AFE05892}" srcOrd="0" destOrd="0" presId="urn:microsoft.com/office/officeart/2005/8/layout/radial6"/>
    <dgm:cxn modelId="{9A651D57-5513-4740-9873-A6787BD63984}" type="presOf" srcId="{09BC0440-A334-4668-AB4F-F9FD25CDE8D7}" destId="{028C4E9F-ED3C-4C54-B885-300F925F4330}" srcOrd="0" destOrd="0" presId="urn:microsoft.com/office/officeart/2005/8/layout/radial6"/>
    <dgm:cxn modelId="{FA101359-9017-485C-BEC5-7420A5406D44}" srcId="{831E256A-7523-425E-B111-C1C437A46E58}" destId="{8D118705-13C6-4B2E-A6BC-080CAA8BC2B4}" srcOrd="0" destOrd="0" parTransId="{572589B7-011C-4CE0-9D8B-B73D482C7396}" sibTransId="{4607706A-D78D-4BFC-9450-197322A51BA1}"/>
    <dgm:cxn modelId="{E5552B85-41E8-4975-88E4-F9582BEF4DCD}" type="presOf" srcId="{8D118705-13C6-4B2E-A6BC-080CAA8BC2B4}" destId="{79E53B33-2162-46CA-890B-1B21CFA231F3}" srcOrd="0" destOrd="0" presId="urn:microsoft.com/office/officeart/2005/8/layout/radial6"/>
    <dgm:cxn modelId="{76300D86-6BD0-4B2F-94B6-78E1E2CCC731}" type="presOf" srcId="{8044127C-40D2-4F46-A528-9BC07F3116E5}" destId="{3CBC39CE-37FF-4A11-A288-9433A3D8D6C3}" srcOrd="0" destOrd="0" presId="urn:microsoft.com/office/officeart/2005/8/layout/radial6"/>
    <dgm:cxn modelId="{2CB48CAB-8580-49A3-9479-A8D6F5015DF0}" type="presOf" srcId="{1D553D8D-83B2-4276-8426-D780BABDE385}" destId="{673099A7-B37F-4128-8E89-4A23C72F7131}" srcOrd="0" destOrd="0" presId="urn:microsoft.com/office/officeart/2005/8/layout/radial6"/>
    <dgm:cxn modelId="{2B6D43C9-CF0C-44E4-89EA-174C1BA83497}" srcId="{05AF6064-C41A-4240-9B6C-B843AEDEDF39}" destId="{831E256A-7523-425E-B111-C1C437A46E58}" srcOrd="0" destOrd="0" parTransId="{FB58918F-395F-40C6-BCA7-C7ED176DA42A}" sibTransId="{57433F1F-966B-469F-BAF3-820576927E8F}"/>
    <dgm:cxn modelId="{6C4F26D7-D13D-4297-831B-93C6207116A7}" type="presOf" srcId="{05AF6064-C41A-4240-9B6C-B843AEDEDF39}" destId="{6D381511-56F5-43B0-AAD8-99CE8FA3317E}" srcOrd="0" destOrd="0" presId="urn:microsoft.com/office/officeart/2005/8/layout/radial6"/>
    <dgm:cxn modelId="{0F40F2E2-6B31-4BA4-BB19-0410235BAE0F}" type="presOf" srcId="{7BA4E40B-0178-462B-BF67-9335996F01A5}" destId="{37E908AE-E100-4832-B8EE-2175E32E4E6D}" srcOrd="0" destOrd="0" presId="urn:microsoft.com/office/officeart/2005/8/layout/radial6"/>
    <dgm:cxn modelId="{008888ED-7169-4B6C-8D50-678FE66D9550}" type="presOf" srcId="{831E256A-7523-425E-B111-C1C437A46E58}" destId="{CE3A5E8B-6BFB-40F5-8763-890DB890205F}" srcOrd="0" destOrd="0" presId="urn:microsoft.com/office/officeart/2005/8/layout/radial6"/>
    <dgm:cxn modelId="{C5BB1EFB-1670-4AC8-8C56-7E09BFE8AFDF}" type="presParOf" srcId="{6D381511-56F5-43B0-AAD8-99CE8FA3317E}" destId="{CE3A5E8B-6BFB-40F5-8763-890DB890205F}" srcOrd="0" destOrd="0" presId="urn:microsoft.com/office/officeart/2005/8/layout/radial6"/>
    <dgm:cxn modelId="{608DEE91-68A3-436E-91EE-8FC7951D51F5}" type="presParOf" srcId="{6D381511-56F5-43B0-AAD8-99CE8FA3317E}" destId="{79E53B33-2162-46CA-890B-1B21CFA231F3}" srcOrd="1" destOrd="0" presId="urn:microsoft.com/office/officeart/2005/8/layout/radial6"/>
    <dgm:cxn modelId="{B05654BF-6015-4FEF-B3B9-03592BA20A98}" type="presParOf" srcId="{6D381511-56F5-43B0-AAD8-99CE8FA3317E}" destId="{14647B1B-1372-404B-B6AA-B40E2844C42F}" srcOrd="2" destOrd="0" presId="urn:microsoft.com/office/officeart/2005/8/layout/radial6"/>
    <dgm:cxn modelId="{39504250-ACC2-4464-804F-E553D05B7F29}" type="presParOf" srcId="{6D381511-56F5-43B0-AAD8-99CE8FA3317E}" destId="{FA76784F-84F6-410F-9BD5-116B96004001}" srcOrd="3" destOrd="0" presId="urn:microsoft.com/office/officeart/2005/8/layout/radial6"/>
    <dgm:cxn modelId="{0A854089-389E-46D8-96CD-0121BEE6D998}" type="presParOf" srcId="{6D381511-56F5-43B0-AAD8-99CE8FA3317E}" destId="{3CBC39CE-37FF-4A11-A288-9433A3D8D6C3}" srcOrd="4" destOrd="0" presId="urn:microsoft.com/office/officeart/2005/8/layout/radial6"/>
    <dgm:cxn modelId="{124F8FA4-65E2-408C-97D1-B16457661D8B}" type="presParOf" srcId="{6D381511-56F5-43B0-AAD8-99CE8FA3317E}" destId="{32B06F17-CD46-4D3F-AC2B-2FAF11633754}" srcOrd="5" destOrd="0" presId="urn:microsoft.com/office/officeart/2005/8/layout/radial6"/>
    <dgm:cxn modelId="{1A2808D9-67DD-4C6C-B4D4-C5D98062A318}" type="presParOf" srcId="{6D381511-56F5-43B0-AAD8-99CE8FA3317E}" destId="{F8DDB55B-8553-4596-809F-7A8268A22038}" srcOrd="6" destOrd="0" presId="urn:microsoft.com/office/officeart/2005/8/layout/radial6"/>
    <dgm:cxn modelId="{65EFAF46-FFB1-43CE-A54D-6D78F82D510A}" type="presParOf" srcId="{6D381511-56F5-43B0-AAD8-99CE8FA3317E}" destId="{673099A7-B37F-4128-8E89-4A23C72F7131}" srcOrd="7" destOrd="0" presId="urn:microsoft.com/office/officeart/2005/8/layout/radial6"/>
    <dgm:cxn modelId="{8061BBD2-CE53-4FB7-9429-DFEE23586E26}" type="presParOf" srcId="{6D381511-56F5-43B0-AAD8-99CE8FA3317E}" destId="{1013AD7D-3740-43D2-801D-DEDBE128BA23}" srcOrd="8" destOrd="0" presId="urn:microsoft.com/office/officeart/2005/8/layout/radial6"/>
    <dgm:cxn modelId="{85848C10-C51E-4665-9FA8-20F196D80974}" type="presParOf" srcId="{6D381511-56F5-43B0-AAD8-99CE8FA3317E}" destId="{217FE236-899C-45AF-A86A-6F7913BA6C61}" srcOrd="9" destOrd="0" presId="urn:microsoft.com/office/officeart/2005/8/layout/radial6"/>
    <dgm:cxn modelId="{AB2AD677-040A-453B-B1FD-B92C92AB1D51}" type="presParOf" srcId="{6D381511-56F5-43B0-AAD8-99CE8FA3317E}" destId="{028C4E9F-ED3C-4C54-B885-300F925F4330}" srcOrd="10" destOrd="0" presId="urn:microsoft.com/office/officeart/2005/8/layout/radial6"/>
    <dgm:cxn modelId="{471C5961-6C94-47F1-922F-5D2C5A7157AB}" type="presParOf" srcId="{6D381511-56F5-43B0-AAD8-99CE8FA3317E}" destId="{F051701C-4C8D-4D7E-85C6-7EA995F7B928}" srcOrd="11" destOrd="0" presId="urn:microsoft.com/office/officeart/2005/8/layout/radial6"/>
    <dgm:cxn modelId="{A8057800-1F0B-46BA-86A3-218FA7FE1655}" type="presParOf" srcId="{6D381511-56F5-43B0-AAD8-99CE8FA3317E}" destId="{C1148329-035E-4ACC-89FC-10C490CC4ECA}" srcOrd="12" destOrd="0" presId="urn:microsoft.com/office/officeart/2005/8/layout/radial6"/>
    <dgm:cxn modelId="{852214C0-2C51-4F5F-9D70-6BC0F0C1202C}" type="presParOf" srcId="{6D381511-56F5-43B0-AAD8-99CE8FA3317E}" destId="{F9D7D24F-AC53-48FB-BB53-77359DC4B41C}" srcOrd="13" destOrd="0" presId="urn:microsoft.com/office/officeart/2005/8/layout/radial6"/>
    <dgm:cxn modelId="{23E82AD2-3A56-4AC2-847B-206B6E610943}" type="presParOf" srcId="{6D381511-56F5-43B0-AAD8-99CE8FA3317E}" destId="{0473300F-C7C9-47CB-A472-11BA16BAC851}" srcOrd="14" destOrd="0" presId="urn:microsoft.com/office/officeart/2005/8/layout/radial6"/>
    <dgm:cxn modelId="{1CFA02F4-EC32-4072-BBED-F46FB56D9F77}" type="presParOf" srcId="{6D381511-56F5-43B0-AAD8-99CE8FA3317E}" destId="{37E908AE-E100-4832-B8EE-2175E32E4E6D}" srcOrd="15" destOrd="0" presId="urn:microsoft.com/office/officeart/2005/8/layout/radial6"/>
    <dgm:cxn modelId="{A069CE51-C7A5-43A0-9CB1-AA526157EDE6}" type="presParOf" srcId="{6D381511-56F5-43B0-AAD8-99CE8FA3317E}" destId="{68507F63-1375-4D3E-9326-B79D198A682F}" srcOrd="16" destOrd="0" presId="urn:microsoft.com/office/officeart/2005/8/layout/radial6"/>
    <dgm:cxn modelId="{3412647A-3F89-405C-94C8-DB3845D9A5CD}" type="presParOf" srcId="{6D381511-56F5-43B0-AAD8-99CE8FA3317E}" destId="{ADA4DBA6-58A5-4F01-AD70-3AC9AF72A0AE}" srcOrd="17" destOrd="0" presId="urn:microsoft.com/office/officeart/2005/8/layout/radial6"/>
    <dgm:cxn modelId="{05B688F3-A85C-4F06-81A9-208B6E555C96}" type="presParOf" srcId="{6D381511-56F5-43B0-AAD8-99CE8FA3317E}" destId="{1ED32E7D-620D-4EF4-B999-7AA9AFE05892}"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11878A-43AF-6A45-9A7A-7C187F2189D4}" type="doc">
      <dgm:prSet loTypeId="urn:microsoft.com/office/officeart/2005/8/layout/hList7" loCatId="" qsTypeId="urn:microsoft.com/office/officeart/2005/8/quickstyle/simple1" qsCatId="simple" csTypeId="urn:microsoft.com/office/officeart/2005/8/colors/colorful2" csCatId="colorful" phldr="1"/>
      <dgm:spPr/>
      <dgm:t>
        <a:bodyPr/>
        <a:lstStyle/>
        <a:p>
          <a:endParaRPr lang="en-GB"/>
        </a:p>
      </dgm:t>
    </dgm:pt>
    <dgm:pt modelId="{4DEA9D2E-D754-524D-8579-842ADFFD6F4E}">
      <dgm:prSet phldrT="[Text]" custT="1"/>
      <dgm:spPr/>
      <dgm:t>
        <a:bodyPr/>
        <a:lstStyle/>
        <a:p>
          <a:r>
            <a:rPr lang="en-GB" sz="1100" b="1" dirty="0">
              <a:solidFill>
                <a:schemeClr val="tx2"/>
              </a:solidFill>
            </a:rPr>
            <a:t>Process Control</a:t>
          </a:r>
        </a:p>
        <a:p>
          <a:endParaRPr lang="en-GB" sz="1100" dirty="0"/>
        </a:p>
        <a:p>
          <a:r>
            <a:rPr lang="en-GB" sz="1100" dirty="0"/>
            <a:t>Cryogenics</a:t>
          </a:r>
        </a:p>
        <a:p>
          <a:r>
            <a:rPr lang="en-GB" sz="1100" dirty="0"/>
            <a:t>Cooling</a:t>
          </a:r>
        </a:p>
        <a:p>
          <a:r>
            <a:rPr lang="en-GB" sz="1100" dirty="0"/>
            <a:t>Ventilation</a:t>
          </a:r>
          <a:br>
            <a:rPr lang="en-GB" sz="1100" dirty="0"/>
          </a:br>
          <a:r>
            <a:rPr lang="en-GB" sz="1100" dirty="0"/>
            <a:t>Gas</a:t>
          </a:r>
        </a:p>
        <a:p>
          <a:r>
            <a:rPr lang="en-GB" sz="1100" dirty="0"/>
            <a:t>….</a:t>
          </a:r>
        </a:p>
      </dgm:t>
    </dgm:pt>
    <dgm:pt modelId="{59FB5227-5019-ED41-8B9C-3C57FE78E419}" type="parTrans" cxnId="{8DDD2F01-E136-D240-B0B2-6F46328AB76E}">
      <dgm:prSet/>
      <dgm:spPr/>
      <dgm:t>
        <a:bodyPr/>
        <a:lstStyle/>
        <a:p>
          <a:endParaRPr lang="en-GB" sz="2400"/>
        </a:p>
      </dgm:t>
    </dgm:pt>
    <dgm:pt modelId="{33ABDD6D-1927-8E44-A1A5-2719696E8209}" type="sibTrans" cxnId="{8DDD2F01-E136-D240-B0B2-6F46328AB76E}">
      <dgm:prSet/>
      <dgm:spPr/>
      <dgm:t>
        <a:bodyPr/>
        <a:lstStyle/>
        <a:p>
          <a:endParaRPr lang="en-GB" sz="2400"/>
        </a:p>
      </dgm:t>
    </dgm:pt>
    <dgm:pt modelId="{5FEF27F4-5996-D249-B049-2976FEE7E0B6}">
      <dgm:prSet phldrT="[Text]" custT="1"/>
      <dgm:spPr/>
      <dgm:t>
        <a:bodyPr/>
        <a:lstStyle/>
        <a:p>
          <a:r>
            <a:rPr lang="en-GB" sz="1100" b="1" dirty="0">
              <a:solidFill>
                <a:schemeClr val="tx2"/>
              </a:solidFill>
            </a:rPr>
            <a:t>Control Systems</a:t>
          </a:r>
        </a:p>
        <a:p>
          <a:endParaRPr lang="en-GB" sz="1100" dirty="0"/>
        </a:p>
        <a:p>
          <a:r>
            <a:rPr lang="en-GB" sz="1100" dirty="0"/>
            <a:t>QPS</a:t>
          </a:r>
        </a:p>
        <a:p>
          <a:r>
            <a:rPr lang="en-GB" sz="1100" dirty="0"/>
            <a:t>SURVEY</a:t>
          </a:r>
        </a:p>
        <a:p>
          <a:r>
            <a:rPr lang="en-GB" sz="1100" dirty="0"/>
            <a:t>CIET</a:t>
          </a:r>
        </a:p>
        <a:p>
          <a:endParaRPr lang="en-GB" sz="1100" dirty="0"/>
        </a:p>
      </dgm:t>
    </dgm:pt>
    <dgm:pt modelId="{39CB6423-3F02-8E45-B899-75754710539D}" type="parTrans" cxnId="{EBD8B386-DD7B-4C45-81E8-94988F3EF3B2}">
      <dgm:prSet/>
      <dgm:spPr/>
      <dgm:t>
        <a:bodyPr/>
        <a:lstStyle/>
        <a:p>
          <a:endParaRPr lang="en-GB" sz="2400"/>
        </a:p>
      </dgm:t>
    </dgm:pt>
    <dgm:pt modelId="{4D047A21-B42F-774B-B0E0-27425B602753}" type="sibTrans" cxnId="{EBD8B386-DD7B-4C45-81E8-94988F3EF3B2}">
      <dgm:prSet/>
      <dgm:spPr/>
      <dgm:t>
        <a:bodyPr/>
        <a:lstStyle/>
        <a:p>
          <a:endParaRPr lang="en-GB" sz="2400"/>
        </a:p>
      </dgm:t>
    </dgm:pt>
    <dgm:pt modelId="{C56A1585-2DC2-D14E-9BA5-717264C63DBF}">
      <dgm:prSet phldrT="[Text]" custT="1"/>
      <dgm:spPr/>
      <dgm:t>
        <a:bodyPr/>
        <a:lstStyle/>
        <a:p>
          <a:r>
            <a:rPr lang="en-GB" sz="1100" b="1" dirty="0">
              <a:solidFill>
                <a:schemeClr val="tx2"/>
              </a:solidFill>
            </a:rPr>
            <a:t>Safety Instrumented Systems</a:t>
          </a:r>
        </a:p>
        <a:p>
          <a:endParaRPr lang="en-GB" sz="1100" dirty="0"/>
        </a:p>
        <a:p>
          <a:r>
            <a:rPr lang="en-GB" sz="1100" dirty="0"/>
            <a:t>AWAKE</a:t>
          </a:r>
        </a:p>
        <a:p>
          <a:r>
            <a:rPr lang="en-GB" sz="1100" dirty="0"/>
            <a:t>Primary Gas</a:t>
          </a:r>
        </a:p>
        <a:p>
          <a:r>
            <a:rPr lang="en-GB" sz="1100" dirty="0"/>
            <a:t>SM18</a:t>
          </a:r>
        </a:p>
        <a:p>
          <a:endParaRPr lang="en-GB" sz="1100" dirty="0"/>
        </a:p>
      </dgm:t>
    </dgm:pt>
    <dgm:pt modelId="{580BA50E-92CB-AC43-BFAF-5913C228FD66}" type="parTrans" cxnId="{A683057A-6F99-464A-A695-CC10F0B5955B}">
      <dgm:prSet/>
      <dgm:spPr/>
      <dgm:t>
        <a:bodyPr/>
        <a:lstStyle/>
        <a:p>
          <a:endParaRPr lang="en-GB" sz="2400"/>
        </a:p>
      </dgm:t>
    </dgm:pt>
    <dgm:pt modelId="{1FD283EF-F175-9C4A-8DAB-F5B39CA0F67C}" type="sibTrans" cxnId="{A683057A-6F99-464A-A695-CC10F0B5955B}">
      <dgm:prSet/>
      <dgm:spPr/>
      <dgm:t>
        <a:bodyPr/>
        <a:lstStyle/>
        <a:p>
          <a:endParaRPr lang="en-GB" sz="2400"/>
        </a:p>
      </dgm:t>
    </dgm:pt>
    <dgm:pt modelId="{F65ACA40-63CB-C548-992C-CFD0CD6F32BA}">
      <dgm:prSet phldrT="[Text]" custT="1"/>
      <dgm:spPr/>
      <dgm:t>
        <a:bodyPr/>
        <a:lstStyle/>
        <a:p>
          <a:r>
            <a:rPr lang="en-GB" sz="1100" b="1" dirty="0">
              <a:solidFill>
                <a:schemeClr val="tx2"/>
              </a:solidFill>
            </a:rPr>
            <a:t>Supervisory Control</a:t>
          </a:r>
        </a:p>
        <a:p>
          <a:endParaRPr lang="en-GB" sz="1100" dirty="0"/>
        </a:p>
        <a:p>
          <a:r>
            <a:rPr lang="en-GB" sz="1100" dirty="0"/>
            <a:t>PSEN</a:t>
          </a:r>
        </a:p>
        <a:p>
          <a:r>
            <a:rPr lang="en-GB" sz="1100" dirty="0"/>
            <a:t>TIP</a:t>
          </a:r>
        </a:p>
        <a:p>
          <a:endParaRPr lang="en-GB" sz="1100" dirty="0"/>
        </a:p>
        <a:p>
          <a:endParaRPr lang="en-GB" sz="1100" dirty="0"/>
        </a:p>
      </dgm:t>
    </dgm:pt>
    <dgm:pt modelId="{F96F7A85-6221-0446-9BEA-6CB10B0B6547}" type="parTrans" cxnId="{E3E47C62-5298-7A41-BF9E-A9CBC9B0E1CD}">
      <dgm:prSet/>
      <dgm:spPr/>
      <dgm:t>
        <a:bodyPr/>
        <a:lstStyle/>
        <a:p>
          <a:endParaRPr lang="en-GB" sz="2400"/>
        </a:p>
      </dgm:t>
    </dgm:pt>
    <dgm:pt modelId="{A1B848D4-56E9-4144-99F8-29F0F7C21EF5}" type="sibTrans" cxnId="{E3E47C62-5298-7A41-BF9E-A9CBC9B0E1CD}">
      <dgm:prSet/>
      <dgm:spPr/>
      <dgm:t>
        <a:bodyPr/>
        <a:lstStyle/>
        <a:p>
          <a:endParaRPr lang="en-GB" sz="2400"/>
        </a:p>
      </dgm:t>
    </dgm:pt>
    <dgm:pt modelId="{3A102FD3-3F76-1740-8AC6-5E05ACD2675F}">
      <dgm:prSet phldrT="[Text]" custT="1"/>
      <dgm:spPr/>
      <dgm:t>
        <a:bodyPr/>
        <a:lstStyle/>
        <a:p>
          <a:r>
            <a:rPr lang="en-GB" sz="1100" b="1" dirty="0">
              <a:solidFill>
                <a:schemeClr val="tx2"/>
              </a:solidFill>
            </a:rPr>
            <a:t>Monitoring</a:t>
          </a:r>
        </a:p>
        <a:p>
          <a:r>
            <a:rPr lang="en-GB" sz="1100" b="1" dirty="0">
              <a:solidFill>
                <a:schemeClr val="tx2"/>
              </a:solidFill>
            </a:rPr>
            <a:t>Technical Infrastructure</a:t>
          </a:r>
        </a:p>
        <a:p>
          <a:endParaRPr lang="en-GB" sz="1100" dirty="0"/>
        </a:p>
        <a:p>
          <a:r>
            <a:rPr lang="en-GB" sz="1100" dirty="0"/>
            <a:t>MOON</a:t>
          </a:r>
        </a:p>
        <a:p>
          <a:r>
            <a:rPr lang="en-GB" sz="1100" dirty="0"/>
            <a:t>Temp IT buildings</a:t>
          </a:r>
        </a:p>
        <a:p>
          <a:endParaRPr lang="en-GB" sz="1100" dirty="0"/>
        </a:p>
        <a:p>
          <a:endParaRPr lang="en-GB" sz="1100" dirty="0"/>
        </a:p>
      </dgm:t>
    </dgm:pt>
    <dgm:pt modelId="{187FF7D9-B412-984C-91D6-3A2B7525B48C}" type="parTrans" cxnId="{98FAC41B-B190-DF4F-8CE0-91D6B4939BB7}">
      <dgm:prSet/>
      <dgm:spPr/>
      <dgm:t>
        <a:bodyPr/>
        <a:lstStyle/>
        <a:p>
          <a:endParaRPr lang="en-GB" sz="2400"/>
        </a:p>
      </dgm:t>
    </dgm:pt>
    <dgm:pt modelId="{00D4B833-FAFC-3243-9E74-7E2443729BEC}" type="sibTrans" cxnId="{98FAC41B-B190-DF4F-8CE0-91D6B4939BB7}">
      <dgm:prSet/>
      <dgm:spPr/>
      <dgm:t>
        <a:bodyPr/>
        <a:lstStyle/>
        <a:p>
          <a:endParaRPr lang="en-GB" sz="2400"/>
        </a:p>
      </dgm:t>
    </dgm:pt>
    <dgm:pt modelId="{6FF83A5E-6F11-EE49-976D-21754228F430}" type="pres">
      <dgm:prSet presAssocID="{EA11878A-43AF-6A45-9A7A-7C187F2189D4}" presName="Name0" presStyleCnt="0">
        <dgm:presLayoutVars>
          <dgm:dir/>
          <dgm:resizeHandles val="exact"/>
        </dgm:presLayoutVars>
      </dgm:prSet>
      <dgm:spPr/>
    </dgm:pt>
    <dgm:pt modelId="{EA363EC3-B009-9D48-8AD3-97C27EFC25BA}" type="pres">
      <dgm:prSet presAssocID="{EA11878A-43AF-6A45-9A7A-7C187F2189D4}" presName="fgShape" presStyleLbl="fgShp" presStyleIdx="0" presStyleCnt="1"/>
      <dgm:spPr/>
    </dgm:pt>
    <dgm:pt modelId="{CC27ABB7-3174-B640-A6BC-97280F1F9E6F}" type="pres">
      <dgm:prSet presAssocID="{EA11878A-43AF-6A45-9A7A-7C187F2189D4}" presName="linComp" presStyleCnt="0"/>
      <dgm:spPr/>
    </dgm:pt>
    <dgm:pt modelId="{C942A6DD-6A93-6C48-B947-2866B62EDCC3}" type="pres">
      <dgm:prSet presAssocID="{4DEA9D2E-D754-524D-8579-842ADFFD6F4E}" presName="compNode" presStyleCnt="0"/>
      <dgm:spPr/>
    </dgm:pt>
    <dgm:pt modelId="{E7D6FC10-0B03-BF44-9774-63F77B98B90F}" type="pres">
      <dgm:prSet presAssocID="{4DEA9D2E-D754-524D-8579-842ADFFD6F4E}" presName="bkgdShape" presStyleLbl="node1" presStyleIdx="0" presStyleCnt="5"/>
      <dgm:spPr/>
    </dgm:pt>
    <dgm:pt modelId="{3314AC6A-BD70-6346-9D5E-A98B5CA8DF3E}" type="pres">
      <dgm:prSet presAssocID="{4DEA9D2E-D754-524D-8579-842ADFFD6F4E}" presName="nodeTx" presStyleLbl="node1" presStyleIdx="0" presStyleCnt="5">
        <dgm:presLayoutVars>
          <dgm:bulletEnabled val="1"/>
        </dgm:presLayoutVars>
      </dgm:prSet>
      <dgm:spPr/>
    </dgm:pt>
    <dgm:pt modelId="{A78AC7E9-38B3-1C46-A3EC-126D5043DA69}" type="pres">
      <dgm:prSet presAssocID="{4DEA9D2E-D754-524D-8579-842ADFFD6F4E}" presName="invisiNode" presStyleLbl="node1" presStyleIdx="0" presStyleCnt="5"/>
      <dgm:spPr/>
    </dgm:pt>
    <dgm:pt modelId="{0A15D466-F8B1-1848-8679-6BCFFE9A1F33}" type="pres">
      <dgm:prSet presAssocID="{4DEA9D2E-D754-524D-8579-842ADFFD6F4E}" presName="imagNode" presStyleLbl="fgImgPlace1" presStyleIdx="0" presStyleCnt="5"/>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E9555B99-DFCC-3C4D-9469-877CD07AC7C4}" type="pres">
      <dgm:prSet presAssocID="{33ABDD6D-1927-8E44-A1A5-2719696E8209}" presName="sibTrans" presStyleLbl="sibTrans2D1" presStyleIdx="0" presStyleCnt="0"/>
      <dgm:spPr/>
    </dgm:pt>
    <dgm:pt modelId="{B4151E09-DB54-0A4A-9A90-13DAFD8568C7}" type="pres">
      <dgm:prSet presAssocID="{5FEF27F4-5996-D249-B049-2976FEE7E0B6}" presName="compNode" presStyleCnt="0"/>
      <dgm:spPr/>
    </dgm:pt>
    <dgm:pt modelId="{AA24B4F0-94C4-804D-9D60-A7DD66B5A87B}" type="pres">
      <dgm:prSet presAssocID="{5FEF27F4-5996-D249-B049-2976FEE7E0B6}" presName="bkgdShape" presStyleLbl="node1" presStyleIdx="1" presStyleCnt="5"/>
      <dgm:spPr/>
    </dgm:pt>
    <dgm:pt modelId="{DE614071-E8CD-F44E-93E5-3851BC1DAEE2}" type="pres">
      <dgm:prSet presAssocID="{5FEF27F4-5996-D249-B049-2976FEE7E0B6}" presName="nodeTx" presStyleLbl="node1" presStyleIdx="1" presStyleCnt="5">
        <dgm:presLayoutVars>
          <dgm:bulletEnabled val="1"/>
        </dgm:presLayoutVars>
      </dgm:prSet>
      <dgm:spPr/>
    </dgm:pt>
    <dgm:pt modelId="{B04B332E-DFB2-2345-A02A-9E9C4D6F2E4C}" type="pres">
      <dgm:prSet presAssocID="{5FEF27F4-5996-D249-B049-2976FEE7E0B6}" presName="invisiNode" presStyleLbl="node1" presStyleIdx="1" presStyleCnt="5"/>
      <dgm:spPr/>
    </dgm:pt>
    <dgm:pt modelId="{928BA5C7-32DD-E741-AF18-14528531062D}" type="pres">
      <dgm:prSet presAssocID="{5FEF27F4-5996-D249-B049-2976FEE7E0B6}" presName="imagNode" presStyleLbl="fgImgPlace1" presStyleIdx="1" presStyleCnt="5"/>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2724C80C-5114-8941-AF7B-12FACA8E0B84}" type="pres">
      <dgm:prSet presAssocID="{4D047A21-B42F-774B-B0E0-27425B602753}" presName="sibTrans" presStyleLbl="sibTrans2D1" presStyleIdx="0" presStyleCnt="0"/>
      <dgm:spPr/>
    </dgm:pt>
    <dgm:pt modelId="{4B6307E7-9EDF-3846-93BA-64C1DEE8F1D2}" type="pres">
      <dgm:prSet presAssocID="{C56A1585-2DC2-D14E-9BA5-717264C63DBF}" presName="compNode" presStyleCnt="0"/>
      <dgm:spPr/>
    </dgm:pt>
    <dgm:pt modelId="{864618B2-9E41-B54A-8662-3B6045573EE9}" type="pres">
      <dgm:prSet presAssocID="{C56A1585-2DC2-D14E-9BA5-717264C63DBF}" presName="bkgdShape" presStyleLbl="node1" presStyleIdx="2" presStyleCnt="5"/>
      <dgm:spPr/>
    </dgm:pt>
    <dgm:pt modelId="{35F803B5-4487-FE43-9E0B-7B00D1FCF522}" type="pres">
      <dgm:prSet presAssocID="{C56A1585-2DC2-D14E-9BA5-717264C63DBF}" presName="nodeTx" presStyleLbl="node1" presStyleIdx="2" presStyleCnt="5">
        <dgm:presLayoutVars>
          <dgm:bulletEnabled val="1"/>
        </dgm:presLayoutVars>
      </dgm:prSet>
      <dgm:spPr/>
    </dgm:pt>
    <dgm:pt modelId="{7EB9E29C-59CC-3341-9917-FA374DD8B9DC}" type="pres">
      <dgm:prSet presAssocID="{C56A1585-2DC2-D14E-9BA5-717264C63DBF}" presName="invisiNode" presStyleLbl="node1" presStyleIdx="2" presStyleCnt="5"/>
      <dgm:spPr/>
    </dgm:pt>
    <dgm:pt modelId="{061BC2AB-677A-8E40-AB67-87BEAF702C3E}" type="pres">
      <dgm:prSet presAssocID="{C56A1585-2DC2-D14E-9BA5-717264C63DBF}" presName="imagNode" presStyleLbl="fgImgPlace1" presStyleIdx="2"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C06AB94F-2FA6-3141-B43E-1ABC6BFC3C91}" type="pres">
      <dgm:prSet presAssocID="{1FD283EF-F175-9C4A-8DAB-F5B39CA0F67C}" presName="sibTrans" presStyleLbl="sibTrans2D1" presStyleIdx="0" presStyleCnt="0"/>
      <dgm:spPr/>
    </dgm:pt>
    <dgm:pt modelId="{ADFD9613-2673-5646-8223-96308A6836C0}" type="pres">
      <dgm:prSet presAssocID="{F65ACA40-63CB-C548-992C-CFD0CD6F32BA}" presName="compNode" presStyleCnt="0"/>
      <dgm:spPr/>
    </dgm:pt>
    <dgm:pt modelId="{3C573DEF-CF40-5347-A253-C7CEA0B1E761}" type="pres">
      <dgm:prSet presAssocID="{F65ACA40-63CB-C548-992C-CFD0CD6F32BA}" presName="bkgdShape" presStyleLbl="node1" presStyleIdx="3" presStyleCnt="5"/>
      <dgm:spPr/>
    </dgm:pt>
    <dgm:pt modelId="{816B18C4-C795-5447-A3D4-DDD6984E7E4A}" type="pres">
      <dgm:prSet presAssocID="{F65ACA40-63CB-C548-992C-CFD0CD6F32BA}" presName="nodeTx" presStyleLbl="node1" presStyleIdx="3" presStyleCnt="5">
        <dgm:presLayoutVars>
          <dgm:bulletEnabled val="1"/>
        </dgm:presLayoutVars>
      </dgm:prSet>
      <dgm:spPr/>
    </dgm:pt>
    <dgm:pt modelId="{007A23B2-3C49-B944-81A9-9BDAD0DF4B7B}" type="pres">
      <dgm:prSet presAssocID="{F65ACA40-63CB-C548-992C-CFD0CD6F32BA}" presName="invisiNode" presStyleLbl="node1" presStyleIdx="3" presStyleCnt="5"/>
      <dgm:spPr/>
    </dgm:pt>
    <dgm:pt modelId="{FAB7EB7A-CA21-0840-B3B2-9F1FEA414A07}" type="pres">
      <dgm:prSet presAssocID="{F65ACA40-63CB-C548-992C-CFD0CD6F32BA}" presName="imagNode" presStyleLbl="fgImgPlace1" presStyleIdx="3"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5B2D95F2-8A47-F744-9F7D-A16E6D69AB14}" type="pres">
      <dgm:prSet presAssocID="{A1B848D4-56E9-4144-99F8-29F0F7C21EF5}" presName="sibTrans" presStyleLbl="sibTrans2D1" presStyleIdx="0" presStyleCnt="0"/>
      <dgm:spPr/>
    </dgm:pt>
    <dgm:pt modelId="{8B8CCBD2-8683-0840-844D-17A0B266F40A}" type="pres">
      <dgm:prSet presAssocID="{3A102FD3-3F76-1740-8AC6-5E05ACD2675F}" presName="compNode" presStyleCnt="0"/>
      <dgm:spPr/>
    </dgm:pt>
    <dgm:pt modelId="{3C85D19A-1557-EE45-8998-3F3EFE01FD80}" type="pres">
      <dgm:prSet presAssocID="{3A102FD3-3F76-1740-8AC6-5E05ACD2675F}" presName="bkgdShape" presStyleLbl="node1" presStyleIdx="4" presStyleCnt="5"/>
      <dgm:spPr/>
    </dgm:pt>
    <dgm:pt modelId="{17029E3B-5CC3-7345-9415-59775A5B7A3E}" type="pres">
      <dgm:prSet presAssocID="{3A102FD3-3F76-1740-8AC6-5E05ACD2675F}" presName="nodeTx" presStyleLbl="node1" presStyleIdx="4" presStyleCnt="5">
        <dgm:presLayoutVars>
          <dgm:bulletEnabled val="1"/>
        </dgm:presLayoutVars>
      </dgm:prSet>
      <dgm:spPr/>
    </dgm:pt>
    <dgm:pt modelId="{32AB2CA0-8689-8741-BA7C-400816E47384}" type="pres">
      <dgm:prSet presAssocID="{3A102FD3-3F76-1740-8AC6-5E05ACD2675F}" presName="invisiNode" presStyleLbl="node1" presStyleIdx="4" presStyleCnt="5"/>
      <dgm:spPr/>
    </dgm:pt>
    <dgm:pt modelId="{B960374A-3A76-A645-B072-10A02DA82CD9}" type="pres">
      <dgm:prSet presAssocID="{3A102FD3-3F76-1740-8AC6-5E05ACD2675F}" presName="imagNode" presStyleLbl="fgImgPlace1" presStyleIdx="4" presStyleCnt="5"/>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Lst>
  <dgm:cxnLst>
    <dgm:cxn modelId="{8DDD2F01-E136-D240-B0B2-6F46328AB76E}" srcId="{EA11878A-43AF-6A45-9A7A-7C187F2189D4}" destId="{4DEA9D2E-D754-524D-8579-842ADFFD6F4E}" srcOrd="0" destOrd="0" parTransId="{59FB5227-5019-ED41-8B9C-3C57FE78E419}" sibTransId="{33ABDD6D-1927-8E44-A1A5-2719696E8209}"/>
    <dgm:cxn modelId="{21277201-1CEF-AA46-8912-A2382DFB2752}" type="presOf" srcId="{3A102FD3-3F76-1740-8AC6-5E05ACD2675F}" destId="{17029E3B-5CC3-7345-9415-59775A5B7A3E}" srcOrd="1" destOrd="0" presId="urn:microsoft.com/office/officeart/2005/8/layout/hList7"/>
    <dgm:cxn modelId="{2D6F6C12-AC0B-3842-90CA-8E838A2F25B8}" type="presOf" srcId="{3A102FD3-3F76-1740-8AC6-5E05ACD2675F}" destId="{3C85D19A-1557-EE45-8998-3F3EFE01FD80}" srcOrd="0" destOrd="0" presId="urn:microsoft.com/office/officeart/2005/8/layout/hList7"/>
    <dgm:cxn modelId="{14365219-0B45-D848-9489-4742675D8113}" type="presOf" srcId="{4DEA9D2E-D754-524D-8579-842ADFFD6F4E}" destId="{E7D6FC10-0B03-BF44-9774-63F77B98B90F}" srcOrd="0" destOrd="0" presId="urn:microsoft.com/office/officeart/2005/8/layout/hList7"/>
    <dgm:cxn modelId="{98FAC41B-B190-DF4F-8CE0-91D6B4939BB7}" srcId="{EA11878A-43AF-6A45-9A7A-7C187F2189D4}" destId="{3A102FD3-3F76-1740-8AC6-5E05ACD2675F}" srcOrd="4" destOrd="0" parTransId="{187FF7D9-B412-984C-91D6-3A2B7525B48C}" sibTransId="{00D4B833-FAFC-3243-9E74-7E2443729BEC}"/>
    <dgm:cxn modelId="{FE6F853F-0178-1B4D-A0ED-A2D3843541E0}" type="presOf" srcId="{4D047A21-B42F-774B-B0E0-27425B602753}" destId="{2724C80C-5114-8941-AF7B-12FACA8E0B84}" srcOrd="0" destOrd="0" presId="urn:microsoft.com/office/officeart/2005/8/layout/hList7"/>
    <dgm:cxn modelId="{12A03A40-CE3E-2C45-8A8C-8AC84E82DFAE}" type="presOf" srcId="{1FD283EF-F175-9C4A-8DAB-F5B39CA0F67C}" destId="{C06AB94F-2FA6-3141-B43E-1ABC6BFC3C91}" srcOrd="0" destOrd="0" presId="urn:microsoft.com/office/officeart/2005/8/layout/hList7"/>
    <dgm:cxn modelId="{581DE15C-C765-4143-8DF8-06421AFD53EB}" type="presOf" srcId="{A1B848D4-56E9-4144-99F8-29F0F7C21EF5}" destId="{5B2D95F2-8A47-F744-9F7D-A16E6D69AB14}" srcOrd="0" destOrd="0" presId="urn:microsoft.com/office/officeart/2005/8/layout/hList7"/>
    <dgm:cxn modelId="{E3E47C62-5298-7A41-BF9E-A9CBC9B0E1CD}" srcId="{EA11878A-43AF-6A45-9A7A-7C187F2189D4}" destId="{F65ACA40-63CB-C548-992C-CFD0CD6F32BA}" srcOrd="3" destOrd="0" parTransId="{F96F7A85-6221-0446-9BEA-6CB10B0B6547}" sibTransId="{A1B848D4-56E9-4144-99F8-29F0F7C21EF5}"/>
    <dgm:cxn modelId="{32632267-82D2-0E46-89D2-A7B15A8701D3}" type="presOf" srcId="{5FEF27F4-5996-D249-B049-2976FEE7E0B6}" destId="{DE614071-E8CD-F44E-93E5-3851BC1DAEE2}" srcOrd="1" destOrd="0" presId="urn:microsoft.com/office/officeart/2005/8/layout/hList7"/>
    <dgm:cxn modelId="{1C407C6E-B0BA-DD42-93C6-BD7AC2C6212C}" type="presOf" srcId="{C56A1585-2DC2-D14E-9BA5-717264C63DBF}" destId="{864618B2-9E41-B54A-8662-3B6045573EE9}" srcOrd="0" destOrd="0" presId="urn:microsoft.com/office/officeart/2005/8/layout/hList7"/>
    <dgm:cxn modelId="{2D1D5C74-EE8C-0545-BCA3-58AA2FB5072B}" type="presOf" srcId="{C56A1585-2DC2-D14E-9BA5-717264C63DBF}" destId="{35F803B5-4487-FE43-9E0B-7B00D1FCF522}" srcOrd="1" destOrd="0" presId="urn:microsoft.com/office/officeart/2005/8/layout/hList7"/>
    <dgm:cxn modelId="{91EC4178-692A-614B-9DCC-0E787F058E7F}" type="presOf" srcId="{EA11878A-43AF-6A45-9A7A-7C187F2189D4}" destId="{6FF83A5E-6F11-EE49-976D-21754228F430}" srcOrd="0" destOrd="0" presId="urn:microsoft.com/office/officeart/2005/8/layout/hList7"/>
    <dgm:cxn modelId="{A683057A-6F99-464A-A695-CC10F0B5955B}" srcId="{EA11878A-43AF-6A45-9A7A-7C187F2189D4}" destId="{C56A1585-2DC2-D14E-9BA5-717264C63DBF}" srcOrd="2" destOrd="0" parTransId="{580BA50E-92CB-AC43-BFAF-5913C228FD66}" sibTransId="{1FD283EF-F175-9C4A-8DAB-F5B39CA0F67C}"/>
    <dgm:cxn modelId="{06102C7A-A2CE-0A4B-AA77-197B43446B9E}" type="presOf" srcId="{5FEF27F4-5996-D249-B049-2976FEE7E0B6}" destId="{AA24B4F0-94C4-804D-9D60-A7DD66B5A87B}" srcOrd="0" destOrd="0" presId="urn:microsoft.com/office/officeart/2005/8/layout/hList7"/>
    <dgm:cxn modelId="{EBD8B386-DD7B-4C45-81E8-94988F3EF3B2}" srcId="{EA11878A-43AF-6A45-9A7A-7C187F2189D4}" destId="{5FEF27F4-5996-D249-B049-2976FEE7E0B6}" srcOrd="1" destOrd="0" parTransId="{39CB6423-3F02-8E45-B899-75754710539D}" sibTransId="{4D047A21-B42F-774B-B0E0-27425B602753}"/>
    <dgm:cxn modelId="{AD756B91-7195-C049-A72E-324DC1031DEB}" type="presOf" srcId="{4DEA9D2E-D754-524D-8579-842ADFFD6F4E}" destId="{3314AC6A-BD70-6346-9D5E-A98B5CA8DF3E}" srcOrd="1" destOrd="0" presId="urn:microsoft.com/office/officeart/2005/8/layout/hList7"/>
    <dgm:cxn modelId="{4153E7CD-4CE7-BE49-ADAE-43DCB695F9BE}" type="presOf" srcId="{F65ACA40-63CB-C548-992C-CFD0CD6F32BA}" destId="{816B18C4-C795-5447-A3D4-DDD6984E7E4A}" srcOrd="1" destOrd="0" presId="urn:microsoft.com/office/officeart/2005/8/layout/hList7"/>
    <dgm:cxn modelId="{FA320EE9-7602-B54F-80A5-C3E2033D4861}" type="presOf" srcId="{33ABDD6D-1927-8E44-A1A5-2719696E8209}" destId="{E9555B99-DFCC-3C4D-9469-877CD07AC7C4}" srcOrd="0" destOrd="0" presId="urn:microsoft.com/office/officeart/2005/8/layout/hList7"/>
    <dgm:cxn modelId="{4F6F5DF4-B45D-8149-B6CB-BB3C150EE84E}" type="presOf" srcId="{F65ACA40-63CB-C548-992C-CFD0CD6F32BA}" destId="{3C573DEF-CF40-5347-A253-C7CEA0B1E761}" srcOrd="0" destOrd="0" presId="urn:microsoft.com/office/officeart/2005/8/layout/hList7"/>
    <dgm:cxn modelId="{E6DF15B3-C7D9-3141-A754-CBB521314A3B}" type="presParOf" srcId="{6FF83A5E-6F11-EE49-976D-21754228F430}" destId="{EA363EC3-B009-9D48-8AD3-97C27EFC25BA}" srcOrd="0" destOrd="0" presId="urn:microsoft.com/office/officeart/2005/8/layout/hList7"/>
    <dgm:cxn modelId="{1C82EEA7-EC8A-9442-8381-83B9FF7B33B7}" type="presParOf" srcId="{6FF83A5E-6F11-EE49-976D-21754228F430}" destId="{CC27ABB7-3174-B640-A6BC-97280F1F9E6F}" srcOrd="1" destOrd="0" presId="urn:microsoft.com/office/officeart/2005/8/layout/hList7"/>
    <dgm:cxn modelId="{4D7B3C64-EDCB-964E-8768-81134EA145AD}" type="presParOf" srcId="{CC27ABB7-3174-B640-A6BC-97280F1F9E6F}" destId="{C942A6DD-6A93-6C48-B947-2866B62EDCC3}" srcOrd="0" destOrd="0" presId="urn:microsoft.com/office/officeart/2005/8/layout/hList7"/>
    <dgm:cxn modelId="{482C259F-51AC-EC4D-A165-B63743E96EB9}" type="presParOf" srcId="{C942A6DD-6A93-6C48-B947-2866B62EDCC3}" destId="{E7D6FC10-0B03-BF44-9774-63F77B98B90F}" srcOrd="0" destOrd="0" presId="urn:microsoft.com/office/officeart/2005/8/layout/hList7"/>
    <dgm:cxn modelId="{FECAE9B6-A467-A44E-8F81-0604B7F461AE}" type="presParOf" srcId="{C942A6DD-6A93-6C48-B947-2866B62EDCC3}" destId="{3314AC6A-BD70-6346-9D5E-A98B5CA8DF3E}" srcOrd="1" destOrd="0" presId="urn:microsoft.com/office/officeart/2005/8/layout/hList7"/>
    <dgm:cxn modelId="{63E93D38-B8B5-F24D-8E46-F6F95B665DB6}" type="presParOf" srcId="{C942A6DD-6A93-6C48-B947-2866B62EDCC3}" destId="{A78AC7E9-38B3-1C46-A3EC-126D5043DA69}" srcOrd="2" destOrd="0" presId="urn:microsoft.com/office/officeart/2005/8/layout/hList7"/>
    <dgm:cxn modelId="{73FADC72-2CF5-C049-8F90-BA84D9FB778A}" type="presParOf" srcId="{C942A6DD-6A93-6C48-B947-2866B62EDCC3}" destId="{0A15D466-F8B1-1848-8679-6BCFFE9A1F33}" srcOrd="3" destOrd="0" presId="urn:microsoft.com/office/officeart/2005/8/layout/hList7"/>
    <dgm:cxn modelId="{A6E23FBC-B878-DD43-84D6-670FE8316124}" type="presParOf" srcId="{CC27ABB7-3174-B640-A6BC-97280F1F9E6F}" destId="{E9555B99-DFCC-3C4D-9469-877CD07AC7C4}" srcOrd="1" destOrd="0" presId="urn:microsoft.com/office/officeart/2005/8/layout/hList7"/>
    <dgm:cxn modelId="{BCB1ADC7-C641-CE4F-8B8A-046695790FFF}" type="presParOf" srcId="{CC27ABB7-3174-B640-A6BC-97280F1F9E6F}" destId="{B4151E09-DB54-0A4A-9A90-13DAFD8568C7}" srcOrd="2" destOrd="0" presId="urn:microsoft.com/office/officeart/2005/8/layout/hList7"/>
    <dgm:cxn modelId="{0009A66B-C627-BF4F-90A0-0DD864934DCB}" type="presParOf" srcId="{B4151E09-DB54-0A4A-9A90-13DAFD8568C7}" destId="{AA24B4F0-94C4-804D-9D60-A7DD66B5A87B}" srcOrd="0" destOrd="0" presId="urn:microsoft.com/office/officeart/2005/8/layout/hList7"/>
    <dgm:cxn modelId="{EE26C887-CDE0-D64A-9D7B-8206A6BB7DC0}" type="presParOf" srcId="{B4151E09-DB54-0A4A-9A90-13DAFD8568C7}" destId="{DE614071-E8CD-F44E-93E5-3851BC1DAEE2}" srcOrd="1" destOrd="0" presId="urn:microsoft.com/office/officeart/2005/8/layout/hList7"/>
    <dgm:cxn modelId="{C083C3DE-CCB3-9A4C-92F1-D583CF926D11}" type="presParOf" srcId="{B4151E09-DB54-0A4A-9A90-13DAFD8568C7}" destId="{B04B332E-DFB2-2345-A02A-9E9C4D6F2E4C}" srcOrd="2" destOrd="0" presId="urn:microsoft.com/office/officeart/2005/8/layout/hList7"/>
    <dgm:cxn modelId="{43234051-7B70-0D45-BB17-B52A879654D9}" type="presParOf" srcId="{B4151E09-DB54-0A4A-9A90-13DAFD8568C7}" destId="{928BA5C7-32DD-E741-AF18-14528531062D}" srcOrd="3" destOrd="0" presId="urn:microsoft.com/office/officeart/2005/8/layout/hList7"/>
    <dgm:cxn modelId="{A31ED651-B54B-C847-87B1-C5BD6EAAE029}" type="presParOf" srcId="{CC27ABB7-3174-B640-A6BC-97280F1F9E6F}" destId="{2724C80C-5114-8941-AF7B-12FACA8E0B84}" srcOrd="3" destOrd="0" presId="urn:microsoft.com/office/officeart/2005/8/layout/hList7"/>
    <dgm:cxn modelId="{3A8FF18F-0B2C-7442-A20C-B5CF86FFBBFB}" type="presParOf" srcId="{CC27ABB7-3174-B640-A6BC-97280F1F9E6F}" destId="{4B6307E7-9EDF-3846-93BA-64C1DEE8F1D2}" srcOrd="4" destOrd="0" presId="urn:microsoft.com/office/officeart/2005/8/layout/hList7"/>
    <dgm:cxn modelId="{62736903-AC12-5F4D-AA44-100FADF21821}" type="presParOf" srcId="{4B6307E7-9EDF-3846-93BA-64C1DEE8F1D2}" destId="{864618B2-9E41-B54A-8662-3B6045573EE9}" srcOrd="0" destOrd="0" presId="urn:microsoft.com/office/officeart/2005/8/layout/hList7"/>
    <dgm:cxn modelId="{D9580A4E-8A0B-9449-81F9-8C8C952380F3}" type="presParOf" srcId="{4B6307E7-9EDF-3846-93BA-64C1DEE8F1D2}" destId="{35F803B5-4487-FE43-9E0B-7B00D1FCF522}" srcOrd="1" destOrd="0" presId="urn:microsoft.com/office/officeart/2005/8/layout/hList7"/>
    <dgm:cxn modelId="{4E5643C6-80A7-4246-A55D-5668D48F1566}" type="presParOf" srcId="{4B6307E7-9EDF-3846-93BA-64C1DEE8F1D2}" destId="{7EB9E29C-59CC-3341-9917-FA374DD8B9DC}" srcOrd="2" destOrd="0" presId="urn:microsoft.com/office/officeart/2005/8/layout/hList7"/>
    <dgm:cxn modelId="{52D72F21-D332-424C-A17B-0A4F8D8D329E}" type="presParOf" srcId="{4B6307E7-9EDF-3846-93BA-64C1DEE8F1D2}" destId="{061BC2AB-677A-8E40-AB67-87BEAF702C3E}" srcOrd="3" destOrd="0" presId="urn:microsoft.com/office/officeart/2005/8/layout/hList7"/>
    <dgm:cxn modelId="{48CB2D9B-797D-9D4E-BF36-755311096675}" type="presParOf" srcId="{CC27ABB7-3174-B640-A6BC-97280F1F9E6F}" destId="{C06AB94F-2FA6-3141-B43E-1ABC6BFC3C91}" srcOrd="5" destOrd="0" presId="urn:microsoft.com/office/officeart/2005/8/layout/hList7"/>
    <dgm:cxn modelId="{BC05D7D7-6A2E-FE48-B683-A4C55C4143CA}" type="presParOf" srcId="{CC27ABB7-3174-B640-A6BC-97280F1F9E6F}" destId="{ADFD9613-2673-5646-8223-96308A6836C0}" srcOrd="6" destOrd="0" presId="urn:microsoft.com/office/officeart/2005/8/layout/hList7"/>
    <dgm:cxn modelId="{C9724B30-3736-0145-BB5B-44FFD5155D3A}" type="presParOf" srcId="{ADFD9613-2673-5646-8223-96308A6836C0}" destId="{3C573DEF-CF40-5347-A253-C7CEA0B1E761}" srcOrd="0" destOrd="0" presId="urn:microsoft.com/office/officeart/2005/8/layout/hList7"/>
    <dgm:cxn modelId="{4558E9FE-1F69-D246-AD38-E98A4A0CDB0E}" type="presParOf" srcId="{ADFD9613-2673-5646-8223-96308A6836C0}" destId="{816B18C4-C795-5447-A3D4-DDD6984E7E4A}" srcOrd="1" destOrd="0" presId="urn:microsoft.com/office/officeart/2005/8/layout/hList7"/>
    <dgm:cxn modelId="{97350C74-BEA2-EB4C-B1E9-652A18F8A8AF}" type="presParOf" srcId="{ADFD9613-2673-5646-8223-96308A6836C0}" destId="{007A23B2-3C49-B944-81A9-9BDAD0DF4B7B}" srcOrd="2" destOrd="0" presId="urn:microsoft.com/office/officeart/2005/8/layout/hList7"/>
    <dgm:cxn modelId="{A8F8F5CC-E37B-364A-92E7-856158C008AD}" type="presParOf" srcId="{ADFD9613-2673-5646-8223-96308A6836C0}" destId="{FAB7EB7A-CA21-0840-B3B2-9F1FEA414A07}" srcOrd="3" destOrd="0" presId="urn:microsoft.com/office/officeart/2005/8/layout/hList7"/>
    <dgm:cxn modelId="{FD582E85-E355-344D-9032-90FF5D0E22EC}" type="presParOf" srcId="{CC27ABB7-3174-B640-A6BC-97280F1F9E6F}" destId="{5B2D95F2-8A47-F744-9F7D-A16E6D69AB14}" srcOrd="7" destOrd="0" presId="urn:microsoft.com/office/officeart/2005/8/layout/hList7"/>
    <dgm:cxn modelId="{D54084AA-B69C-A24F-87D3-CF45AE71FC2D}" type="presParOf" srcId="{CC27ABB7-3174-B640-A6BC-97280F1F9E6F}" destId="{8B8CCBD2-8683-0840-844D-17A0B266F40A}" srcOrd="8" destOrd="0" presId="urn:microsoft.com/office/officeart/2005/8/layout/hList7"/>
    <dgm:cxn modelId="{FB819607-7371-FC4E-B531-C82C7B54BEC0}" type="presParOf" srcId="{8B8CCBD2-8683-0840-844D-17A0B266F40A}" destId="{3C85D19A-1557-EE45-8998-3F3EFE01FD80}" srcOrd="0" destOrd="0" presId="urn:microsoft.com/office/officeart/2005/8/layout/hList7"/>
    <dgm:cxn modelId="{8DBD36AE-383F-044A-9951-0E050081D7FB}" type="presParOf" srcId="{8B8CCBD2-8683-0840-844D-17A0B266F40A}" destId="{17029E3B-5CC3-7345-9415-59775A5B7A3E}" srcOrd="1" destOrd="0" presId="urn:microsoft.com/office/officeart/2005/8/layout/hList7"/>
    <dgm:cxn modelId="{2E6DAF39-0E75-4C4F-941B-093E82ABC29E}" type="presParOf" srcId="{8B8CCBD2-8683-0840-844D-17A0B266F40A}" destId="{32AB2CA0-8689-8741-BA7C-400816E47384}" srcOrd="2" destOrd="0" presId="urn:microsoft.com/office/officeart/2005/8/layout/hList7"/>
    <dgm:cxn modelId="{D938F28F-4FB8-B742-ACC4-F4112F0B646C}" type="presParOf" srcId="{8B8CCBD2-8683-0840-844D-17A0B266F40A}" destId="{B960374A-3A76-A645-B072-10A02DA82CD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AC7F79-BAF0-D047-B8E1-4A338D107FB0}" type="doc">
      <dgm:prSet loTypeId="urn:microsoft.com/office/officeart/2005/8/layout/pyramid1" loCatId="" qsTypeId="urn:microsoft.com/office/officeart/2005/8/quickstyle/3d5" qsCatId="3D" csTypeId="urn:microsoft.com/office/officeart/2005/8/colors/colorful3" csCatId="colorful" phldr="1"/>
      <dgm:spPr/>
    </dgm:pt>
    <dgm:pt modelId="{2D07F94C-A801-5244-A090-6D80AC6D7DF3}">
      <dgm:prSet phldrT="[Text]" custT="1"/>
      <dgm:spPr/>
      <dgm:t>
        <a:bodyPr/>
        <a:lstStyle/>
        <a:p>
          <a:r>
            <a:rPr lang="en-GB" sz="900" dirty="0"/>
            <a:t>Management</a:t>
          </a:r>
        </a:p>
      </dgm:t>
    </dgm:pt>
    <dgm:pt modelId="{B402630A-A0A8-A747-90A9-BCE10FFDD9E3}" type="parTrans" cxnId="{7A09FCFF-7E33-3C41-9D9B-44A841FF68C6}">
      <dgm:prSet/>
      <dgm:spPr/>
      <dgm:t>
        <a:bodyPr/>
        <a:lstStyle/>
        <a:p>
          <a:endParaRPr lang="en-GB" sz="2400"/>
        </a:p>
      </dgm:t>
    </dgm:pt>
    <dgm:pt modelId="{8465E2A0-90A2-444D-B7F6-EF5527A8BEBF}" type="sibTrans" cxnId="{7A09FCFF-7E33-3C41-9D9B-44A841FF68C6}">
      <dgm:prSet/>
      <dgm:spPr/>
      <dgm:t>
        <a:bodyPr/>
        <a:lstStyle/>
        <a:p>
          <a:endParaRPr lang="en-GB" sz="2400"/>
        </a:p>
      </dgm:t>
    </dgm:pt>
    <dgm:pt modelId="{07D29C14-3F4E-1C4F-8E8C-F060F35BE4CB}">
      <dgm:prSet phldrT="[Text]" custT="1"/>
      <dgm:spPr/>
      <dgm:t>
        <a:bodyPr/>
        <a:lstStyle/>
        <a:p>
          <a:r>
            <a:rPr lang="en-GB" sz="900" dirty="0"/>
            <a:t>Planning	</a:t>
          </a:r>
        </a:p>
      </dgm:t>
    </dgm:pt>
    <dgm:pt modelId="{EB2ED3F1-8AD5-A447-928D-2499EAAD10C4}" type="parTrans" cxnId="{E799D240-A8A0-6645-9B62-F00710A6E51B}">
      <dgm:prSet/>
      <dgm:spPr/>
      <dgm:t>
        <a:bodyPr/>
        <a:lstStyle/>
        <a:p>
          <a:endParaRPr lang="en-GB" sz="2400"/>
        </a:p>
      </dgm:t>
    </dgm:pt>
    <dgm:pt modelId="{BA5EDEEB-6272-294D-A872-2FF4B2568147}" type="sibTrans" cxnId="{E799D240-A8A0-6645-9B62-F00710A6E51B}">
      <dgm:prSet/>
      <dgm:spPr/>
      <dgm:t>
        <a:bodyPr/>
        <a:lstStyle/>
        <a:p>
          <a:endParaRPr lang="en-GB" sz="2400"/>
        </a:p>
      </dgm:t>
    </dgm:pt>
    <dgm:pt modelId="{7F591452-F53E-AC41-837D-210FEF005512}">
      <dgm:prSet phldrT="[Text]" custT="1"/>
      <dgm:spPr/>
      <dgm:t>
        <a:bodyPr/>
        <a:lstStyle/>
        <a:p>
          <a:r>
            <a:rPr lang="en-GB" sz="900" dirty="0"/>
            <a:t>SCADA</a:t>
          </a:r>
        </a:p>
      </dgm:t>
    </dgm:pt>
    <dgm:pt modelId="{C4384B9D-0903-1A4A-980F-2571464F3102}" type="parTrans" cxnId="{4A31862E-60A0-B94F-B6A6-1F03E8BA7F65}">
      <dgm:prSet/>
      <dgm:spPr/>
      <dgm:t>
        <a:bodyPr/>
        <a:lstStyle/>
        <a:p>
          <a:endParaRPr lang="en-GB" sz="2400"/>
        </a:p>
      </dgm:t>
    </dgm:pt>
    <dgm:pt modelId="{BC410CA4-531A-CE4C-B60C-DE9C6A9729A1}" type="sibTrans" cxnId="{4A31862E-60A0-B94F-B6A6-1F03E8BA7F65}">
      <dgm:prSet/>
      <dgm:spPr/>
      <dgm:t>
        <a:bodyPr/>
        <a:lstStyle/>
        <a:p>
          <a:endParaRPr lang="en-GB" sz="2400"/>
        </a:p>
      </dgm:t>
    </dgm:pt>
    <dgm:pt modelId="{7281E3F9-6D51-7B45-BCC0-A3FFB6EDDFDF}">
      <dgm:prSet phldrT="[Text]" custT="1"/>
      <dgm:spPr/>
      <dgm:t>
        <a:bodyPr/>
        <a:lstStyle/>
        <a:p>
          <a:r>
            <a:rPr lang="en-GB" sz="900" dirty="0"/>
            <a:t>PLC</a:t>
          </a:r>
        </a:p>
      </dgm:t>
    </dgm:pt>
    <dgm:pt modelId="{05E17884-97A1-9448-82FC-A83B86D0BE42}" type="parTrans" cxnId="{74A12046-37BC-2A48-93C4-2DA705AC5B56}">
      <dgm:prSet/>
      <dgm:spPr/>
      <dgm:t>
        <a:bodyPr/>
        <a:lstStyle/>
        <a:p>
          <a:endParaRPr lang="en-GB" sz="2400"/>
        </a:p>
      </dgm:t>
    </dgm:pt>
    <dgm:pt modelId="{FA8EFEB0-080D-C844-B131-E11E73EEF77D}" type="sibTrans" cxnId="{74A12046-37BC-2A48-93C4-2DA705AC5B56}">
      <dgm:prSet/>
      <dgm:spPr/>
      <dgm:t>
        <a:bodyPr/>
        <a:lstStyle/>
        <a:p>
          <a:endParaRPr lang="en-GB" sz="2400"/>
        </a:p>
      </dgm:t>
    </dgm:pt>
    <dgm:pt modelId="{6CF2427C-32DD-2B45-BE3A-92CFA6D38FEF}">
      <dgm:prSet phldrT="[Text]" custT="1"/>
      <dgm:spPr/>
      <dgm:t>
        <a:bodyPr/>
        <a:lstStyle/>
        <a:p>
          <a:r>
            <a:rPr lang="en-GB" sz="900" dirty="0"/>
            <a:t>Sensors</a:t>
          </a:r>
        </a:p>
      </dgm:t>
    </dgm:pt>
    <dgm:pt modelId="{3A0E12CB-7A31-4445-92C9-1FEB626B5223}" type="parTrans" cxnId="{C5EA23D2-26D6-3344-AE37-E326A903F1EC}">
      <dgm:prSet/>
      <dgm:spPr/>
      <dgm:t>
        <a:bodyPr/>
        <a:lstStyle/>
        <a:p>
          <a:endParaRPr lang="en-GB" sz="2400"/>
        </a:p>
      </dgm:t>
    </dgm:pt>
    <dgm:pt modelId="{3A79465B-BC99-F047-8066-5B5764DC5F62}" type="sibTrans" cxnId="{C5EA23D2-26D6-3344-AE37-E326A903F1EC}">
      <dgm:prSet/>
      <dgm:spPr/>
      <dgm:t>
        <a:bodyPr/>
        <a:lstStyle/>
        <a:p>
          <a:endParaRPr lang="en-GB" sz="2400"/>
        </a:p>
      </dgm:t>
    </dgm:pt>
    <dgm:pt modelId="{B8CA9616-E1A3-7044-97B5-F67808939237}" type="pres">
      <dgm:prSet presAssocID="{6DAC7F79-BAF0-D047-B8E1-4A338D107FB0}" presName="Name0" presStyleCnt="0">
        <dgm:presLayoutVars>
          <dgm:dir/>
          <dgm:animLvl val="lvl"/>
          <dgm:resizeHandles val="exact"/>
        </dgm:presLayoutVars>
      </dgm:prSet>
      <dgm:spPr/>
    </dgm:pt>
    <dgm:pt modelId="{202D4DD1-255F-6044-B463-6CAEDE13B934}" type="pres">
      <dgm:prSet presAssocID="{2D07F94C-A801-5244-A090-6D80AC6D7DF3}" presName="Name8" presStyleCnt="0"/>
      <dgm:spPr/>
    </dgm:pt>
    <dgm:pt modelId="{8B80EDF7-C14F-D145-AADA-B7D1D24AE428}" type="pres">
      <dgm:prSet presAssocID="{2D07F94C-A801-5244-A090-6D80AC6D7DF3}" presName="level" presStyleLbl="node1" presStyleIdx="0" presStyleCnt="5">
        <dgm:presLayoutVars>
          <dgm:chMax val="1"/>
          <dgm:bulletEnabled val="1"/>
        </dgm:presLayoutVars>
      </dgm:prSet>
      <dgm:spPr/>
    </dgm:pt>
    <dgm:pt modelId="{C6F5A818-AF06-4140-9691-ECF3A0FDF589}" type="pres">
      <dgm:prSet presAssocID="{2D07F94C-A801-5244-A090-6D80AC6D7DF3}" presName="levelTx" presStyleLbl="revTx" presStyleIdx="0" presStyleCnt="0">
        <dgm:presLayoutVars>
          <dgm:chMax val="1"/>
          <dgm:bulletEnabled val="1"/>
        </dgm:presLayoutVars>
      </dgm:prSet>
      <dgm:spPr/>
    </dgm:pt>
    <dgm:pt modelId="{1FB3E8E8-7E68-724B-AD42-826AB5F077AB}" type="pres">
      <dgm:prSet presAssocID="{07D29C14-3F4E-1C4F-8E8C-F060F35BE4CB}" presName="Name8" presStyleCnt="0"/>
      <dgm:spPr/>
    </dgm:pt>
    <dgm:pt modelId="{4294054C-D65D-8A42-AEDF-031EB5AEB69E}" type="pres">
      <dgm:prSet presAssocID="{07D29C14-3F4E-1C4F-8E8C-F060F35BE4CB}" presName="level" presStyleLbl="node1" presStyleIdx="1" presStyleCnt="5">
        <dgm:presLayoutVars>
          <dgm:chMax val="1"/>
          <dgm:bulletEnabled val="1"/>
        </dgm:presLayoutVars>
      </dgm:prSet>
      <dgm:spPr/>
    </dgm:pt>
    <dgm:pt modelId="{393F5BD9-55E8-E24D-B39F-568FCBB02A11}" type="pres">
      <dgm:prSet presAssocID="{07D29C14-3F4E-1C4F-8E8C-F060F35BE4CB}" presName="levelTx" presStyleLbl="revTx" presStyleIdx="0" presStyleCnt="0">
        <dgm:presLayoutVars>
          <dgm:chMax val="1"/>
          <dgm:bulletEnabled val="1"/>
        </dgm:presLayoutVars>
      </dgm:prSet>
      <dgm:spPr/>
    </dgm:pt>
    <dgm:pt modelId="{1B07660E-DD2F-704B-AFCA-95E328A472DD}" type="pres">
      <dgm:prSet presAssocID="{7F591452-F53E-AC41-837D-210FEF005512}" presName="Name8" presStyleCnt="0"/>
      <dgm:spPr/>
    </dgm:pt>
    <dgm:pt modelId="{09FF595C-E661-E14B-BC86-D506C862074C}" type="pres">
      <dgm:prSet presAssocID="{7F591452-F53E-AC41-837D-210FEF005512}" presName="level" presStyleLbl="node1" presStyleIdx="2" presStyleCnt="5">
        <dgm:presLayoutVars>
          <dgm:chMax val="1"/>
          <dgm:bulletEnabled val="1"/>
        </dgm:presLayoutVars>
      </dgm:prSet>
      <dgm:spPr/>
    </dgm:pt>
    <dgm:pt modelId="{F2852F87-7BF2-E54A-B444-707068570BF2}" type="pres">
      <dgm:prSet presAssocID="{7F591452-F53E-AC41-837D-210FEF005512}" presName="levelTx" presStyleLbl="revTx" presStyleIdx="0" presStyleCnt="0">
        <dgm:presLayoutVars>
          <dgm:chMax val="1"/>
          <dgm:bulletEnabled val="1"/>
        </dgm:presLayoutVars>
      </dgm:prSet>
      <dgm:spPr/>
    </dgm:pt>
    <dgm:pt modelId="{C690CF01-073E-7544-9397-B92FC6EBDD19}" type="pres">
      <dgm:prSet presAssocID="{7281E3F9-6D51-7B45-BCC0-A3FFB6EDDFDF}" presName="Name8" presStyleCnt="0"/>
      <dgm:spPr/>
    </dgm:pt>
    <dgm:pt modelId="{CCF27485-9BE9-8846-B387-513D927EA8DB}" type="pres">
      <dgm:prSet presAssocID="{7281E3F9-6D51-7B45-BCC0-A3FFB6EDDFDF}" presName="level" presStyleLbl="node1" presStyleIdx="3" presStyleCnt="5">
        <dgm:presLayoutVars>
          <dgm:chMax val="1"/>
          <dgm:bulletEnabled val="1"/>
        </dgm:presLayoutVars>
      </dgm:prSet>
      <dgm:spPr/>
    </dgm:pt>
    <dgm:pt modelId="{409F5AE6-62EA-6E44-AA6C-5424EB7DD920}" type="pres">
      <dgm:prSet presAssocID="{7281E3F9-6D51-7B45-BCC0-A3FFB6EDDFDF}" presName="levelTx" presStyleLbl="revTx" presStyleIdx="0" presStyleCnt="0">
        <dgm:presLayoutVars>
          <dgm:chMax val="1"/>
          <dgm:bulletEnabled val="1"/>
        </dgm:presLayoutVars>
      </dgm:prSet>
      <dgm:spPr/>
    </dgm:pt>
    <dgm:pt modelId="{6A6EC741-B17C-4D47-921D-DE4CBA6734DF}" type="pres">
      <dgm:prSet presAssocID="{6CF2427C-32DD-2B45-BE3A-92CFA6D38FEF}" presName="Name8" presStyleCnt="0"/>
      <dgm:spPr/>
    </dgm:pt>
    <dgm:pt modelId="{73B92652-6AAB-2C4B-B620-476B300C724F}" type="pres">
      <dgm:prSet presAssocID="{6CF2427C-32DD-2B45-BE3A-92CFA6D38FEF}" presName="level" presStyleLbl="node1" presStyleIdx="4" presStyleCnt="5">
        <dgm:presLayoutVars>
          <dgm:chMax val="1"/>
          <dgm:bulletEnabled val="1"/>
        </dgm:presLayoutVars>
      </dgm:prSet>
      <dgm:spPr/>
    </dgm:pt>
    <dgm:pt modelId="{59F21C2A-257F-AA4F-A651-AD928A74748B}" type="pres">
      <dgm:prSet presAssocID="{6CF2427C-32DD-2B45-BE3A-92CFA6D38FEF}" presName="levelTx" presStyleLbl="revTx" presStyleIdx="0" presStyleCnt="0">
        <dgm:presLayoutVars>
          <dgm:chMax val="1"/>
          <dgm:bulletEnabled val="1"/>
        </dgm:presLayoutVars>
      </dgm:prSet>
      <dgm:spPr/>
    </dgm:pt>
  </dgm:ptLst>
  <dgm:cxnLst>
    <dgm:cxn modelId="{38B4A52C-9A24-BB4B-9DF9-B2A2018B3C04}" type="presOf" srcId="{7F591452-F53E-AC41-837D-210FEF005512}" destId="{09FF595C-E661-E14B-BC86-D506C862074C}" srcOrd="0" destOrd="0" presId="urn:microsoft.com/office/officeart/2005/8/layout/pyramid1"/>
    <dgm:cxn modelId="{D29FE82D-40C6-8145-852B-DBF477ED60BE}" type="presOf" srcId="{7281E3F9-6D51-7B45-BCC0-A3FFB6EDDFDF}" destId="{409F5AE6-62EA-6E44-AA6C-5424EB7DD920}" srcOrd="1" destOrd="0" presId="urn:microsoft.com/office/officeart/2005/8/layout/pyramid1"/>
    <dgm:cxn modelId="{4A31862E-60A0-B94F-B6A6-1F03E8BA7F65}" srcId="{6DAC7F79-BAF0-D047-B8E1-4A338D107FB0}" destId="{7F591452-F53E-AC41-837D-210FEF005512}" srcOrd="2" destOrd="0" parTransId="{C4384B9D-0903-1A4A-980F-2571464F3102}" sibTransId="{BC410CA4-531A-CE4C-B60C-DE9C6A9729A1}"/>
    <dgm:cxn modelId="{E799D240-A8A0-6645-9B62-F00710A6E51B}" srcId="{6DAC7F79-BAF0-D047-B8E1-4A338D107FB0}" destId="{07D29C14-3F4E-1C4F-8E8C-F060F35BE4CB}" srcOrd="1" destOrd="0" parTransId="{EB2ED3F1-8AD5-A447-928D-2499EAAD10C4}" sibTransId="{BA5EDEEB-6272-294D-A872-2FF4B2568147}"/>
    <dgm:cxn modelId="{52F2AE44-F99C-C341-A400-F1FF8FA7DFF8}" type="presOf" srcId="{7F591452-F53E-AC41-837D-210FEF005512}" destId="{F2852F87-7BF2-E54A-B444-707068570BF2}" srcOrd="1" destOrd="0" presId="urn:microsoft.com/office/officeart/2005/8/layout/pyramid1"/>
    <dgm:cxn modelId="{74A12046-37BC-2A48-93C4-2DA705AC5B56}" srcId="{6DAC7F79-BAF0-D047-B8E1-4A338D107FB0}" destId="{7281E3F9-6D51-7B45-BCC0-A3FFB6EDDFDF}" srcOrd="3" destOrd="0" parTransId="{05E17884-97A1-9448-82FC-A83B86D0BE42}" sibTransId="{FA8EFEB0-080D-C844-B131-E11E73EEF77D}"/>
    <dgm:cxn modelId="{7B75216B-33F8-614B-836C-B58FE52D856C}" type="presOf" srcId="{6CF2427C-32DD-2B45-BE3A-92CFA6D38FEF}" destId="{59F21C2A-257F-AA4F-A651-AD928A74748B}" srcOrd="1" destOrd="0" presId="urn:microsoft.com/office/officeart/2005/8/layout/pyramid1"/>
    <dgm:cxn modelId="{9847AC54-0065-614A-8DDC-0BB90F66DF11}" type="presOf" srcId="{7281E3F9-6D51-7B45-BCC0-A3FFB6EDDFDF}" destId="{CCF27485-9BE9-8846-B387-513D927EA8DB}" srcOrd="0" destOrd="0" presId="urn:microsoft.com/office/officeart/2005/8/layout/pyramid1"/>
    <dgm:cxn modelId="{39A34B58-D7C1-4F41-BB4A-AAD976A304A4}" type="presOf" srcId="{2D07F94C-A801-5244-A090-6D80AC6D7DF3}" destId="{C6F5A818-AF06-4140-9691-ECF3A0FDF589}" srcOrd="1" destOrd="0" presId="urn:microsoft.com/office/officeart/2005/8/layout/pyramid1"/>
    <dgm:cxn modelId="{4E45CC8A-D09C-BD45-882B-CA041B35F130}" type="presOf" srcId="{07D29C14-3F4E-1C4F-8E8C-F060F35BE4CB}" destId="{393F5BD9-55E8-E24D-B39F-568FCBB02A11}" srcOrd="1" destOrd="0" presId="urn:microsoft.com/office/officeart/2005/8/layout/pyramid1"/>
    <dgm:cxn modelId="{C2822B8D-6107-954E-A63C-4DBEACD4D540}" type="presOf" srcId="{2D07F94C-A801-5244-A090-6D80AC6D7DF3}" destId="{8B80EDF7-C14F-D145-AADA-B7D1D24AE428}" srcOrd="0" destOrd="0" presId="urn:microsoft.com/office/officeart/2005/8/layout/pyramid1"/>
    <dgm:cxn modelId="{0A325BA0-C00E-3B48-A6BC-37FF6222F07D}" type="presOf" srcId="{6CF2427C-32DD-2B45-BE3A-92CFA6D38FEF}" destId="{73B92652-6AAB-2C4B-B620-476B300C724F}" srcOrd="0" destOrd="0" presId="urn:microsoft.com/office/officeart/2005/8/layout/pyramid1"/>
    <dgm:cxn modelId="{C8884BC6-CE44-C44C-B1E6-9A2C5D06C92A}" type="presOf" srcId="{07D29C14-3F4E-1C4F-8E8C-F060F35BE4CB}" destId="{4294054C-D65D-8A42-AEDF-031EB5AEB69E}" srcOrd="0" destOrd="0" presId="urn:microsoft.com/office/officeart/2005/8/layout/pyramid1"/>
    <dgm:cxn modelId="{E5D7C8D1-449D-A74F-9D98-9431893F3554}" type="presOf" srcId="{6DAC7F79-BAF0-D047-B8E1-4A338D107FB0}" destId="{B8CA9616-E1A3-7044-97B5-F67808939237}" srcOrd="0" destOrd="0" presId="urn:microsoft.com/office/officeart/2005/8/layout/pyramid1"/>
    <dgm:cxn modelId="{C5EA23D2-26D6-3344-AE37-E326A903F1EC}" srcId="{6DAC7F79-BAF0-D047-B8E1-4A338D107FB0}" destId="{6CF2427C-32DD-2B45-BE3A-92CFA6D38FEF}" srcOrd="4" destOrd="0" parTransId="{3A0E12CB-7A31-4445-92C9-1FEB626B5223}" sibTransId="{3A79465B-BC99-F047-8066-5B5764DC5F62}"/>
    <dgm:cxn modelId="{7A09FCFF-7E33-3C41-9D9B-44A841FF68C6}" srcId="{6DAC7F79-BAF0-D047-B8E1-4A338D107FB0}" destId="{2D07F94C-A801-5244-A090-6D80AC6D7DF3}" srcOrd="0" destOrd="0" parTransId="{B402630A-A0A8-A747-90A9-BCE10FFDD9E3}" sibTransId="{8465E2A0-90A2-444D-B7F6-EF5527A8BEBF}"/>
    <dgm:cxn modelId="{E65A464A-B295-A74E-9C2C-AC124D14C6EF}" type="presParOf" srcId="{B8CA9616-E1A3-7044-97B5-F67808939237}" destId="{202D4DD1-255F-6044-B463-6CAEDE13B934}" srcOrd="0" destOrd="0" presId="urn:microsoft.com/office/officeart/2005/8/layout/pyramid1"/>
    <dgm:cxn modelId="{0285135B-050F-994B-8781-14016CDDB6DA}" type="presParOf" srcId="{202D4DD1-255F-6044-B463-6CAEDE13B934}" destId="{8B80EDF7-C14F-D145-AADA-B7D1D24AE428}" srcOrd="0" destOrd="0" presId="urn:microsoft.com/office/officeart/2005/8/layout/pyramid1"/>
    <dgm:cxn modelId="{1F2C773E-6B3F-4542-9486-F1602323F3B5}" type="presParOf" srcId="{202D4DD1-255F-6044-B463-6CAEDE13B934}" destId="{C6F5A818-AF06-4140-9691-ECF3A0FDF589}" srcOrd="1" destOrd="0" presId="urn:microsoft.com/office/officeart/2005/8/layout/pyramid1"/>
    <dgm:cxn modelId="{64799D29-BDAE-1B46-93D1-6BDFEF5C9012}" type="presParOf" srcId="{B8CA9616-E1A3-7044-97B5-F67808939237}" destId="{1FB3E8E8-7E68-724B-AD42-826AB5F077AB}" srcOrd="1" destOrd="0" presId="urn:microsoft.com/office/officeart/2005/8/layout/pyramid1"/>
    <dgm:cxn modelId="{4B583D52-B3C2-7C41-94A9-BD688FFF7822}" type="presParOf" srcId="{1FB3E8E8-7E68-724B-AD42-826AB5F077AB}" destId="{4294054C-D65D-8A42-AEDF-031EB5AEB69E}" srcOrd="0" destOrd="0" presId="urn:microsoft.com/office/officeart/2005/8/layout/pyramid1"/>
    <dgm:cxn modelId="{B22D1737-AEA0-7644-AA58-DF7F0AD2F686}" type="presParOf" srcId="{1FB3E8E8-7E68-724B-AD42-826AB5F077AB}" destId="{393F5BD9-55E8-E24D-B39F-568FCBB02A11}" srcOrd="1" destOrd="0" presId="urn:microsoft.com/office/officeart/2005/8/layout/pyramid1"/>
    <dgm:cxn modelId="{BA9ADD92-20ED-5943-9DDF-F13DE2495C8F}" type="presParOf" srcId="{B8CA9616-E1A3-7044-97B5-F67808939237}" destId="{1B07660E-DD2F-704B-AFCA-95E328A472DD}" srcOrd="2" destOrd="0" presId="urn:microsoft.com/office/officeart/2005/8/layout/pyramid1"/>
    <dgm:cxn modelId="{A414FA20-356A-D243-B77F-1E8F0BD2583D}" type="presParOf" srcId="{1B07660E-DD2F-704B-AFCA-95E328A472DD}" destId="{09FF595C-E661-E14B-BC86-D506C862074C}" srcOrd="0" destOrd="0" presId="urn:microsoft.com/office/officeart/2005/8/layout/pyramid1"/>
    <dgm:cxn modelId="{21AFEA83-4358-2F4A-B2C2-3A71E1D9871C}" type="presParOf" srcId="{1B07660E-DD2F-704B-AFCA-95E328A472DD}" destId="{F2852F87-7BF2-E54A-B444-707068570BF2}" srcOrd="1" destOrd="0" presId="urn:microsoft.com/office/officeart/2005/8/layout/pyramid1"/>
    <dgm:cxn modelId="{A41B1AA4-E96C-C94E-A72A-67C82C243F68}" type="presParOf" srcId="{B8CA9616-E1A3-7044-97B5-F67808939237}" destId="{C690CF01-073E-7544-9397-B92FC6EBDD19}" srcOrd="3" destOrd="0" presId="urn:microsoft.com/office/officeart/2005/8/layout/pyramid1"/>
    <dgm:cxn modelId="{53E0CA6F-A52A-2A49-8198-6FA30F2C54F3}" type="presParOf" srcId="{C690CF01-073E-7544-9397-B92FC6EBDD19}" destId="{CCF27485-9BE9-8846-B387-513D927EA8DB}" srcOrd="0" destOrd="0" presId="urn:microsoft.com/office/officeart/2005/8/layout/pyramid1"/>
    <dgm:cxn modelId="{C4BCFA21-DE9A-BF45-A2CF-F39BD77C9612}" type="presParOf" srcId="{C690CF01-073E-7544-9397-B92FC6EBDD19}" destId="{409F5AE6-62EA-6E44-AA6C-5424EB7DD920}" srcOrd="1" destOrd="0" presId="urn:microsoft.com/office/officeart/2005/8/layout/pyramid1"/>
    <dgm:cxn modelId="{F53EBD5A-9645-E442-B0BD-4AA86E3DEABA}" type="presParOf" srcId="{B8CA9616-E1A3-7044-97B5-F67808939237}" destId="{6A6EC741-B17C-4D47-921D-DE4CBA6734DF}" srcOrd="4" destOrd="0" presId="urn:microsoft.com/office/officeart/2005/8/layout/pyramid1"/>
    <dgm:cxn modelId="{789A1DED-94C3-564A-8FB2-956A2F3D9068}" type="presParOf" srcId="{6A6EC741-B17C-4D47-921D-DE4CBA6734DF}" destId="{73B92652-6AAB-2C4B-B620-476B300C724F}" srcOrd="0" destOrd="0" presId="urn:microsoft.com/office/officeart/2005/8/layout/pyramid1"/>
    <dgm:cxn modelId="{A941B5B5-C6D9-3C4C-BA01-7566D8F19E09}" type="presParOf" srcId="{6A6EC741-B17C-4D47-921D-DE4CBA6734DF}" destId="{59F21C2A-257F-AA4F-A651-AD928A74748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1CDD4-F057-43CA-9BAE-4CBC91C13543}">
      <dsp:nvSpPr>
        <dsp:cNvPr id="0" name=""/>
        <dsp:cNvSpPr/>
      </dsp:nvSpPr>
      <dsp:spPr>
        <a:xfrm>
          <a:off x="1106162" y="2783196"/>
          <a:ext cx="373998" cy="2494276"/>
        </a:xfrm>
        <a:custGeom>
          <a:avLst/>
          <a:gdLst/>
          <a:ahLst/>
          <a:cxnLst/>
          <a:rect l="0" t="0" r="0" b="0"/>
          <a:pathLst>
            <a:path>
              <a:moveTo>
                <a:pt x="0" y="0"/>
              </a:moveTo>
              <a:lnTo>
                <a:pt x="186999" y="0"/>
              </a:lnTo>
              <a:lnTo>
                <a:pt x="186999" y="2494276"/>
              </a:lnTo>
              <a:lnTo>
                <a:pt x="373998" y="2494276"/>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30108" y="3967280"/>
        <a:ext cx="126108" cy="126108"/>
      </dsp:txXfrm>
    </dsp:sp>
    <dsp:sp modelId="{EF5E369E-19AE-481F-8BB7-18E7210EB636}">
      <dsp:nvSpPr>
        <dsp:cNvPr id="0" name=""/>
        <dsp:cNvSpPr/>
      </dsp:nvSpPr>
      <dsp:spPr>
        <a:xfrm>
          <a:off x="1106162" y="2783196"/>
          <a:ext cx="373998" cy="1781626"/>
        </a:xfrm>
        <a:custGeom>
          <a:avLst/>
          <a:gdLst/>
          <a:ahLst/>
          <a:cxnLst/>
          <a:rect l="0" t="0" r="0" b="0"/>
          <a:pathLst>
            <a:path>
              <a:moveTo>
                <a:pt x="0" y="0"/>
              </a:moveTo>
              <a:lnTo>
                <a:pt x="186999" y="0"/>
              </a:lnTo>
              <a:lnTo>
                <a:pt x="186999" y="1781626"/>
              </a:lnTo>
              <a:lnTo>
                <a:pt x="373998" y="1781626"/>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47650" y="3628498"/>
        <a:ext cx="91022" cy="91022"/>
      </dsp:txXfrm>
    </dsp:sp>
    <dsp:sp modelId="{4E81D42B-500B-4CFD-A05E-B4BD6DC47E95}">
      <dsp:nvSpPr>
        <dsp:cNvPr id="0" name=""/>
        <dsp:cNvSpPr/>
      </dsp:nvSpPr>
      <dsp:spPr>
        <a:xfrm>
          <a:off x="1106162" y="2783196"/>
          <a:ext cx="373998" cy="1068975"/>
        </a:xfrm>
        <a:custGeom>
          <a:avLst/>
          <a:gdLst/>
          <a:ahLst/>
          <a:cxnLst/>
          <a:rect l="0" t="0" r="0" b="0"/>
          <a:pathLst>
            <a:path>
              <a:moveTo>
                <a:pt x="0" y="0"/>
              </a:moveTo>
              <a:lnTo>
                <a:pt x="186999" y="0"/>
              </a:lnTo>
              <a:lnTo>
                <a:pt x="186999" y="1068975"/>
              </a:lnTo>
              <a:lnTo>
                <a:pt x="373998" y="1068975"/>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64849" y="3289371"/>
        <a:ext cx="56625" cy="56625"/>
      </dsp:txXfrm>
    </dsp:sp>
    <dsp:sp modelId="{99FFAB61-0283-4736-973B-4244604FAFB6}">
      <dsp:nvSpPr>
        <dsp:cNvPr id="0" name=""/>
        <dsp:cNvSpPr/>
      </dsp:nvSpPr>
      <dsp:spPr>
        <a:xfrm>
          <a:off x="1106162" y="2783196"/>
          <a:ext cx="373998" cy="356325"/>
        </a:xfrm>
        <a:custGeom>
          <a:avLst/>
          <a:gdLst/>
          <a:ahLst/>
          <a:cxnLst/>
          <a:rect l="0" t="0" r="0" b="0"/>
          <a:pathLst>
            <a:path>
              <a:moveTo>
                <a:pt x="0" y="0"/>
              </a:moveTo>
              <a:lnTo>
                <a:pt x="186999" y="0"/>
              </a:lnTo>
              <a:lnTo>
                <a:pt x="186999" y="356325"/>
              </a:lnTo>
              <a:lnTo>
                <a:pt x="373998" y="356325"/>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80248" y="2948444"/>
        <a:ext cx="25828" cy="25828"/>
      </dsp:txXfrm>
    </dsp:sp>
    <dsp:sp modelId="{4DA2225C-3092-4437-BA7A-AF7FF6A65D12}">
      <dsp:nvSpPr>
        <dsp:cNvPr id="0" name=""/>
        <dsp:cNvSpPr/>
      </dsp:nvSpPr>
      <dsp:spPr>
        <a:xfrm>
          <a:off x="1106162" y="2426871"/>
          <a:ext cx="373998" cy="356325"/>
        </a:xfrm>
        <a:custGeom>
          <a:avLst/>
          <a:gdLst/>
          <a:ahLst/>
          <a:cxnLst/>
          <a:rect l="0" t="0" r="0" b="0"/>
          <a:pathLst>
            <a:path>
              <a:moveTo>
                <a:pt x="0" y="356325"/>
              </a:moveTo>
              <a:lnTo>
                <a:pt x="186999" y="356325"/>
              </a:lnTo>
              <a:lnTo>
                <a:pt x="186999" y="0"/>
              </a:lnTo>
              <a:lnTo>
                <a:pt x="373998"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80248" y="2592119"/>
        <a:ext cx="25828" cy="25828"/>
      </dsp:txXfrm>
    </dsp:sp>
    <dsp:sp modelId="{56198881-48D8-4A3D-8F98-57F119475BF0}">
      <dsp:nvSpPr>
        <dsp:cNvPr id="0" name=""/>
        <dsp:cNvSpPr/>
      </dsp:nvSpPr>
      <dsp:spPr>
        <a:xfrm>
          <a:off x="1106162" y="1714220"/>
          <a:ext cx="373998" cy="1068975"/>
        </a:xfrm>
        <a:custGeom>
          <a:avLst/>
          <a:gdLst/>
          <a:ahLst/>
          <a:cxnLst/>
          <a:rect l="0" t="0" r="0" b="0"/>
          <a:pathLst>
            <a:path>
              <a:moveTo>
                <a:pt x="0" y="1068975"/>
              </a:moveTo>
              <a:lnTo>
                <a:pt x="186999" y="1068975"/>
              </a:lnTo>
              <a:lnTo>
                <a:pt x="186999" y="0"/>
              </a:lnTo>
              <a:lnTo>
                <a:pt x="373998"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64849" y="2220395"/>
        <a:ext cx="56625" cy="56625"/>
      </dsp:txXfrm>
    </dsp:sp>
    <dsp:sp modelId="{E6C19C22-2571-4483-B68A-A26B3EE5CBBD}">
      <dsp:nvSpPr>
        <dsp:cNvPr id="0" name=""/>
        <dsp:cNvSpPr/>
      </dsp:nvSpPr>
      <dsp:spPr>
        <a:xfrm>
          <a:off x="1106162" y="1001570"/>
          <a:ext cx="373998" cy="1781626"/>
        </a:xfrm>
        <a:custGeom>
          <a:avLst/>
          <a:gdLst/>
          <a:ahLst/>
          <a:cxnLst/>
          <a:rect l="0" t="0" r="0" b="0"/>
          <a:pathLst>
            <a:path>
              <a:moveTo>
                <a:pt x="0" y="1781626"/>
              </a:moveTo>
              <a:lnTo>
                <a:pt x="186999" y="1781626"/>
              </a:lnTo>
              <a:lnTo>
                <a:pt x="186999" y="0"/>
              </a:lnTo>
              <a:lnTo>
                <a:pt x="373998"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47650" y="1846871"/>
        <a:ext cx="91022" cy="91022"/>
      </dsp:txXfrm>
    </dsp:sp>
    <dsp:sp modelId="{E86CF0D3-856F-4C8C-B7DB-9CCBA4450788}">
      <dsp:nvSpPr>
        <dsp:cNvPr id="0" name=""/>
        <dsp:cNvSpPr/>
      </dsp:nvSpPr>
      <dsp:spPr>
        <a:xfrm>
          <a:off x="1106162" y="288919"/>
          <a:ext cx="373998" cy="2494276"/>
        </a:xfrm>
        <a:custGeom>
          <a:avLst/>
          <a:gdLst/>
          <a:ahLst/>
          <a:cxnLst/>
          <a:rect l="0" t="0" r="0" b="0"/>
          <a:pathLst>
            <a:path>
              <a:moveTo>
                <a:pt x="0" y="2494276"/>
              </a:moveTo>
              <a:lnTo>
                <a:pt x="186999" y="2494276"/>
              </a:lnTo>
              <a:lnTo>
                <a:pt x="186999" y="0"/>
              </a:lnTo>
              <a:lnTo>
                <a:pt x="373998"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en-US" sz="1050" kern="1200"/>
        </a:p>
      </dsp:txBody>
      <dsp:txXfrm>
        <a:off x="1230108" y="1473004"/>
        <a:ext cx="126108" cy="126108"/>
      </dsp:txXfrm>
    </dsp:sp>
    <dsp:sp modelId="{71B3F14E-25D1-402A-B1EB-091602352B22}">
      <dsp:nvSpPr>
        <dsp:cNvPr id="0" name=""/>
        <dsp:cNvSpPr/>
      </dsp:nvSpPr>
      <dsp:spPr>
        <a:xfrm rot="16200000">
          <a:off x="-679214" y="2498136"/>
          <a:ext cx="3000633" cy="570120"/>
        </a:xfrm>
        <a:prstGeom prst="rect">
          <a:avLst/>
        </a:prstGeom>
        <a:gradFill rotWithShape="0">
          <a:gsLst>
            <a:gs pos="0">
              <a:srgbClr val="61C4D3">
                <a:hueOff val="0"/>
                <a:satOff val="0"/>
                <a:lumOff val="0"/>
                <a:alphaOff val="0"/>
                <a:satMod val="103000"/>
                <a:lumMod val="102000"/>
                <a:tint val="94000"/>
              </a:srgbClr>
            </a:gs>
            <a:gs pos="50000">
              <a:srgbClr val="61C4D3">
                <a:hueOff val="0"/>
                <a:satOff val="0"/>
                <a:lumOff val="0"/>
                <a:alphaOff val="0"/>
                <a:satMod val="110000"/>
                <a:lumMod val="100000"/>
                <a:shade val="100000"/>
              </a:srgbClr>
            </a:gs>
            <a:gs pos="100000">
              <a:srgbClr val="61C4D3">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accent6">
                  <a:lumMod val="50000"/>
                </a:schemeClr>
              </a:solidFill>
            </a:rPr>
            <a:t>BEAMS DEPARTMENT (BE)</a:t>
          </a:r>
        </a:p>
        <a:p>
          <a:pPr marL="0" lvl="0" indent="0" algn="ctr" defTabSz="466725">
            <a:lnSpc>
              <a:spcPct val="90000"/>
            </a:lnSpc>
            <a:spcBef>
              <a:spcPct val="0"/>
            </a:spcBef>
            <a:spcAft>
              <a:spcPts val="0"/>
            </a:spcAft>
            <a:buNone/>
          </a:pPr>
          <a:r>
            <a:rPr lang="en-GB" sz="1050" kern="1200" dirty="0">
              <a:solidFill>
                <a:schemeClr val="accent6">
                  <a:lumMod val="50000"/>
                </a:schemeClr>
              </a:solidFill>
            </a:rPr>
            <a:t>Head of Department: </a:t>
          </a:r>
          <a:r>
            <a:rPr lang="en-GB" sz="1050" b="1" kern="1200" dirty="0">
              <a:solidFill>
                <a:schemeClr val="accent6">
                  <a:lumMod val="50000"/>
                </a:schemeClr>
              </a:solidFill>
            </a:rPr>
            <a:t>Rhodri Jones</a:t>
          </a:r>
        </a:p>
        <a:p>
          <a:pPr marL="0" lvl="0" indent="0" algn="ctr" defTabSz="466725">
            <a:lnSpc>
              <a:spcPct val="90000"/>
            </a:lnSpc>
            <a:spcBef>
              <a:spcPct val="0"/>
            </a:spcBef>
            <a:spcAft>
              <a:spcPts val="0"/>
            </a:spcAft>
            <a:buNone/>
          </a:pPr>
          <a:r>
            <a:rPr lang="en-GB" sz="1050" kern="1200" dirty="0">
              <a:solidFill>
                <a:schemeClr val="accent6">
                  <a:lumMod val="50000"/>
                </a:schemeClr>
              </a:solidFill>
            </a:rPr>
            <a:t>Deputy Head of Department: </a:t>
          </a:r>
          <a:r>
            <a:rPr lang="en-GB" sz="1050" b="1" kern="1200" dirty="0">
              <a:solidFill>
                <a:schemeClr val="accent6">
                  <a:lumMod val="50000"/>
                </a:schemeClr>
              </a:solidFill>
            </a:rPr>
            <a:t>Gianluigi </a:t>
          </a:r>
          <a:r>
            <a:rPr lang="en-GB" sz="1050" b="1" kern="1200" dirty="0" err="1">
              <a:solidFill>
                <a:schemeClr val="accent6">
                  <a:lumMod val="50000"/>
                </a:schemeClr>
              </a:solidFill>
            </a:rPr>
            <a:t>Arduini</a:t>
          </a:r>
          <a:endParaRPr lang="en-US" sz="1050" b="1" kern="1200" dirty="0">
            <a:solidFill>
              <a:schemeClr val="accent6">
                <a:lumMod val="50000"/>
              </a:schemeClr>
            </a:solidFill>
          </a:endParaRPr>
        </a:p>
      </dsp:txBody>
      <dsp:txXfrm>
        <a:off x="-679214" y="2498136"/>
        <a:ext cx="3000633" cy="570120"/>
      </dsp:txXfrm>
    </dsp:sp>
    <dsp:sp modelId="{FAC36247-BE11-4A45-95D7-D5C83D080A0F}">
      <dsp:nvSpPr>
        <dsp:cNvPr id="0" name=""/>
        <dsp:cNvSpPr/>
      </dsp:nvSpPr>
      <dsp:spPr>
        <a:xfrm>
          <a:off x="1480161" y="3859"/>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en-US" sz="1050" b="1" kern="1200" dirty="0"/>
            <a:t>ABP</a:t>
          </a:r>
          <a:endParaRPr lang="fr-CH" sz="1050" b="1" kern="1200" dirty="0"/>
        </a:p>
        <a:p>
          <a:pPr marL="0" lvl="0" indent="0" algn="ctr" defTabSz="466725">
            <a:lnSpc>
              <a:spcPct val="90000"/>
            </a:lnSpc>
            <a:spcBef>
              <a:spcPct val="0"/>
            </a:spcBef>
            <a:spcAft>
              <a:spcPts val="0"/>
            </a:spcAft>
            <a:buNone/>
          </a:pPr>
          <a:r>
            <a:rPr lang="fr-CH" sz="1050" b="1" kern="1200" dirty="0" err="1">
              <a:solidFill>
                <a:sysClr val="windowText" lastClr="000000"/>
              </a:solidFill>
            </a:rPr>
            <a:t>Accelerators</a:t>
          </a:r>
          <a:r>
            <a:rPr lang="fr-CH" sz="1050" b="1" kern="1200" dirty="0">
              <a:solidFill>
                <a:sysClr val="windowText" lastClr="000000"/>
              </a:solidFill>
            </a:rPr>
            <a:t> &amp; Beam </a:t>
          </a:r>
          <a:r>
            <a:rPr lang="fr-CH" sz="1050" b="1" kern="1200" dirty="0" err="1">
              <a:solidFill>
                <a:sysClr val="windowText" lastClr="000000"/>
              </a:solidFill>
            </a:rPr>
            <a:t>Physics</a:t>
          </a:r>
          <a:endParaRPr lang="fr-CH" sz="1050" b="1" kern="1200" dirty="0">
            <a:solidFill>
              <a:sysClr val="windowText" lastClr="000000"/>
            </a:solidFill>
          </a:endParaRPr>
        </a:p>
        <a:p>
          <a:pPr marL="0" lvl="0" indent="0" algn="ctr" defTabSz="466725">
            <a:lnSpc>
              <a:spcPct val="90000"/>
            </a:lnSpc>
            <a:spcBef>
              <a:spcPct val="0"/>
            </a:spcBef>
            <a:spcAft>
              <a:spcPts val="0"/>
            </a:spcAft>
            <a:buNone/>
          </a:pPr>
          <a:r>
            <a:rPr lang="fr-CH" sz="1050" kern="1200" dirty="0"/>
            <a:t>GL: Y. </a:t>
          </a:r>
          <a:r>
            <a:rPr lang="fr-CH" sz="1050" kern="1200" dirty="0" err="1"/>
            <a:t>Papaphilippou</a:t>
          </a:r>
          <a:endParaRPr lang="fr-CH" sz="1050" kern="1200" dirty="0"/>
        </a:p>
      </dsp:txBody>
      <dsp:txXfrm>
        <a:off x="1480161" y="3859"/>
        <a:ext cx="1869994" cy="570120"/>
      </dsp:txXfrm>
    </dsp:sp>
    <dsp:sp modelId="{91370C14-7E00-4697-B86F-980FDA0E3F69}">
      <dsp:nvSpPr>
        <dsp:cNvPr id="0" name=""/>
        <dsp:cNvSpPr/>
      </dsp:nvSpPr>
      <dsp:spPr>
        <a:xfrm>
          <a:off x="1480161" y="716510"/>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en-US" sz="1050" b="1" kern="1200" dirty="0"/>
            <a:t>ASR</a:t>
          </a:r>
          <a:endParaRPr lang="fr-CH" sz="1050" b="1" kern="1200" dirty="0"/>
        </a:p>
        <a:p>
          <a:pPr marL="0" lvl="0" indent="0" algn="ctr" defTabSz="466725">
            <a:lnSpc>
              <a:spcPct val="90000"/>
            </a:lnSpc>
            <a:spcBef>
              <a:spcPct val="0"/>
            </a:spcBef>
            <a:spcAft>
              <a:spcPts val="0"/>
            </a:spcAft>
            <a:buNone/>
          </a:pPr>
          <a:r>
            <a:rPr lang="fr-CH" sz="1050" b="1" kern="1200" dirty="0">
              <a:solidFill>
                <a:sysClr val="windowText" lastClr="000000"/>
              </a:solidFill>
            </a:rPr>
            <a:t>Administration, </a:t>
          </a:r>
          <a:r>
            <a:rPr lang="fr-CH" sz="1050" b="1" kern="1200" dirty="0" err="1">
              <a:solidFill>
                <a:sysClr val="windowText" lastClr="000000"/>
              </a:solidFill>
            </a:rPr>
            <a:t>Safety</a:t>
          </a:r>
          <a:r>
            <a:rPr lang="fr-CH" sz="1050" b="1" kern="1200" dirty="0">
              <a:solidFill>
                <a:sysClr val="windowText" lastClr="000000"/>
              </a:solidFill>
            </a:rPr>
            <a:t> &amp; </a:t>
          </a:r>
          <a:r>
            <a:rPr lang="fr-CH" sz="1050" b="1" kern="1200" dirty="0" err="1">
              <a:solidFill>
                <a:sysClr val="windowText" lastClr="000000"/>
              </a:solidFill>
            </a:rPr>
            <a:t>Resources</a:t>
          </a:r>
          <a:endParaRPr lang="fr-CH" sz="1050" b="1" kern="1200" dirty="0">
            <a:solidFill>
              <a:sysClr val="windowText" lastClr="000000"/>
            </a:solidFill>
          </a:endParaRPr>
        </a:p>
        <a:p>
          <a:pPr marL="0" lvl="0" indent="0" algn="ctr" defTabSz="466725">
            <a:lnSpc>
              <a:spcPct val="90000"/>
            </a:lnSpc>
            <a:spcBef>
              <a:spcPct val="0"/>
            </a:spcBef>
            <a:spcAft>
              <a:spcPts val="0"/>
            </a:spcAft>
            <a:buNone/>
          </a:pPr>
          <a:r>
            <a:rPr lang="fr-CH" sz="1050" kern="1200" dirty="0"/>
            <a:t>GL: R. </a:t>
          </a:r>
          <a:r>
            <a:rPr lang="fr-CH" sz="1050" kern="1200" dirty="0" err="1"/>
            <a:t>Billen</a:t>
          </a:r>
          <a:endParaRPr lang="en-US" sz="1050" kern="1200" dirty="0"/>
        </a:p>
      </dsp:txBody>
      <dsp:txXfrm>
        <a:off x="1480161" y="716510"/>
        <a:ext cx="1869994" cy="570120"/>
      </dsp:txXfrm>
    </dsp:sp>
    <dsp:sp modelId="{8C3638D7-015A-4E0E-B2DD-357C5ABDE7D7}">
      <dsp:nvSpPr>
        <dsp:cNvPr id="0" name=""/>
        <dsp:cNvSpPr/>
      </dsp:nvSpPr>
      <dsp:spPr>
        <a:xfrm>
          <a:off x="1480161" y="1429160"/>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fr-CH" sz="1050" b="1" kern="1200"/>
            <a:t>CEM</a:t>
          </a:r>
        </a:p>
        <a:p>
          <a:pPr marL="0" lvl="0" indent="0" algn="ctr" defTabSz="466725">
            <a:lnSpc>
              <a:spcPct val="90000"/>
            </a:lnSpc>
            <a:spcBef>
              <a:spcPct val="0"/>
            </a:spcBef>
            <a:spcAft>
              <a:spcPts val="0"/>
            </a:spcAft>
            <a:buNone/>
          </a:pPr>
          <a:r>
            <a:rPr lang="fr-CH" sz="1050" b="1" kern="1200">
              <a:solidFill>
                <a:sysClr val="windowText" lastClr="000000"/>
              </a:solidFill>
            </a:rPr>
            <a:t>Controls Electronics &amp; Mechatronics</a:t>
          </a:r>
        </a:p>
        <a:p>
          <a:pPr marL="0" lvl="0" indent="0" algn="ctr" defTabSz="466725">
            <a:lnSpc>
              <a:spcPct val="90000"/>
            </a:lnSpc>
            <a:spcBef>
              <a:spcPct val="0"/>
            </a:spcBef>
            <a:spcAft>
              <a:spcPts val="0"/>
            </a:spcAft>
            <a:buNone/>
          </a:pPr>
          <a:r>
            <a:rPr lang="fr-CH" sz="1050" kern="1200"/>
            <a:t>GL: A. Masi</a:t>
          </a:r>
          <a:endParaRPr lang="en-US" sz="1050" kern="1200" dirty="0"/>
        </a:p>
      </dsp:txBody>
      <dsp:txXfrm>
        <a:off x="1480161" y="1429160"/>
        <a:ext cx="1869994" cy="570120"/>
      </dsp:txXfrm>
    </dsp:sp>
    <dsp:sp modelId="{D1EBB192-D8FD-4189-8364-1CA32DAF6334}">
      <dsp:nvSpPr>
        <dsp:cNvPr id="0" name=""/>
        <dsp:cNvSpPr/>
      </dsp:nvSpPr>
      <dsp:spPr>
        <a:xfrm>
          <a:off x="1480161" y="2141811"/>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en-US" sz="1050" b="1" kern="1200"/>
            <a:t>CSS</a:t>
          </a:r>
        </a:p>
        <a:p>
          <a:pPr marL="0" lvl="0" indent="0" algn="ctr" defTabSz="466725">
            <a:lnSpc>
              <a:spcPct val="90000"/>
            </a:lnSpc>
            <a:spcBef>
              <a:spcPct val="0"/>
            </a:spcBef>
            <a:spcAft>
              <a:spcPts val="0"/>
            </a:spcAft>
            <a:buNone/>
          </a:pPr>
          <a:r>
            <a:rPr lang="en-US" sz="1050" b="1" kern="1200">
              <a:solidFill>
                <a:sysClr val="windowText" lastClr="000000"/>
              </a:solidFill>
            </a:rPr>
            <a:t>Controls Software &amp; Services</a:t>
          </a:r>
        </a:p>
        <a:p>
          <a:pPr marL="0" lvl="0" indent="0" algn="ctr" defTabSz="466725">
            <a:lnSpc>
              <a:spcPct val="90000"/>
            </a:lnSpc>
            <a:spcBef>
              <a:spcPct val="0"/>
            </a:spcBef>
            <a:spcAft>
              <a:spcPts val="0"/>
            </a:spcAft>
            <a:buNone/>
          </a:pPr>
          <a:r>
            <a:rPr lang="fr-CH" sz="1050" kern="1200"/>
            <a:t>GL: C. Roderick</a:t>
          </a:r>
          <a:endParaRPr lang="fr-CH" sz="1050" kern="1200" dirty="0"/>
        </a:p>
      </dsp:txBody>
      <dsp:txXfrm>
        <a:off x="1480161" y="2141811"/>
        <a:ext cx="1869994" cy="570120"/>
      </dsp:txXfrm>
    </dsp:sp>
    <dsp:sp modelId="{509C1C1F-69C5-43CE-800B-1A3771659684}">
      <dsp:nvSpPr>
        <dsp:cNvPr id="0" name=""/>
        <dsp:cNvSpPr/>
      </dsp:nvSpPr>
      <dsp:spPr>
        <a:xfrm>
          <a:off x="1480161" y="2854461"/>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en-GB" sz="1050" b="1" kern="1200"/>
            <a:t>EA</a:t>
          </a:r>
        </a:p>
        <a:p>
          <a:pPr marL="0" lvl="0" indent="0" algn="ctr" defTabSz="466725">
            <a:lnSpc>
              <a:spcPct val="90000"/>
            </a:lnSpc>
            <a:spcBef>
              <a:spcPct val="0"/>
            </a:spcBef>
            <a:spcAft>
              <a:spcPts val="0"/>
            </a:spcAft>
            <a:buNone/>
          </a:pPr>
          <a:r>
            <a:rPr lang="en-GB" sz="1050" b="1" kern="1200">
              <a:solidFill>
                <a:sysClr val="windowText" lastClr="000000"/>
              </a:solidFill>
            </a:rPr>
            <a:t>Experimental Areas</a:t>
          </a:r>
        </a:p>
        <a:p>
          <a:pPr marL="0" lvl="0" indent="0" algn="ctr" defTabSz="466725">
            <a:lnSpc>
              <a:spcPct val="90000"/>
            </a:lnSpc>
            <a:spcBef>
              <a:spcPct val="0"/>
            </a:spcBef>
            <a:spcAft>
              <a:spcPts val="0"/>
            </a:spcAft>
            <a:buNone/>
          </a:pPr>
          <a:r>
            <a:rPr lang="en-GB" sz="1050" kern="1200"/>
            <a:t>GL: M. Brugger</a:t>
          </a:r>
          <a:endParaRPr lang="en-GB" sz="1050" kern="1200" dirty="0"/>
        </a:p>
      </dsp:txBody>
      <dsp:txXfrm>
        <a:off x="1480161" y="2854461"/>
        <a:ext cx="1869994" cy="570120"/>
      </dsp:txXfrm>
    </dsp:sp>
    <dsp:sp modelId="{2AEDD1B7-6E6D-4E10-A25F-43872BE6E8F1}">
      <dsp:nvSpPr>
        <dsp:cNvPr id="0" name=""/>
        <dsp:cNvSpPr/>
      </dsp:nvSpPr>
      <dsp:spPr>
        <a:xfrm>
          <a:off x="1480161" y="3567112"/>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fr-CH" sz="1050" b="1" kern="1200"/>
            <a:t>GM</a:t>
          </a:r>
        </a:p>
        <a:p>
          <a:pPr marL="0" lvl="0" indent="0" algn="ctr" defTabSz="466725">
            <a:lnSpc>
              <a:spcPct val="90000"/>
            </a:lnSpc>
            <a:spcBef>
              <a:spcPct val="0"/>
            </a:spcBef>
            <a:spcAft>
              <a:spcPts val="0"/>
            </a:spcAft>
            <a:buNone/>
          </a:pPr>
          <a:r>
            <a:rPr lang="fr-CH" sz="1050" b="1" kern="1200">
              <a:solidFill>
                <a:sysClr val="windowText" lastClr="000000"/>
              </a:solidFill>
            </a:rPr>
            <a:t>Geodetic Metrology</a:t>
          </a:r>
        </a:p>
        <a:p>
          <a:pPr marL="0" lvl="0" indent="0" algn="ctr" defTabSz="466725">
            <a:lnSpc>
              <a:spcPct val="90000"/>
            </a:lnSpc>
            <a:spcBef>
              <a:spcPct val="0"/>
            </a:spcBef>
            <a:spcAft>
              <a:spcPts val="0"/>
            </a:spcAft>
            <a:buNone/>
          </a:pPr>
          <a:r>
            <a:rPr lang="fr-CH" sz="1050" kern="1200"/>
            <a:t>GL: H. Mainaud Durand</a:t>
          </a:r>
          <a:endParaRPr lang="fr-CH" sz="1050" kern="1200" dirty="0"/>
        </a:p>
      </dsp:txBody>
      <dsp:txXfrm>
        <a:off x="1480161" y="3567112"/>
        <a:ext cx="1869994" cy="570120"/>
      </dsp:txXfrm>
    </dsp:sp>
    <dsp:sp modelId="{454452E8-63F7-47E8-B377-F9D4D99D00A4}">
      <dsp:nvSpPr>
        <dsp:cNvPr id="0" name=""/>
        <dsp:cNvSpPr/>
      </dsp:nvSpPr>
      <dsp:spPr>
        <a:xfrm>
          <a:off x="1480161" y="4279762"/>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fr-CH" sz="1050" b="1" kern="1200"/>
            <a:t>ICS</a:t>
          </a:r>
        </a:p>
        <a:p>
          <a:pPr marL="0" lvl="0" indent="0" algn="ctr" defTabSz="466725">
            <a:lnSpc>
              <a:spcPct val="90000"/>
            </a:lnSpc>
            <a:spcBef>
              <a:spcPct val="0"/>
            </a:spcBef>
            <a:spcAft>
              <a:spcPts val="0"/>
            </a:spcAft>
            <a:buNone/>
          </a:pPr>
          <a:r>
            <a:rPr lang="fr-CH" sz="1050" b="1" kern="1200">
              <a:solidFill>
                <a:sysClr val="windowText" lastClr="000000"/>
              </a:solidFill>
            </a:rPr>
            <a:t>Industrial Control</a:t>
          </a:r>
        </a:p>
        <a:p>
          <a:pPr marL="0" lvl="0" indent="0" algn="ctr" defTabSz="466725">
            <a:lnSpc>
              <a:spcPct val="90000"/>
            </a:lnSpc>
            <a:spcBef>
              <a:spcPct val="0"/>
            </a:spcBef>
            <a:spcAft>
              <a:spcPts val="0"/>
            </a:spcAft>
            <a:buNone/>
          </a:pPr>
          <a:r>
            <a:rPr lang="fr-CH" sz="1050" b="1" kern="1200">
              <a:solidFill>
                <a:sysClr val="windowText" lastClr="000000"/>
              </a:solidFill>
            </a:rPr>
            <a:t>Systems</a:t>
          </a:r>
        </a:p>
        <a:p>
          <a:pPr marL="0" lvl="0" indent="0" algn="ctr" defTabSz="466725">
            <a:lnSpc>
              <a:spcPct val="90000"/>
            </a:lnSpc>
            <a:spcBef>
              <a:spcPct val="0"/>
            </a:spcBef>
            <a:spcAft>
              <a:spcPts val="0"/>
            </a:spcAft>
            <a:buNone/>
          </a:pPr>
          <a:r>
            <a:rPr lang="fr-CH" sz="1050" kern="1200"/>
            <a:t>GL: P. Sollander</a:t>
          </a:r>
          <a:endParaRPr lang="en-US" sz="1050" kern="1200" dirty="0"/>
        </a:p>
      </dsp:txBody>
      <dsp:txXfrm>
        <a:off x="1480161" y="4279762"/>
        <a:ext cx="1869994" cy="570120"/>
      </dsp:txXfrm>
    </dsp:sp>
    <dsp:sp modelId="{95FB66A9-6503-43FE-8157-BDFF64831AAF}">
      <dsp:nvSpPr>
        <dsp:cNvPr id="0" name=""/>
        <dsp:cNvSpPr/>
      </dsp:nvSpPr>
      <dsp:spPr>
        <a:xfrm>
          <a:off x="1480161" y="4992413"/>
          <a:ext cx="1869994" cy="570120"/>
        </a:xfrm>
        <a:prstGeom prst="rect">
          <a:avLst/>
        </a:prstGeom>
        <a:solidFill>
          <a:srgbClr val="E9613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ts val="0"/>
            </a:spcAft>
            <a:buNone/>
          </a:pPr>
          <a:r>
            <a:rPr lang="fr-CH" sz="1050" b="1" kern="1200"/>
            <a:t>OP</a:t>
          </a:r>
        </a:p>
        <a:p>
          <a:pPr marL="0" lvl="0" indent="0" algn="ctr" defTabSz="466725">
            <a:lnSpc>
              <a:spcPct val="90000"/>
            </a:lnSpc>
            <a:spcBef>
              <a:spcPct val="0"/>
            </a:spcBef>
            <a:spcAft>
              <a:spcPts val="0"/>
            </a:spcAft>
            <a:buNone/>
          </a:pPr>
          <a:r>
            <a:rPr lang="fr-CH" sz="1050" b="1" kern="1200">
              <a:solidFill>
                <a:sysClr val="windowText" lastClr="000000"/>
              </a:solidFill>
            </a:rPr>
            <a:t>Operations</a:t>
          </a:r>
        </a:p>
        <a:p>
          <a:pPr marL="0" lvl="0" indent="0" algn="ctr" defTabSz="466725">
            <a:lnSpc>
              <a:spcPct val="90000"/>
            </a:lnSpc>
            <a:spcBef>
              <a:spcPct val="0"/>
            </a:spcBef>
            <a:spcAft>
              <a:spcPts val="0"/>
            </a:spcAft>
            <a:buNone/>
          </a:pPr>
          <a:r>
            <a:rPr lang="fr-CH" sz="1050" kern="1200"/>
            <a:t>GL: R. Steerenberg</a:t>
          </a:r>
          <a:endParaRPr lang="fr-CH" sz="1050" kern="1200" dirty="0"/>
        </a:p>
      </dsp:txBody>
      <dsp:txXfrm>
        <a:off x="1480161" y="4992413"/>
        <a:ext cx="1869994" cy="570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90A31-1459-46B5-A998-B15F421F8FE1}">
      <dsp:nvSpPr>
        <dsp:cNvPr id="0" name=""/>
        <dsp:cNvSpPr/>
      </dsp:nvSpPr>
      <dsp:spPr>
        <a:xfrm>
          <a:off x="0" y="599347"/>
          <a:ext cx="6634781" cy="2653912"/>
        </a:xfrm>
        <a:prstGeom prst="leftRightRibbon">
          <a:avLst/>
        </a:prstGeom>
        <a:solidFill>
          <a:srgbClr val="A40000">
            <a:shade val="50000"/>
            <a:hueOff val="0"/>
            <a:satOff val="0"/>
            <a:lumOff val="0"/>
            <a:alphaOff val="0"/>
          </a:srgb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583CE692-73A4-4F09-BF66-093AF46729A3}">
      <dsp:nvSpPr>
        <dsp:cNvPr id="0" name=""/>
        <dsp:cNvSpPr/>
      </dsp:nvSpPr>
      <dsp:spPr>
        <a:xfrm>
          <a:off x="796173" y="982439"/>
          <a:ext cx="2189478" cy="1300417"/>
        </a:xfrm>
        <a:prstGeom prst="rect">
          <a:avLst/>
        </a:prstGeom>
        <a:noFill/>
        <a:ln>
          <a:noFill/>
        </a:ln>
        <a:effectLst>
          <a:glow rad="70000">
            <a:srgbClr val="A40000">
              <a:shade val="50000"/>
              <a:hueOff val="0"/>
              <a:satOff val="0"/>
              <a:lumOff val="0"/>
              <a:alphaOff val="0"/>
              <a:tint val="30000"/>
              <a:shade val="95000"/>
              <a:satMod val="300000"/>
              <a:alpha val="50000"/>
            </a:srgbClr>
          </a:glow>
        </a:effectLst>
        <a:sp3d/>
      </dsp:spPr>
      <dsp:style>
        <a:lnRef idx="0">
          <a:scrgbClr r="0" g="0" b="0"/>
        </a:lnRef>
        <a:fillRef idx="1">
          <a:scrgbClr r="0" g="0" b="0"/>
        </a:fillRef>
        <a:effectRef idx="2">
          <a:scrgbClr r="0" g="0" b="0"/>
        </a:effectRef>
        <a:fontRef idx="minor">
          <a:schemeClr val="lt1"/>
        </a:fontRef>
      </dsp:style>
      <dsp:txBody>
        <a:bodyPr spcFirstLastPara="0" vert="horz" wrap="square" lIns="0" tIns="71120" rIns="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a:solidFill>
                <a:srgbClr val="FFFFFF"/>
              </a:solidFill>
              <a:latin typeface="Corbel" panose="020B0503020204020204"/>
              <a:ea typeface="+mn-ea"/>
              <a:cs typeface="+mn-cs"/>
            </a:rPr>
            <a:t>Operation &amp; Engineering / Scientific Support</a:t>
          </a:r>
        </a:p>
      </dsp:txBody>
      <dsp:txXfrm>
        <a:off x="796173" y="982439"/>
        <a:ext cx="2189478" cy="1300417"/>
      </dsp:txXfrm>
    </dsp:sp>
    <dsp:sp modelId="{4FE3B787-54BD-488D-82DE-B32890FD0954}">
      <dsp:nvSpPr>
        <dsp:cNvPr id="0" name=""/>
        <dsp:cNvSpPr/>
      </dsp:nvSpPr>
      <dsp:spPr>
        <a:xfrm>
          <a:off x="3317391" y="1407065"/>
          <a:ext cx="2587564" cy="1300417"/>
        </a:xfrm>
        <a:prstGeom prst="rect">
          <a:avLst/>
        </a:prstGeom>
        <a:noFill/>
        <a:ln>
          <a:noFill/>
        </a:ln>
        <a:effectLst>
          <a:glow rad="70000">
            <a:srgbClr val="A40000">
              <a:shade val="50000"/>
              <a:hueOff val="0"/>
              <a:satOff val="0"/>
              <a:lumOff val="0"/>
              <a:alphaOff val="0"/>
              <a:tint val="30000"/>
              <a:shade val="95000"/>
              <a:satMod val="300000"/>
              <a:alpha val="50000"/>
            </a:srgbClr>
          </a:glow>
        </a:effectLst>
        <a:sp3d/>
      </dsp:spPr>
      <dsp:style>
        <a:lnRef idx="0">
          <a:scrgbClr r="0" g="0" b="0"/>
        </a:lnRef>
        <a:fillRef idx="1">
          <a:scrgbClr r="0" g="0" b="0"/>
        </a:fillRef>
        <a:effectRef idx="2">
          <a:scrgbClr r="0" g="0" b="0"/>
        </a:effectRef>
        <a:fontRef idx="minor">
          <a:schemeClr val="lt1"/>
        </a:fontRef>
      </dsp:style>
      <dsp:txBody>
        <a:bodyPr spcFirstLastPara="0" vert="horz" wrap="square" lIns="0" tIns="71120" rIns="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a:solidFill>
                <a:srgbClr val="FFFFFF"/>
              </a:solidFill>
              <a:latin typeface="Corbel" panose="020B0503020204020204"/>
              <a:ea typeface="+mn-ea"/>
              <a:cs typeface="+mn-cs"/>
            </a:rPr>
            <a:t>Technical Services &amp; Supply</a:t>
          </a:r>
        </a:p>
      </dsp:txBody>
      <dsp:txXfrm>
        <a:off x="3317391" y="1407065"/>
        <a:ext cx="2587564" cy="1300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32E7D-620D-4EF4-B999-7AA9AFE05892}">
      <dsp:nvSpPr>
        <dsp:cNvPr id="0" name=""/>
        <dsp:cNvSpPr/>
      </dsp:nvSpPr>
      <dsp:spPr>
        <a:xfrm>
          <a:off x="1650855" y="489763"/>
          <a:ext cx="3359010" cy="3359010"/>
        </a:xfrm>
        <a:prstGeom prst="blockArc">
          <a:avLst>
            <a:gd name="adj1" fmla="val 12600000"/>
            <a:gd name="adj2" fmla="val 16200000"/>
            <a:gd name="adj3" fmla="val 4521"/>
          </a:avLst>
        </a:prstGeom>
        <a:gradFill rotWithShape="0">
          <a:gsLst>
            <a:gs pos="0">
              <a:srgbClr val="4F9A06">
                <a:hueOff val="6926965"/>
                <a:satOff val="-37838"/>
                <a:lumOff val="24510"/>
                <a:alphaOff val="0"/>
                <a:tint val="73000"/>
                <a:satMod val="150000"/>
              </a:srgbClr>
            </a:gs>
            <a:gs pos="25000">
              <a:srgbClr val="4F9A06">
                <a:hueOff val="6926965"/>
                <a:satOff val="-37838"/>
                <a:lumOff val="24510"/>
                <a:alphaOff val="0"/>
                <a:tint val="96000"/>
                <a:shade val="80000"/>
                <a:satMod val="105000"/>
              </a:srgbClr>
            </a:gs>
            <a:gs pos="38000">
              <a:srgbClr val="4F9A06">
                <a:hueOff val="6926965"/>
                <a:satOff val="-37838"/>
                <a:lumOff val="24510"/>
                <a:alphaOff val="0"/>
                <a:tint val="96000"/>
                <a:shade val="59000"/>
                <a:satMod val="120000"/>
              </a:srgbClr>
            </a:gs>
            <a:gs pos="55000">
              <a:srgbClr val="4F9A06">
                <a:hueOff val="6926965"/>
                <a:satOff val="-37838"/>
                <a:lumOff val="24510"/>
                <a:alphaOff val="0"/>
                <a:shade val="57000"/>
                <a:satMod val="120000"/>
              </a:srgbClr>
            </a:gs>
            <a:gs pos="80000">
              <a:srgbClr val="4F9A06">
                <a:hueOff val="6926965"/>
                <a:satOff val="-37838"/>
                <a:lumOff val="24510"/>
                <a:alphaOff val="0"/>
                <a:shade val="56000"/>
                <a:satMod val="145000"/>
              </a:srgbClr>
            </a:gs>
            <a:gs pos="88000">
              <a:srgbClr val="4F9A06">
                <a:hueOff val="6926965"/>
                <a:satOff val="-37838"/>
                <a:lumOff val="24510"/>
                <a:alphaOff val="0"/>
                <a:shade val="63000"/>
                <a:satMod val="160000"/>
              </a:srgbClr>
            </a:gs>
            <a:gs pos="100000">
              <a:srgbClr val="4F9A06">
                <a:hueOff val="6926965"/>
                <a:satOff val="-37838"/>
                <a:lumOff val="24510"/>
                <a:alphaOff val="0"/>
                <a:tint val="99555"/>
                <a:satMod val="155000"/>
              </a:srgbClr>
            </a:gs>
          </a:gsLst>
          <a:lin ang="5400000" scaled="1"/>
        </a:gradFill>
        <a:ln>
          <a:noFill/>
        </a:ln>
        <a:effectLst>
          <a:glow rad="70000">
            <a:srgbClr val="4F9A06">
              <a:hueOff val="6926965"/>
              <a:satOff val="-37838"/>
              <a:lumOff val="24510"/>
              <a:alphaOff val="0"/>
              <a:tint val="30000"/>
              <a:shade val="95000"/>
              <a:satMod val="300000"/>
              <a:alpha val="50000"/>
            </a:srgbClr>
          </a:glo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7E908AE-E100-4832-B8EE-2175E32E4E6D}">
      <dsp:nvSpPr>
        <dsp:cNvPr id="0" name=""/>
        <dsp:cNvSpPr/>
      </dsp:nvSpPr>
      <dsp:spPr>
        <a:xfrm>
          <a:off x="1650855" y="489763"/>
          <a:ext cx="3359010" cy="3359010"/>
        </a:xfrm>
        <a:prstGeom prst="blockArc">
          <a:avLst>
            <a:gd name="adj1" fmla="val 9000000"/>
            <a:gd name="adj2" fmla="val 12600000"/>
            <a:gd name="adj3" fmla="val 4521"/>
          </a:avLst>
        </a:prstGeom>
        <a:gradFill rotWithShape="0">
          <a:gsLst>
            <a:gs pos="0">
              <a:srgbClr val="4F9A06">
                <a:hueOff val="5541572"/>
                <a:satOff val="-30270"/>
                <a:lumOff val="19608"/>
                <a:alphaOff val="0"/>
                <a:tint val="73000"/>
                <a:satMod val="150000"/>
              </a:srgbClr>
            </a:gs>
            <a:gs pos="25000">
              <a:srgbClr val="4F9A06">
                <a:hueOff val="5541572"/>
                <a:satOff val="-30270"/>
                <a:lumOff val="19608"/>
                <a:alphaOff val="0"/>
                <a:tint val="96000"/>
                <a:shade val="80000"/>
                <a:satMod val="105000"/>
              </a:srgbClr>
            </a:gs>
            <a:gs pos="38000">
              <a:srgbClr val="4F9A06">
                <a:hueOff val="5541572"/>
                <a:satOff val="-30270"/>
                <a:lumOff val="19608"/>
                <a:alphaOff val="0"/>
                <a:tint val="96000"/>
                <a:shade val="59000"/>
                <a:satMod val="120000"/>
              </a:srgbClr>
            </a:gs>
            <a:gs pos="55000">
              <a:srgbClr val="4F9A06">
                <a:hueOff val="5541572"/>
                <a:satOff val="-30270"/>
                <a:lumOff val="19608"/>
                <a:alphaOff val="0"/>
                <a:shade val="57000"/>
                <a:satMod val="120000"/>
              </a:srgbClr>
            </a:gs>
            <a:gs pos="80000">
              <a:srgbClr val="4F9A06">
                <a:hueOff val="5541572"/>
                <a:satOff val="-30270"/>
                <a:lumOff val="19608"/>
                <a:alphaOff val="0"/>
                <a:shade val="56000"/>
                <a:satMod val="145000"/>
              </a:srgbClr>
            </a:gs>
            <a:gs pos="88000">
              <a:srgbClr val="4F9A06">
                <a:hueOff val="5541572"/>
                <a:satOff val="-30270"/>
                <a:lumOff val="19608"/>
                <a:alphaOff val="0"/>
                <a:shade val="63000"/>
                <a:satMod val="160000"/>
              </a:srgbClr>
            </a:gs>
            <a:gs pos="100000">
              <a:srgbClr val="4F9A06">
                <a:hueOff val="5541572"/>
                <a:satOff val="-30270"/>
                <a:lumOff val="19608"/>
                <a:alphaOff val="0"/>
                <a:tint val="99555"/>
                <a:satMod val="155000"/>
              </a:srgbClr>
            </a:gs>
          </a:gsLst>
          <a:lin ang="5400000" scaled="1"/>
        </a:gradFill>
        <a:ln>
          <a:noFill/>
        </a:ln>
        <a:effectLst>
          <a:glow rad="70000">
            <a:srgbClr val="4F9A06">
              <a:hueOff val="5541572"/>
              <a:satOff val="-30270"/>
              <a:lumOff val="19608"/>
              <a:alphaOff val="0"/>
              <a:tint val="30000"/>
              <a:shade val="95000"/>
              <a:satMod val="300000"/>
              <a:alpha val="50000"/>
            </a:srgbClr>
          </a:glo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1148329-035E-4ACC-89FC-10C490CC4ECA}">
      <dsp:nvSpPr>
        <dsp:cNvPr id="0" name=""/>
        <dsp:cNvSpPr/>
      </dsp:nvSpPr>
      <dsp:spPr>
        <a:xfrm>
          <a:off x="1650855" y="489763"/>
          <a:ext cx="3359010" cy="3359010"/>
        </a:xfrm>
        <a:prstGeom prst="blockArc">
          <a:avLst>
            <a:gd name="adj1" fmla="val 5400000"/>
            <a:gd name="adj2" fmla="val 9000000"/>
            <a:gd name="adj3" fmla="val 4521"/>
          </a:avLst>
        </a:prstGeom>
        <a:gradFill rotWithShape="0">
          <a:gsLst>
            <a:gs pos="0">
              <a:srgbClr val="4F9A06">
                <a:hueOff val="4156179"/>
                <a:satOff val="-22703"/>
                <a:lumOff val="14706"/>
                <a:alphaOff val="0"/>
                <a:tint val="73000"/>
                <a:satMod val="150000"/>
              </a:srgbClr>
            </a:gs>
            <a:gs pos="25000">
              <a:srgbClr val="4F9A06">
                <a:hueOff val="4156179"/>
                <a:satOff val="-22703"/>
                <a:lumOff val="14706"/>
                <a:alphaOff val="0"/>
                <a:tint val="96000"/>
                <a:shade val="80000"/>
                <a:satMod val="105000"/>
              </a:srgbClr>
            </a:gs>
            <a:gs pos="38000">
              <a:srgbClr val="4F9A06">
                <a:hueOff val="4156179"/>
                <a:satOff val="-22703"/>
                <a:lumOff val="14706"/>
                <a:alphaOff val="0"/>
                <a:tint val="96000"/>
                <a:shade val="59000"/>
                <a:satMod val="120000"/>
              </a:srgbClr>
            </a:gs>
            <a:gs pos="55000">
              <a:srgbClr val="4F9A06">
                <a:hueOff val="4156179"/>
                <a:satOff val="-22703"/>
                <a:lumOff val="14706"/>
                <a:alphaOff val="0"/>
                <a:shade val="57000"/>
                <a:satMod val="120000"/>
              </a:srgbClr>
            </a:gs>
            <a:gs pos="80000">
              <a:srgbClr val="4F9A06">
                <a:hueOff val="4156179"/>
                <a:satOff val="-22703"/>
                <a:lumOff val="14706"/>
                <a:alphaOff val="0"/>
                <a:shade val="56000"/>
                <a:satMod val="145000"/>
              </a:srgbClr>
            </a:gs>
            <a:gs pos="88000">
              <a:srgbClr val="4F9A06">
                <a:hueOff val="4156179"/>
                <a:satOff val="-22703"/>
                <a:lumOff val="14706"/>
                <a:alphaOff val="0"/>
                <a:shade val="63000"/>
                <a:satMod val="160000"/>
              </a:srgbClr>
            </a:gs>
            <a:gs pos="100000">
              <a:srgbClr val="4F9A06">
                <a:hueOff val="4156179"/>
                <a:satOff val="-22703"/>
                <a:lumOff val="14706"/>
                <a:alphaOff val="0"/>
                <a:tint val="99555"/>
                <a:satMod val="155000"/>
              </a:srgbClr>
            </a:gs>
          </a:gsLst>
          <a:lin ang="5400000" scaled="1"/>
        </a:gradFill>
        <a:ln>
          <a:noFill/>
        </a:ln>
        <a:effectLst>
          <a:glow rad="70000">
            <a:srgbClr val="4F9A06">
              <a:hueOff val="4156179"/>
              <a:satOff val="-22703"/>
              <a:lumOff val="14706"/>
              <a:alphaOff val="0"/>
              <a:tint val="30000"/>
              <a:shade val="95000"/>
              <a:satMod val="300000"/>
              <a:alpha val="50000"/>
            </a:srgbClr>
          </a:glo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17FE236-899C-45AF-A86A-6F7913BA6C61}">
      <dsp:nvSpPr>
        <dsp:cNvPr id="0" name=""/>
        <dsp:cNvSpPr/>
      </dsp:nvSpPr>
      <dsp:spPr>
        <a:xfrm>
          <a:off x="1650855" y="489763"/>
          <a:ext cx="3359010" cy="3359010"/>
        </a:xfrm>
        <a:prstGeom prst="blockArc">
          <a:avLst>
            <a:gd name="adj1" fmla="val 1800000"/>
            <a:gd name="adj2" fmla="val 5400000"/>
            <a:gd name="adj3" fmla="val 4521"/>
          </a:avLst>
        </a:prstGeom>
        <a:gradFill rotWithShape="0">
          <a:gsLst>
            <a:gs pos="0">
              <a:srgbClr val="4F9A06">
                <a:hueOff val="2770786"/>
                <a:satOff val="-15135"/>
                <a:lumOff val="9804"/>
                <a:alphaOff val="0"/>
                <a:tint val="73000"/>
                <a:satMod val="150000"/>
              </a:srgbClr>
            </a:gs>
            <a:gs pos="25000">
              <a:srgbClr val="4F9A06">
                <a:hueOff val="2770786"/>
                <a:satOff val="-15135"/>
                <a:lumOff val="9804"/>
                <a:alphaOff val="0"/>
                <a:tint val="96000"/>
                <a:shade val="80000"/>
                <a:satMod val="105000"/>
              </a:srgbClr>
            </a:gs>
            <a:gs pos="38000">
              <a:srgbClr val="4F9A06">
                <a:hueOff val="2770786"/>
                <a:satOff val="-15135"/>
                <a:lumOff val="9804"/>
                <a:alphaOff val="0"/>
                <a:tint val="96000"/>
                <a:shade val="59000"/>
                <a:satMod val="120000"/>
              </a:srgbClr>
            </a:gs>
            <a:gs pos="55000">
              <a:srgbClr val="4F9A06">
                <a:hueOff val="2770786"/>
                <a:satOff val="-15135"/>
                <a:lumOff val="9804"/>
                <a:alphaOff val="0"/>
                <a:shade val="57000"/>
                <a:satMod val="120000"/>
              </a:srgbClr>
            </a:gs>
            <a:gs pos="80000">
              <a:srgbClr val="4F9A06">
                <a:hueOff val="2770786"/>
                <a:satOff val="-15135"/>
                <a:lumOff val="9804"/>
                <a:alphaOff val="0"/>
                <a:shade val="56000"/>
                <a:satMod val="145000"/>
              </a:srgbClr>
            </a:gs>
            <a:gs pos="88000">
              <a:srgbClr val="4F9A06">
                <a:hueOff val="2770786"/>
                <a:satOff val="-15135"/>
                <a:lumOff val="9804"/>
                <a:alphaOff val="0"/>
                <a:shade val="63000"/>
                <a:satMod val="160000"/>
              </a:srgbClr>
            </a:gs>
            <a:gs pos="100000">
              <a:srgbClr val="4F9A06">
                <a:hueOff val="2770786"/>
                <a:satOff val="-15135"/>
                <a:lumOff val="9804"/>
                <a:alphaOff val="0"/>
                <a:tint val="99555"/>
                <a:satMod val="155000"/>
              </a:srgbClr>
            </a:gs>
          </a:gsLst>
          <a:lin ang="5400000" scaled="1"/>
        </a:gradFill>
        <a:ln>
          <a:noFill/>
        </a:ln>
        <a:effectLst>
          <a:glow rad="70000">
            <a:srgbClr val="4F9A06">
              <a:hueOff val="2770786"/>
              <a:satOff val="-15135"/>
              <a:lumOff val="9804"/>
              <a:alphaOff val="0"/>
              <a:tint val="30000"/>
              <a:shade val="95000"/>
              <a:satMod val="300000"/>
              <a:alpha val="50000"/>
            </a:srgbClr>
          </a:glo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8DDB55B-8553-4596-809F-7A8268A22038}">
      <dsp:nvSpPr>
        <dsp:cNvPr id="0" name=""/>
        <dsp:cNvSpPr/>
      </dsp:nvSpPr>
      <dsp:spPr>
        <a:xfrm>
          <a:off x="1650855" y="489763"/>
          <a:ext cx="3359010" cy="3359010"/>
        </a:xfrm>
        <a:prstGeom prst="blockArc">
          <a:avLst>
            <a:gd name="adj1" fmla="val 19800000"/>
            <a:gd name="adj2" fmla="val 1800000"/>
            <a:gd name="adj3" fmla="val 4521"/>
          </a:avLst>
        </a:prstGeom>
        <a:gradFill rotWithShape="0">
          <a:gsLst>
            <a:gs pos="0">
              <a:srgbClr val="4F9A06">
                <a:hueOff val="1385393"/>
                <a:satOff val="-7568"/>
                <a:lumOff val="4902"/>
                <a:alphaOff val="0"/>
                <a:tint val="73000"/>
                <a:satMod val="150000"/>
              </a:srgbClr>
            </a:gs>
            <a:gs pos="25000">
              <a:srgbClr val="4F9A06">
                <a:hueOff val="1385393"/>
                <a:satOff val="-7568"/>
                <a:lumOff val="4902"/>
                <a:alphaOff val="0"/>
                <a:tint val="96000"/>
                <a:shade val="80000"/>
                <a:satMod val="105000"/>
              </a:srgbClr>
            </a:gs>
            <a:gs pos="38000">
              <a:srgbClr val="4F9A06">
                <a:hueOff val="1385393"/>
                <a:satOff val="-7568"/>
                <a:lumOff val="4902"/>
                <a:alphaOff val="0"/>
                <a:tint val="96000"/>
                <a:shade val="59000"/>
                <a:satMod val="120000"/>
              </a:srgbClr>
            </a:gs>
            <a:gs pos="55000">
              <a:srgbClr val="4F9A06">
                <a:hueOff val="1385393"/>
                <a:satOff val="-7568"/>
                <a:lumOff val="4902"/>
                <a:alphaOff val="0"/>
                <a:shade val="57000"/>
                <a:satMod val="120000"/>
              </a:srgbClr>
            </a:gs>
            <a:gs pos="80000">
              <a:srgbClr val="4F9A06">
                <a:hueOff val="1385393"/>
                <a:satOff val="-7568"/>
                <a:lumOff val="4902"/>
                <a:alphaOff val="0"/>
                <a:shade val="56000"/>
                <a:satMod val="145000"/>
              </a:srgbClr>
            </a:gs>
            <a:gs pos="88000">
              <a:srgbClr val="4F9A06">
                <a:hueOff val="1385393"/>
                <a:satOff val="-7568"/>
                <a:lumOff val="4902"/>
                <a:alphaOff val="0"/>
                <a:shade val="63000"/>
                <a:satMod val="160000"/>
              </a:srgbClr>
            </a:gs>
            <a:gs pos="100000">
              <a:srgbClr val="4F9A06">
                <a:hueOff val="1385393"/>
                <a:satOff val="-7568"/>
                <a:lumOff val="4902"/>
                <a:alphaOff val="0"/>
                <a:tint val="99555"/>
                <a:satMod val="155000"/>
              </a:srgbClr>
            </a:gs>
          </a:gsLst>
          <a:lin ang="5400000" scaled="1"/>
        </a:gradFill>
        <a:ln>
          <a:noFill/>
        </a:ln>
        <a:effectLst>
          <a:glow rad="70000">
            <a:srgbClr val="4F9A06">
              <a:hueOff val="1385393"/>
              <a:satOff val="-7568"/>
              <a:lumOff val="4902"/>
              <a:alphaOff val="0"/>
              <a:tint val="30000"/>
              <a:shade val="95000"/>
              <a:satMod val="300000"/>
              <a:alpha val="50000"/>
            </a:srgbClr>
          </a:glo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A76784F-84F6-410F-9BD5-116B96004001}">
      <dsp:nvSpPr>
        <dsp:cNvPr id="0" name=""/>
        <dsp:cNvSpPr/>
      </dsp:nvSpPr>
      <dsp:spPr>
        <a:xfrm>
          <a:off x="1650855" y="489763"/>
          <a:ext cx="3359010" cy="3359010"/>
        </a:xfrm>
        <a:prstGeom prst="blockArc">
          <a:avLst>
            <a:gd name="adj1" fmla="val 16200000"/>
            <a:gd name="adj2" fmla="val 19800000"/>
            <a:gd name="adj3" fmla="val 4521"/>
          </a:avLst>
        </a:prstGeom>
        <a:gradFill rotWithShape="0">
          <a:gsLst>
            <a:gs pos="0">
              <a:srgbClr val="4F9A06">
                <a:hueOff val="0"/>
                <a:satOff val="0"/>
                <a:lumOff val="0"/>
                <a:alphaOff val="0"/>
                <a:tint val="73000"/>
                <a:satMod val="150000"/>
              </a:srgbClr>
            </a:gs>
            <a:gs pos="25000">
              <a:srgbClr val="4F9A06">
                <a:hueOff val="0"/>
                <a:satOff val="0"/>
                <a:lumOff val="0"/>
                <a:alphaOff val="0"/>
                <a:tint val="96000"/>
                <a:shade val="80000"/>
                <a:satMod val="105000"/>
              </a:srgbClr>
            </a:gs>
            <a:gs pos="38000">
              <a:srgbClr val="4F9A06">
                <a:hueOff val="0"/>
                <a:satOff val="0"/>
                <a:lumOff val="0"/>
                <a:alphaOff val="0"/>
                <a:tint val="96000"/>
                <a:shade val="59000"/>
                <a:satMod val="120000"/>
              </a:srgbClr>
            </a:gs>
            <a:gs pos="55000">
              <a:srgbClr val="4F9A06">
                <a:hueOff val="0"/>
                <a:satOff val="0"/>
                <a:lumOff val="0"/>
                <a:alphaOff val="0"/>
                <a:shade val="57000"/>
                <a:satMod val="120000"/>
              </a:srgbClr>
            </a:gs>
            <a:gs pos="80000">
              <a:srgbClr val="4F9A06">
                <a:hueOff val="0"/>
                <a:satOff val="0"/>
                <a:lumOff val="0"/>
                <a:alphaOff val="0"/>
                <a:shade val="56000"/>
                <a:satMod val="145000"/>
              </a:srgbClr>
            </a:gs>
            <a:gs pos="88000">
              <a:srgbClr val="4F9A06">
                <a:hueOff val="0"/>
                <a:satOff val="0"/>
                <a:lumOff val="0"/>
                <a:alphaOff val="0"/>
                <a:shade val="63000"/>
                <a:satMod val="160000"/>
              </a:srgbClr>
            </a:gs>
            <a:gs pos="100000">
              <a:srgbClr val="4F9A06">
                <a:hueOff val="0"/>
                <a:satOff val="0"/>
                <a:lumOff val="0"/>
                <a:alphaOff val="0"/>
                <a:tint val="99555"/>
                <a:satMod val="155000"/>
              </a:srgbClr>
            </a:gs>
          </a:gsLst>
          <a:lin ang="5400000" scaled="1"/>
        </a:gradFill>
        <a:ln>
          <a:noFill/>
        </a:ln>
        <a:effectLst>
          <a:glow rad="70000">
            <a:srgbClr val="4F9A06">
              <a:hueOff val="0"/>
              <a:satOff val="0"/>
              <a:lumOff val="0"/>
              <a:alphaOff val="0"/>
              <a:tint val="30000"/>
              <a:shade val="95000"/>
              <a:satMod val="300000"/>
              <a:alpha val="50000"/>
            </a:srgbClr>
          </a:glo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E3A5E8B-6BFB-40F5-8763-890DB890205F}">
      <dsp:nvSpPr>
        <dsp:cNvPr id="0" name=""/>
        <dsp:cNvSpPr/>
      </dsp:nvSpPr>
      <dsp:spPr>
        <a:xfrm>
          <a:off x="2577451" y="1416359"/>
          <a:ext cx="1505817" cy="1505817"/>
        </a:xfrm>
        <a:prstGeom prst="ellipse">
          <a:avLst/>
        </a:prstGeom>
        <a:gradFill rotWithShape="0">
          <a:gsLst>
            <a:gs pos="0">
              <a:srgbClr val="A40000">
                <a:hueOff val="0"/>
                <a:satOff val="0"/>
                <a:lumOff val="0"/>
                <a:alphaOff val="0"/>
                <a:tint val="73000"/>
                <a:satMod val="150000"/>
              </a:srgbClr>
            </a:gs>
            <a:gs pos="25000">
              <a:srgbClr val="A40000">
                <a:hueOff val="0"/>
                <a:satOff val="0"/>
                <a:lumOff val="0"/>
                <a:alphaOff val="0"/>
                <a:tint val="96000"/>
                <a:shade val="80000"/>
                <a:satMod val="105000"/>
              </a:srgbClr>
            </a:gs>
            <a:gs pos="38000">
              <a:srgbClr val="A40000">
                <a:hueOff val="0"/>
                <a:satOff val="0"/>
                <a:lumOff val="0"/>
                <a:alphaOff val="0"/>
                <a:tint val="96000"/>
                <a:shade val="59000"/>
                <a:satMod val="120000"/>
              </a:srgbClr>
            </a:gs>
            <a:gs pos="55000">
              <a:srgbClr val="A40000">
                <a:hueOff val="0"/>
                <a:satOff val="0"/>
                <a:lumOff val="0"/>
                <a:alphaOff val="0"/>
                <a:shade val="57000"/>
                <a:satMod val="120000"/>
              </a:srgbClr>
            </a:gs>
            <a:gs pos="80000">
              <a:srgbClr val="A40000">
                <a:hueOff val="0"/>
                <a:satOff val="0"/>
                <a:lumOff val="0"/>
                <a:alphaOff val="0"/>
                <a:shade val="56000"/>
                <a:satMod val="145000"/>
              </a:srgbClr>
            </a:gs>
            <a:gs pos="88000">
              <a:srgbClr val="A40000">
                <a:hueOff val="0"/>
                <a:satOff val="0"/>
                <a:lumOff val="0"/>
                <a:alphaOff val="0"/>
                <a:shade val="63000"/>
                <a:satMod val="160000"/>
              </a:srgbClr>
            </a:gs>
            <a:gs pos="100000">
              <a:srgbClr val="A40000">
                <a:hueOff val="0"/>
                <a:satOff val="0"/>
                <a:lumOff val="0"/>
                <a:alphaOff val="0"/>
                <a:tint val="99555"/>
                <a:satMod val="155000"/>
              </a:srgbClr>
            </a:gs>
          </a:gsLst>
          <a:lin ang="5400000" scaled="1"/>
        </a:gradFill>
        <a:ln>
          <a:noFill/>
        </a:ln>
        <a:effectLst>
          <a:glow rad="70000">
            <a:srgbClr val="A40000">
              <a:hueOff val="0"/>
              <a:satOff val="0"/>
              <a:lumOff val="0"/>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rgbClr val="FFFFFF"/>
              </a:solidFill>
              <a:latin typeface="Corbel" panose="020B0503020204020204"/>
              <a:ea typeface="+mn-ea"/>
              <a:cs typeface="+mn-cs"/>
            </a:rPr>
            <a:t>Committees &amp; Coordination </a:t>
          </a:r>
          <a:r>
            <a:rPr lang="en-GB" sz="1300" kern="1200" dirty="0">
              <a:solidFill>
                <a:srgbClr val="FFFFFF"/>
              </a:solidFill>
              <a:latin typeface="Corbel" panose="020B0503020204020204"/>
              <a:ea typeface="+mn-ea"/>
              <a:cs typeface="+mn-cs"/>
            </a:rPr>
            <a:t>(SBA, EATM, EACM, IEFC, SPSC, LETEM)</a:t>
          </a:r>
          <a:endParaRPr lang="en-US" sz="1300" kern="1200" dirty="0">
            <a:solidFill>
              <a:srgbClr val="FFFFFF"/>
            </a:solidFill>
            <a:latin typeface="Corbel" panose="020B0503020204020204"/>
            <a:ea typeface="+mn-ea"/>
            <a:cs typeface="+mn-cs"/>
          </a:endParaRPr>
        </a:p>
      </dsp:txBody>
      <dsp:txXfrm>
        <a:off x="2797973" y="1636881"/>
        <a:ext cx="1064773" cy="1064773"/>
      </dsp:txXfrm>
    </dsp:sp>
    <dsp:sp modelId="{79E53B33-2162-46CA-890B-1B21CFA231F3}">
      <dsp:nvSpPr>
        <dsp:cNvPr id="0" name=""/>
        <dsp:cNvSpPr/>
      </dsp:nvSpPr>
      <dsp:spPr>
        <a:xfrm>
          <a:off x="2643780" y="-99795"/>
          <a:ext cx="1373160" cy="1255009"/>
        </a:xfrm>
        <a:prstGeom prst="ellipse">
          <a:avLst/>
        </a:prstGeom>
        <a:gradFill rotWithShape="0">
          <a:gsLst>
            <a:gs pos="0">
              <a:srgbClr val="4F9A06">
                <a:hueOff val="0"/>
                <a:satOff val="0"/>
                <a:lumOff val="0"/>
                <a:alphaOff val="0"/>
                <a:tint val="73000"/>
                <a:satMod val="150000"/>
              </a:srgbClr>
            </a:gs>
            <a:gs pos="25000">
              <a:srgbClr val="4F9A06">
                <a:hueOff val="0"/>
                <a:satOff val="0"/>
                <a:lumOff val="0"/>
                <a:alphaOff val="0"/>
                <a:tint val="96000"/>
                <a:shade val="80000"/>
                <a:satMod val="105000"/>
              </a:srgbClr>
            </a:gs>
            <a:gs pos="38000">
              <a:srgbClr val="4F9A06">
                <a:hueOff val="0"/>
                <a:satOff val="0"/>
                <a:lumOff val="0"/>
                <a:alphaOff val="0"/>
                <a:tint val="96000"/>
                <a:shade val="59000"/>
                <a:satMod val="120000"/>
              </a:srgbClr>
            </a:gs>
            <a:gs pos="55000">
              <a:srgbClr val="4F9A06">
                <a:hueOff val="0"/>
                <a:satOff val="0"/>
                <a:lumOff val="0"/>
                <a:alphaOff val="0"/>
                <a:shade val="57000"/>
                <a:satMod val="120000"/>
              </a:srgbClr>
            </a:gs>
            <a:gs pos="80000">
              <a:srgbClr val="4F9A06">
                <a:hueOff val="0"/>
                <a:satOff val="0"/>
                <a:lumOff val="0"/>
                <a:alphaOff val="0"/>
                <a:shade val="56000"/>
                <a:satMod val="145000"/>
              </a:srgbClr>
            </a:gs>
            <a:gs pos="88000">
              <a:srgbClr val="4F9A06">
                <a:hueOff val="0"/>
                <a:satOff val="0"/>
                <a:lumOff val="0"/>
                <a:alphaOff val="0"/>
                <a:shade val="63000"/>
                <a:satMod val="160000"/>
              </a:srgbClr>
            </a:gs>
            <a:gs pos="100000">
              <a:srgbClr val="4F9A06">
                <a:hueOff val="0"/>
                <a:satOff val="0"/>
                <a:lumOff val="0"/>
                <a:alphaOff val="0"/>
                <a:tint val="99555"/>
                <a:satMod val="155000"/>
              </a:srgbClr>
            </a:gs>
          </a:gsLst>
          <a:lin ang="5400000" scaled="1"/>
        </a:gradFill>
        <a:ln>
          <a:noFill/>
        </a:ln>
        <a:effectLst>
          <a:glow rad="70000">
            <a:srgbClr val="4F9A06">
              <a:hueOff val="0"/>
              <a:satOff val="0"/>
              <a:lumOff val="0"/>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577850">
            <a:lnSpc>
              <a:spcPct val="90000"/>
            </a:lnSpc>
            <a:spcBef>
              <a:spcPct val="0"/>
            </a:spcBef>
            <a:spcAft>
              <a:spcPct val="35000"/>
            </a:spcAft>
            <a:buNone/>
          </a:pPr>
          <a:r>
            <a:rPr lang="en-GB" sz="1300" b="1" kern="1200" dirty="0">
              <a:solidFill>
                <a:srgbClr val="FFFFFF"/>
              </a:solidFill>
              <a:latin typeface="Corbel" panose="020B0503020204020204"/>
              <a:ea typeface="+mn-ea"/>
              <a:cs typeface="+mn-cs"/>
            </a:rPr>
            <a:t>Experimental Areas</a:t>
          </a:r>
          <a:endParaRPr lang="en-US" sz="1300" b="1" kern="1200" dirty="0">
            <a:solidFill>
              <a:srgbClr val="FFFFFF"/>
            </a:solidFill>
            <a:latin typeface="Corbel" panose="020B0503020204020204"/>
            <a:ea typeface="+mn-ea"/>
            <a:cs typeface="+mn-cs"/>
          </a:endParaRPr>
        </a:p>
      </dsp:txBody>
      <dsp:txXfrm>
        <a:off x="2844875" y="83997"/>
        <a:ext cx="970970" cy="887425"/>
      </dsp:txXfrm>
    </dsp:sp>
    <dsp:sp modelId="{3CBC39CE-37FF-4A11-A288-9433A3D8D6C3}">
      <dsp:nvSpPr>
        <dsp:cNvPr id="0" name=""/>
        <dsp:cNvSpPr/>
      </dsp:nvSpPr>
      <dsp:spPr>
        <a:xfrm>
          <a:off x="4065411" y="720984"/>
          <a:ext cx="1373160" cy="1255009"/>
        </a:xfrm>
        <a:prstGeom prst="ellipse">
          <a:avLst/>
        </a:prstGeom>
        <a:gradFill rotWithShape="0">
          <a:gsLst>
            <a:gs pos="0">
              <a:srgbClr val="4F9A06">
                <a:hueOff val="1385393"/>
                <a:satOff val="-7568"/>
                <a:lumOff val="4902"/>
                <a:alphaOff val="0"/>
                <a:tint val="73000"/>
                <a:satMod val="150000"/>
              </a:srgbClr>
            </a:gs>
            <a:gs pos="25000">
              <a:srgbClr val="4F9A06">
                <a:hueOff val="1385393"/>
                <a:satOff val="-7568"/>
                <a:lumOff val="4902"/>
                <a:alphaOff val="0"/>
                <a:tint val="96000"/>
                <a:shade val="80000"/>
                <a:satMod val="105000"/>
              </a:srgbClr>
            </a:gs>
            <a:gs pos="38000">
              <a:srgbClr val="4F9A06">
                <a:hueOff val="1385393"/>
                <a:satOff val="-7568"/>
                <a:lumOff val="4902"/>
                <a:alphaOff val="0"/>
                <a:tint val="96000"/>
                <a:shade val="59000"/>
                <a:satMod val="120000"/>
              </a:srgbClr>
            </a:gs>
            <a:gs pos="55000">
              <a:srgbClr val="4F9A06">
                <a:hueOff val="1385393"/>
                <a:satOff val="-7568"/>
                <a:lumOff val="4902"/>
                <a:alphaOff val="0"/>
                <a:shade val="57000"/>
                <a:satMod val="120000"/>
              </a:srgbClr>
            </a:gs>
            <a:gs pos="80000">
              <a:srgbClr val="4F9A06">
                <a:hueOff val="1385393"/>
                <a:satOff val="-7568"/>
                <a:lumOff val="4902"/>
                <a:alphaOff val="0"/>
                <a:shade val="56000"/>
                <a:satMod val="145000"/>
              </a:srgbClr>
            </a:gs>
            <a:gs pos="88000">
              <a:srgbClr val="4F9A06">
                <a:hueOff val="1385393"/>
                <a:satOff val="-7568"/>
                <a:lumOff val="4902"/>
                <a:alphaOff val="0"/>
                <a:shade val="63000"/>
                <a:satMod val="160000"/>
              </a:srgbClr>
            </a:gs>
            <a:gs pos="100000">
              <a:srgbClr val="4F9A06">
                <a:hueOff val="1385393"/>
                <a:satOff val="-7568"/>
                <a:lumOff val="4902"/>
                <a:alphaOff val="0"/>
                <a:tint val="99555"/>
                <a:satMod val="155000"/>
              </a:srgbClr>
            </a:gs>
          </a:gsLst>
          <a:lin ang="5400000" scaled="1"/>
        </a:gradFill>
        <a:ln>
          <a:noFill/>
        </a:ln>
        <a:effectLst>
          <a:glow rad="70000">
            <a:srgbClr val="4F9A06">
              <a:hueOff val="1385393"/>
              <a:satOff val="-7568"/>
              <a:lumOff val="4902"/>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577850">
            <a:lnSpc>
              <a:spcPct val="90000"/>
            </a:lnSpc>
            <a:spcBef>
              <a:spcPct val="0"/>
            </a:spcBef>
            <a:spcAft>
              <a:spcPct val="35000"/>
            </a:spcAft>
            <a:buNone/>
          </a:pPr>
          <a:r>
            <a:rPr lang="pt-BR" sz="1300" b="1" kern="1200" dirty="0">
              <a:solidFill>
                <a:srgbClr val="FFFFFF"/>
              </a:solidFill>
              <a:latin typeface="Corbel" panose="020B0503020204020204"/>
              <a:ea typeface="+mn-ea"/>
              <a:cs typeface="+mn-cs"/>
            </a:rPr>
            <a:t>Experiments &amp; </a:t>
          </a:r>
          <a:br>
            <a:rPr lang="pt-BR" sz="1300" b="1" kern="1200" dirty="0">
              <a:solidFill>
                <a:srgbClr val="FFFFFF"/>
              </a:solidFill>
              <a:latin typeface="Corbel" panose="020B0503020204020204"/>
              <a:ea typeface="+mn-ea"/>
              <a:cs typeface="+mn-cs"/>
            </a:rPr>
          </a:br>
          <a:r>
            <a:rPr lang="pt-BR" sz="1300" b="1" kern="1200" dirty="0">
              <a:solidFill>
                <a:srgbClr val="FFFFFF"/>
              </a:solidFill>
              <a:latin typeface="Corbel" panose="020B0503020204020204"/>
              <a:ea typeface="+mn-ea"/>
              <a:cs typeface="+mn-cs"/>
            </a:rPr>
            <a:t>Facilities</a:t>
          </a:r>
          <a:endParaRPr lang="en-US" sz="1300" b="1" kern="1200" dirty="0">
            <a:solidFill>
              <a:srgbClr val="FFFFFF"/>
            </a:solidFill>
            <a:latin typeface="Corbel" panose="020B0503020204020204"/>
            <a:ea typeface="+mn-ea"/>
            <a:cs typeface="+mn-cs"/>
          </a:endParaRPr>
        </a:p>
      </dsp:txBody>
      <dsp:txXfrm>
        <a:off x="4266506" y="904776"/>
        <a:ext cx="970970" cy="887425"/>
      </dsp:txXfrm>
    </dsp:sp>
    <dsp:sp modelId="{673099A7-B37F-4128-8E89-4A23C72F7131}">
      <dsp:nvSpPr>
        <dsp:cNvPr id="0" name=""/>
        <dsp:cNvSpPr/>
      </dsp:nvSpPr>
      <dsp:spPr>
        <a:xfrm>
          <a:off x="4065411" y="2362542"/>
          <a:ext cx="1373160" cy="1255009"/>
        </a:xfrm>
        <a:prstGeom prst="ellipse">
          <a:avLst/>
        </a:prstGeom>
        <a:gradFill rotWithShape="0">
          <a:gsLst>
            <a:gs pos="0">
              <a:srgbClr val="4F9A06">
                <a:hueOff val="2770786"/>
                <a:satOff val="-15135"/>
                <a:lumOff val="9804"/>
                <a:alphaOff val="0"/>
                <a:tint val="73000"/>
                <a:satMod val="150000"/>
              </a:srgbClr>
            </a:gs>
            <a:gs pos="25000">
              <a:srgbClr val="4F9A06">
                <a:hueOff val="2770786"/>
                <a:satOff val="-15135"/>
                <a:lumOff val="9804"/>
                <a:alphaOff val="0"/>
                <a:tint val="96000"/>
                <a:shade val="80000"/>
                <a:satMod val="105000"/>
              </a:srgbClr>
            </a:gs>
            <a:gs pos="38000">
              <a:srgbClr val="4F9A06">
                <a:hueOff val="2770786"/>
                <a:satOff val="-15135"/>
                <a:lumOff val="9804"/>
                <a:alphaOff val="0"/>
                <a:tint val="96000"/>
                <a:shade val="59000"/>
                <a:satMod val="120000"/>
              </a:srgbClr>
            </a:gs>
            <a:gs pos="55000">
              <a:srgbClr val="4F9A06">
                <a:hueOff val="2770786"/>
                <a:satOff val="-15135"/>
                <a:lumOff val="9804"/>
                <a:alphaOff val="0"/>
                <a:shade val="57000"/>
                <a:satMod val="120000"/>
              </a:srgbClr>
            </a:gs>
            <a:gs pos="80000">
              <a:srgbClr val="4F9A06">
                <a:hueOff val="2770786"/>
                <a:satOff val="-15135"/>
                <a:lumOff val="9804"/>
                <a:alphaOff val="0"/>
                <a:shade val="56000"/>
                <a:satMod val="145000"/>
              </a:srgbClr>
            </a:gs>
            <a:gs pos="88000">
              <a:srgbClr val="4F9A06">
                <a:hueOff val="2770786"/>
                <a:satOff val="-15135"/>
                <a:lumOff val="9804"/>
                <a:alphaOff val="0"/>
                <a:shade val="63000"/>
                <a:satMod val="160000"/>
              </a:srgbClr>
            </a:gs>
            <a:gs pos="100000">
              <a:srgbClr val="4F9A06">
                <a:hueOff val="2770786"/>
                <a:satOff val="-15135"/>
                <a:lumOff val="9804"/>
                <a:alphaOff val="0"/>
                <a:tint val="99555"/>
                <a:satMod val="155000"/>
              </a:srgbClr>
            </a:gs>
          </a:gsLst>
          <a:lin ang="5400000" scaled="1"/>
        </a:gradFill>
        <a:ln>
          <a:noFill/>
        </a:ln>
        <a:effectLst>
          <a:glow rad="70000">
            <a:srgbClr val="4F9A06">
              <a:hueOff val="2770786"/>
              <a:satOff val="-15135"/>
              <a:lumOff val="9804"/>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577850">
            <a:lnSpc>
              <a:spcPct val="90000"/>
            </a:lnSpc>
            <a:spcBef>
              <a:spcPct val="0"/>
            </a:spcBef>
            <a:spcAft>
              <a:spcPct val="35000"/>
            </a:spcAft>
            <a:buNone/>
          </a:pPr>
          <a:r>
            <a:rPr lang="en-US" sz="1300" b="1" kern="1200" dirty="0">
              <a:solidFill>
                <a:srgbClr val="FFFFFF"/>
              </a:solidFill>
              <a:latin typeface="Corbel" panose="020B0503020204020204"/>
              <a:ea typeface="+mn-ea"/>
              <a:cs typeface="+mn-cs"/>
            </a:rPr>
            <a:t>Beamline Equipment</a:t>
          </a:r>
        </a:p>
      </dsp:txBody>
      <dsp:txXfrm>
        <a:off x="4266506" y="2546334"/>
        <a:ext cx="970970" cy="887425"/>
      </dsp:txXfrm>
    </dsp:sp>
    <dsp:sp modelId="{028C4E9F-ED3C-4C54-B885-300F925F4330}">
      <dsp:nvSpPr>
        <dsp:cNvPr id="0" name=""/>
        <dsp:cNvSpPr/>
      </dsp:nvSpPr>
      <dsp:spPr>
        <a:xfrm>
          <a:off x="2643780" y="3183322"/>
          <a:ext cx="1373160" cy="1255009"/>
        </a:xfrm>
        <a:prstGeom prst="ellipse">
          <a:avLst/>
        </a:prstGeom>
        <a:gradFill rotWithShape="0">
          <a:gsLst>
            <a:gs pos="0">
              <a:srgbClr val="4F9A06">
                <a:hueOff val="4156179"/>
                <a:satOff val="-22703"/>
                <a:lumOff val="14706"/>
                <a:alphaOff val="0"/>
                <a:tint val="73000"/>
                <a:satMod val="150000"/>
              </a:srgbClr>
            </a:gs>
            <a:gs pos="25000">
              <a:srgbClr val="4F9A06">
                <a:hueOff val="4156179"/>
                <a:satOff val="-22703"/>
                <a:lumOff val="14706"/>
                <a:alphaOff val="0"/>
                <a:tint val="96000"/>
                <a:shade val="80000"/>
                <a:satMod val="105000"/>
              </a:srgbClr>
            </a:gs>
            <a:gs pos="38000">
              <a:srgbClr val="4F9A06">
                <a:hueOff val="4156179"/>
                <a:satOff val="-22703"/>
                <a:lumOff val="14706"/>
                <a:alphaOff val="0"/>
                <a:tint val="96000"/>
                <a:shade val="59000"/>
                <a:satMod val="120000"/>
              </a:srgbClr>
            </a:gs>
            <a:gs pos="55000">
              <a:srgbClr val="4F9A06">
                <a:hueOff val="4156179"/>
                <a:satOff val="-22703"/>
                <a:lumOff val="14706"/>
                <a:alphaOff val="0"/>
                <a:shade val="57000"/>
                <a:satMod val="120000"/>
              </a:srgbClr>
            </a:gs>
            <a:gs pos="80000">
              <a:srgbClr val="4F9A06">
                <a:hueOff val="4156179"/>
                <a:satOff val="-22703"/>
                <a:lumOff val="14706"/>
                <a:alphaOff val="0"/>
                <a:shade val="56000"/>
                <a:satMod val="145000"/>
              </a:srgbClr>
            </a:gs>
            <a:gs pos="88000">
              <a:srgbClr val="4F9A06">
                <a:hueOff val="4156179"/>
                <a:satOff val="-22703"/>
                <a:lumOff val="14706"/>
                <a:alphaOff val="0"/>
                <a:shade val="63000"/>
                <a:satMod val="160000"/>
              </a:srgbClr>
            </a:gs>
            <a:gs pos="100000">
              <a:srgbClr val="4F9A06">
                <a:hueOff val="4156179"/>
                <a:satOff val="-22703"/>
                <a:lumOff val="14706"/>
                <a:alphaOff val="0"/>
                <a:tint val="99555"/>
                <a:satMod val="155000"/>
              </a:srgbClr>
            </a:gs>
          </a:gsLst>
          <a:lin ang="5400000" scaled="1"/>
        </a:gradFill>
        <a:ln>
          <a:noFill/>
        </a:ln>
        <a:effectLst>
          <a:glow rad="70000">
            <a:srgbClr val="4F9A06">
              <a:hueOff val="4156179"/>
              <a:satOff val="-22703"/>
              <a:lumOff val="14706"/>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577850">
            <a:lnSpc>
              <a:spcPct val="90000"/>
            </a:lnSpc>
            <a:spcBef>
              <a:spcPct val="0"/>
            </a:spcBef>
            <a:spcAft>
              <a:spcPct val="35000"/>
            </a:spcAft>
            <a:buNone/>
          </a:pPr>
          <a:r>
            <a:rPr lang="en-GB" sz="1300" b="1" kern="1200" dirty="0">
              <a:solidFill>
                <a:srgbClr val="FFFFFF"/>
              </a:solidFill>
              <a:latin typeface="Corbel" panose="020B0503020204020204"/>
              <a:ea typeface="+mn-ea"/>
              <a:cs typeface="+mn-cs"/>
            </a:rPr>
            <a:t>Projects &amp; Studies</a:t>
          </a:r>
          <a:endParaRPr lang="en-US" sz="1300" b="1" kern="1200" dirty="0">
            <a:solidFill>
              <a:srgbClr val="FFFFFF"/>
            </a:solidFill>
            <a:latin typeface="Corbel" panose="020B0503020204020204"/>
            <a:ea typeface="+mn-ea"/>
            <a:cs typeface="+mn-cs"/>
          </a:endParaRPr>
        </a:p>
      </dsp:txBody>
      <dsp:txXfrm>
        <a:off x="2844875" y="3367114"/>
        <a:ext cx="970970" cy="887425"/>
      </dsp:txXfrm>
    </dsp:sp>
    <dsp:sp modelId="{F9D7D24F-AC53-48FB-BB53-77359DC4B41C}">
      <dsp:nvSpPr>
        <dsp:cNvPr id="0" name=""/>
        <dsp:cNvSpPr/>
      </dsp:nvSpPr>
      <dsp:spPr>
        <a:xfrm>
          <a:off x="1222148" y="2362542"/>
          <a:ext cx="1373160" cy="1255009"/>
        </a:xfrm>
        <a:prstGeom prst="ellipse">
          <a:avLst/>
        </a:prstGeom>
        <a:gradFill rotWithShape="0">
          <a:gsLst>
            <a:gs pos="0">
              <a:srgbClr val="4F9A06">
                <a:hueOff val="5541572"/>
                <a:satOff val="-30270"/>
                <a:lumOff val="19608"/>
                <a:alphaOff val="0"/>
                <a:tint val="73000"/>
                <a:satMod val="150000"/>
              </a:srgbClr>
            </a:gs>
            <a:gs pos="25000">
              <a:srgbClr val="4F9A06">
                <a:hueOff val="5541572"/>
                <a:satOff val="-30270"/>
                <a:lumOff val="19608"/>
                <a:alphaOff val="0"/>
                <a:tint val="96000"/>
                <a:shade val="80000"/>
                <a:satMod val="105000"/>
              </a:srgbClr>
            </a:gs>
            <a:gs pos="38000">
              <a:srgbClr val="4F9A06">
                <a:hueOff val="5541572"/>
                <a:satOff val="-30270"/>
                <a:lumOff val="19608"/>
                <a:alphaOff val="0"/>
                <a:tint val="96000"/>
                <a:shade val="59000"/>
                <a:satMod val="120000"/>
              </a:srgbClr>
            </a:gs>
            <a:gs pos="55000">
              <a:srgbClr val="4F9A06">
                <a:hueOff val="5541572"/>
                <a:satOff val="-30270"/>
                <a:lumOff val="19608"/>
                <a:alphaOff val="0"/>
                <a:shade val="57000"/>
                <a:satMod val="120000"/>
              </a:srgbClr>
            </a:gs>
            <a:gs pos="80000">
              <a:srgbClr val="4F9A06">
                <a:hueOff val="5541572"/>
                <a:satOff val="-30270"/>
                <a:lumOff val="19608"/>
                <a:alphaOff val="0"/>
                <a:shade val="56000"/>
                <a:satMod val="145000"/>
              </a:srgbClr>
            </a:gs>
            <a:gs pos="88000">
              <a:srgbClr val="4F9A06">
                <a:hueOff val="5541572"/>
                <a:satOff val="-30270"/>
                <a:lumOff val="19608"/>
                <a:alphaOff val="0"/>
                <a:shade val="63000"/>
                <a:satMod val="160000"/>
              </a:srgbClr>
            </a:gs>
            <a:gs pos="100000">
              <a:srgbClr val="4F9A06">
                <a:hueOff val="5541572"/>
                <a:satOff val="-30270"/>
                <a:lumOff val="19608"/>
                <a:alphaOff val="0"/>
                <a:tint val="99555"/>
                <a:satMod val="155000"/>
              </a:srgbClr>
            </a:gs>
          </a:gsLst>
          <a:lin ang="5400000" scaled="1"/>
        </a:gradFill>
        <a:ln>
          <a:noFill/>
        </a:ln>
        <a:effectLst>
          <a:glow rad="70000">
            <a:srgbClr val="4F9A06">
              <a:hueOff val="5541572"/>
              <a:satOff val="-30270"/>
              <a:lumOff val="19608"/>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577850">
            <a:lnSpc>
              <a:spcPct val="90000"/>
            </a:lnSpc>
            <a:spcBef>
              <a:spcPct val="0"/>
            </a:spcBef>
            <a:spcAft>
              <a:spcPct val="35000"/>
            </a:spcAft>
            <a:buNone/>
          </a:pPr>
          <a:r>
            <a:rPr lang="en-GB" sz="1300" b="1" kern="1200" dirty="0">
              <a:solidFill>
                <a:srgbClr val="FFFFFF"/>
              </a:solidFill>
              <a:latin typeface="Corbel" panose="020B0503020204020204"/>
              <a:ea typeface="+mn-ea"/>
              <a:cs typeface="+mn-cs"/>
            </a:rPr>
            <a:t>Services &amp; Support</a:t>
          </a:r>
          <a:endParaRPr lang="en-US" sz="1300" b="1" kern="1200" dirty="0">
            <a:solidFill>
              <a:srgbClr val="FFFFFF"/>
            </a:solidFill>
            <a:latin typeface="Corbel" panose="020B0503020204020204"/>
            <a:ea typeface="+mn-ea"/>
            <a:cs typeface="+mn-cs"/>
          </a:endParaRPr>
        </a:p>
      </dsp:txBody>
      <dsp:txXfrm>
        <a:off x="1423243" y="2546334"/>
        <a:ext cx="970970" cy="887425"/>
      </dsp:txXfrm>
    </dsp:sp>
    <dsp:sp modelId="{68507F63-1375-4D3E-9326-B79D198A682F}">
      <dsp:nvSpPr>
        <dsp:cNvPr id="0" name=""/>
        <dsp:cNvSpPr/>
      </dsp:nvSpPr>
      <dsp:spPr>
        <a:xfrm>
          <a:off x="1222148" y="720984"/>
          <a:ext cx="1373160" cy="1255009"/>
        </a:xfrm>
        <a:prstGeom prst="ellipse">
          <a:avLst/>
        </a:prstGeom>
        <a:gradFill rotWithShape="0">
          <a:gsLst>
            <a:gs pos="0">
              <a:srgbClr val="4F9A06">
                <a:hueOff val="6926965"/>
                <a:satOff val="-37838"/>
                <a:lumOff val="24510"/>
                <a:alphaOff val="0"/>
                <a:tint val="73000"/>
                <a:satMod val="150000"/>
              </a:srgbClr>
            </a:gs>
            <a:gs pos="25000">
              <a:srgbClr val="4F9A06">
                <a:hueOff val="6926965"/>
                <a:satOff val="-37838"/>
                <a:lumOff val="24510"/>
                <a:alphaOff val="0"/>
                <a:tint val="96000"/>
                <a:shade val="80000"/>
                <a:satMod val="105000"/>
              </a:srgbClr>
            </a:gs>
            <a:gs pos="38000">
              <a:srgbClr val="4F9A06">
                <a:hueOff val="6926965"/>
                <a:satOff val="-37838"/>
                <a:lumOff val="24510"/>
                <a:alphaOff val="0"/>
                <a:tint val="96000"/>
                <a:shade val="59000"/>
                <a:satMod val="120000"/>
              </a:srgbClr>
            </a:gs>
            <a:gs pos="55000">
              <a:srgbClr val="4F9A06">
                <a:hueOff val="6926965"/>
                <a:satOff val="-37838"/>
                <a:lumOff val="24510"/>
                <a:alphaOff val="0"/>
                <a:shade val="57000"/>
                <a:satMod val="120000"/>
              </a:srgbClr>
            </a:gs>
            <a:gs pos="80000">
              <a:srgbClr val="4F9A06">
                <a:hueOff val="6926965"/>
                <a:satOff val="-37838"/>
                <a:lumOff val="24510"/>
                <a:alphaOff val="0"/>
                <a:shade val="56000"/>
                <a:satMod val="145000"/>
              </a:srgbClr>
            </a:gs>
            <a:gs pos="88000">
              <a:srgbClr val="4F9A06">
                <a:hueOff val="6926965"/>
                <a:satOff val="-37838"/>
                <a:lumOff val="24510"/>
                <a:alphaOff val="0"/>
                <a:shade val="63000"/>
                <a:satMod val="160000"/>
              </a:srgbClr>
            </a:gs>
            <a:gs pos="100000">
              <a:srgbClr val="4F9A06">
                <a:hueOff val="6926965"/>
                <a:satOff val="-37838"/>
                <a:lumOff val="24510"/>
                <a:alphaOff val="0"/>
                <a:tint val="99555"/>
                <a:satMod val="155000"/>
              </a:srgbClr>
            </a:gs>
          </a:gsLst>
          <a:lin ang="5400000" scaled="1"/>
        </a:gradFill>
        <a:ln>
          <a:noFill/>
        </a:ln>
        <a:effectLst>
          <a:glow rad="70000">
            <a:srgbClr val="4F9A06">
              <a:hueOff val="6926965"/>
              <a:satOff val="-37838"/>
              <a:lumOff val="24510"/>
              <a:alphaOff val="0"/>
              <a:tint val="30000"/>
              <a:shade val="95000"/>
              <a:satMod val="300000"/>
              <a:alpha val="50000"/>
            </a:srgbClr>
          </a:glo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sp3d extrusionH="57150">
            <a:bevelT w="38100" h="38100"/>
          </a:sp3d>
        </a:bodyPr>
        <a:lstStyle/>
        <a:p>
          <a:pPr marL="0" lvl="0" indent="0" algn="ctr" defTabSz="577850">
            <a:lnSpc>
              <a:spcPct val="90000"/>
            </a:lnSpc>
            <a:spcBef>
              <a:spcPct val="0"/>
            </a:spcBef>
            <a:spcAft>
              <a:spcPct val="35000"/>
            </a:spcAft>
            <a:buNone/>
          </a:pPr>
          <a:r>
            <a:rPr lang="de-DE" sz="1300" b="1" kern="1200" dirty="0">
              <a:solidFill>
                <a:srgbClr val="FFFFFF"/>
              </a:solidFill>
              <a:latin typeface="Corbel" panose="020B0503020204020204"/>
              <a:ea typeface="+mn-ea"/>
              <a:cs typeface="+mn-cs"/>
            </a:rPr>
            <a:t>Operation &amp; Design</a:t>
          </a:r>
          <a:endParaRPr lang="en-US" sz="1300" b="1" kern="1200" dirty="0">
            <a:solidFill>
              <a:srgbClr val="FFFFFF"/>
            </a:solidFill>
            <a:latin typeface="Corbel" panose="020B0503020204020204"/>
            <a:ea typeface="+mn-ea"/>
            <a:cs typeface="+mn-cs"/>
          </a:endParaRPr>
        </a:p>
      </dsp:txBody>
      <dsp:txXfrm>
        <a:off x="1423243" y="904776"/>
        <a:ext cx="970970" cy="887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6FC10-0B03-BF44-9774-63F77B98B90F}">
      <dsp:nvSpPr>
        <dsp:cNvPr id="0" name=""/>
        <dsp:cNvSpPr/>
      </dsp:nvSpPr>
      <dsp:spPr>
        <a:xfrm>
          <a:off x="0" y="0"/>
          <a:ext cx="1230610" cy="460851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2"/>
              </a:solidFill>
            </a:rPr>
            <a:t>Process Control</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Cryogenics</a:t>
          </a:r>
        </a:p>
        <a:p>
          <a:pPr marL="0" lvl="0" indent="0" algn="ctr" defTabSz="488950">
            <a:lnSpc>
              <a:spcPct val="90000"/>
            </a:lnSpc>
            <a:spcBef>
              <a:spcPct val="0"/>
            </a:spcBef>
            <a:spcAft>
              <a:spcPct val="35000"/>
            </a:spcAft>
            <a:buNone/>
          </a:pPr>
          <a:r>
            <a:rPr lang="en-GB" sz="1100" kern="1200" dirty="0"/>
            <a:t>Cooling</a:t>
          </a:r>
        </a:p>
        <a:p>
          <a:pPr marL="0" lvl="0" indent="0" algn="ctr" defTabSz="488950">
            <a:lnSpc>
              <a:spcPct val="90000"/>
            </a:lnSpc>
            <a:spcBef>
              <a:spcPct val="0"/>
            </a:spcBef>
            <a:spcAft>
              <a:spcPct val="35000"/>
            </a:spcAft>
            <a:buNone/>
          </a:pPr>
          <a:r>
            <a:rPr lang="en-GB" sz="1100" kern="1200" dirty="0"/>
            <a:t>Ventilation</a:t>
          </a:r>
          <a:br>
            <a:rPr lang="en-GB" sz="1100" kern="1200" dirty="0"/>
          </a:br>
          <a:r>
            <a:rPr lang="en-GB" sz="1100" kern="1200" dirty="0"/>
            <a:t>Gas</a:t>
          </a:r>
        </a:p>
        <a:p>
          <a:pPr marL="0" lvl="0" indent="0" algn="ctr" defTabSz="488950">
            <a:lnSpc>
              <a:spcPct val="90000"/>
            </a:lnSpc>
            <a:spcBef>
              <a:spcPct val="0"/>
            </a:spcBef>
            <a:spcAft>
              <a:spcPct val="35000"/>
            </a:spcAft>
            <a:buNone/>
          </a:pPr>
          <a:r>
            <a:rPr lang="en-GB" sz="1100" kern="1200" dirty="0"/>
            <a:t>….</a:t>
          </a:r>
        </a:p>
      </dsp:txBody>
      <dsp:txXfrm>
        <a:off x="0" y="1843404"/>
        <a:ext cx="1230610" cy="1843404"/>
      </dsp:txXfrm>
    </dsp:sp>
    <dsp:sp modelId="{0A15D466-F8B1-1848-8679-6BCFFE9A1F33}">
      <dsp:nvSpPr>
        <dsp:cNvPr id="0" name=""/>
        <dsp:cNvSpPr/>
      </dsp:nvSpPr>
      <dsp:spPr>
        <a:xfrm>
          <a:off x="36918" y="276510"/>
          <a:ext cx="1156774" cy="153463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24B4F0-94C4-804D-9D60-A7DD66B5A87B}">
      <dsp:nvSpPr>
        <dsp:cNvPr id="0" name=""/>
        <dsp:cNvSpPr/>
      </dsp:nvSpPr>
      <dsp:spPr>
        <a:xfrm>
          <a:off x="1267529" y="0"/>
          <a:ext cx="1230610" cy="4608512"/>
        </a:xfrm>
        <a:prstGeom prst="roundRect">
          <a:avLst>
            <a:gd name="adj" fmla="val 10000"/>
          </a:avLst>
        </a:prstGeom>
        <a:solidFill>
          <a:schemeClr val="accent2">
            <a:hueOff val="-2592159"/>
            <a:satOff val="4508"/>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2"/>
              </a:solidFill>
            </a:rPr>
            <a:t>Control Systems</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QPS</a:t>
          </a:r>
        </a:p>
        <a:p>
          <a:pPr marL="0" lvl="0" indent="0" algn="ctr" defTabSz="488950">
            <a:lnSpc>
              <a:spcPct val="90000"/>
            </a:lnSpc>
            <a:spcBef>
              <a:spcPct val="0"/>
            </a:spcBef>
            <a:spcAft>
              <a:spcPct val="35000"/>
            </a:spcAft>
            <a:buNone/>
          </a:pPr>
          <a:r>
            <a:rPr lang="en-GB" sz="1100" kern="1200" dirty="0"/>
            <a:t>SURVEY</a:t>
          </a:r>
        </a:p>
        <a:p>
          <a:pPr marL="0" lvl="0" indent="0" algn="ctr" defTabSz="488950">
            <a:lnSpc>
              <a:spcPct val="90000"/>
            </a:lnSpc>
            <a:spcBef>
              <a:spcPct val="0"/>
            </a:spcBef>
            <a:spcAft>
              <a:spcPct val="35000"/>
            </a:spcAft>
            <a:buNone/>
          </a:pPr>
          <a:r>
            <a:rPr lang="en-GB" sz="1100" kern="1200" dirty="0"/>
            <a:t>CIET</a:t>
          </a:r>
        </a:p>
        <a:p>
          <a:pPr marL="0" lvl="0" indent="0" algn="ctr" defTabSz="488950">
            <a:lnSpc>
              <a:spcPct val="90000"/>
            </a:lnSpc>
            <a:spcBef>
              <a:spcPct val="0"/>
            </a:spcBef>
            <a:spcAft>
              <a:spcPct val="35000"/>
            </a:spcAft>
            <a:buNone/>
          </a:pPr>
          <a:endParaRPr lang="en-GB" sz="1100" kern="1200" dirty="0"/>
        </a:p>
      </dsp:txBody>
      <dsp:txXfrm>
        <a:off x="1267529" y="1843404"/>
        <a:ext cx="1230610" cy="1843404"/>
      </dsp:txXfrm>
    </dsp:sp>
    <dsp:sp modelId="{928BA5C7-32DD-E741-AF18-14528531062D}">
      <dsp:nvSpPr>
        <dsp:cNvPr id="0" name=""/>
        <dsp:cNvSpPr/>
      </dsp:nvSpPr>
      <dsp:spPr>
        <a:xfrm>
          <a:off x="1304447" y="276510"/>
          <a:ext cx="1156774" cy="153463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618B2-9E41-B54A-8662-3B6045573EE9}">
      <dsp:nvSpPr>
        <dsp:cNvPr id="0" name=""/>
        <dsp:cNvSpPr/>
      </dsp:nvSpPr>
      <dsp:spPr>
        <a:xfrm>
          <a:off x="2535058" y="0"/>
          <a:ext cx="1230610" cy="4608512"/>
        </a:xfrm>
        <a:prstGeom prst="roundRect">
          <a:avLst>
            <a:gd name="adj" fmla="val 10000"/>
          </a:avLst>
        </a:prstGeom>
        <a:solidFill>
          <a:schemeClr val="accent2">
            <a:hueOff val="-5184319"/>
            <a:satOff val="9016"/>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2"/>
              </a:solidFill>
            </a:rPr>
            <a:t>Safety Instrumented Systems</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AWAKE</a:t>
          </a:r>
        </a:p>
        <a:p>
          <a:pPr marL="0" lvl="0" indent="0" algn="ctr" defTabSz="488950">
            <a:lnSpc>
              <a:spcPct val="90000"/>
            </a:lnSpc>
            <a:spcBef>
              <a:spcPct val="0"/>
            </a:spcBef>
            <a:spcAft>
              <a:spcPct val="35000"/>
            </a:spcAft>
            <a:buNone/>
          </a:pPr>
          <a:r>
            <a:rPr lang="en-GB" sz="1100" kern="1200" dirty="0"/>
            <a:t>Primary Gas</a:t>
          </a:r>
        </a:p>
        <a:p>
          <a:pPr marL="0" lvl="0" indent="0" algn="ctr" defTabSz="488950">
            <a:lnSpc>
              <a:spcPct val="90000"/>
            </a:lnSpc>
            <a:spcBef>
              <a:spcPct val="0"/>
            </a:spcBef>
            <a:spcAft>
              <a:spcPct val="35000"/>
            </a:spcAft>
            <a:buNone/>
          </a:pPr>
          <a:r>
            <a:rPr lang="en-GB" sz="1100" kern="1200" dirty="0"/>
            <a:t>SM18</a:t>
          </a:r>
        </a:p>
        <a:p>
          <a:pPr marL="0" lvl="0" indent="0" algn="ctr" defTabSz="488950">
            <a:lnSpc>
              <a:spcPct val="90000"/>
            </a:lnSpc>
            <a:spcBef>
              <a:spcPct val="0"/>
            </a:spcBef>
            <a:spcAft>
              <a:spcPct val="35000"/>
            </a:spcAft>
            <a:buNone/>
          </a:pPr>
          <a:endParaRPr lang="en-GB" sz="1100" kern="1200" dirty="0"/>
        </a:p>
      </dsp:txBody>
      <dsp:txXfrm>
        <a:off x="2535058" y="1843404"/>
        <a:ext cx="1230610" cy="1843404"/>
      </dsp:txXfrm>
    </dsp:sp>
    <dsp:sp modelId="{061BC2AB-677A-8E40-AB67-87BEAF702C3E}">
      <dsp:nvSpPr>
        <dsp:cNvPr id="0" name=""/>
        <dsp:cNvSpPr/>
      </dsp:nvSpPr>
      <dsp:spPr>
        <a:xfrm>
          <a:off x="2571976" y="276510"/>
          <a:ext cx="1156774" cy="153463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573DEF-CF40-5347-A253-C7CEA0B1E761}">
      <dsp:nvSpPr>
        <dsp:cNvPr id="0" name=""/>
        <dsp:cNvSpPr/>
      </dsp:nvSpPr>
      <dsp:spPr>
        <a:xfrm>
          <a:off x="3802587" y="0"/>
          <a:ext cx="1230610" cy="4608512"/>
        </a:xfrm>
        <a:prstGeom prst="roundRect">
          <a:avLst>
            <a:gd name="adj" fmla="val 10000"/>
          </a:avLst>
        </a:prstGeom>
        <a:solidFill>
          <a:schemeClr val="accent2">
            <a:hueOff val="-7776478"/>
            <a:satOff val="13524"/>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2"/>
              </a:solidFill>
            </a:rPr>
            <a:t>Supervisory Control</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PSEN</a:t>
          </a:r>
        </a:p>
        <a:p>
          <a:pPr marL="0" lvl="0" indent="0" algn="ctr" defTabSz="488950">
            <a:lnSpc>
              <a:spcPct val="90000"/>
            </a:lnSpc>
            <a:spcBef>
              <a:spcPct val="0"/>
            </a:spcBef>
            <a:spcAft>
              <a:spcPct val="35000"/>
            </a:spcAft>
            <a:buNone/>
          </a:pPr>
          <a:r>
            <a:rPr lang="en-GB" sz="1100" kern="1200" dirty="0"/>
            <a:t>TIP</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endParaRPr lang="en-GB" sz="1100" kern="1200" dirty="0"/>
        </a:p>
      </dsp:txBody>
      <dsp:txXfrm>
        <a:off x="3802587" y="1843404"/>
        <a:ext cx="1230610" cy="1843404"/>
      </dsp:txXfrm>
    </dsp:sp>
    <dsp:sp modelId="{FAB7EB7A-CA21-0840-B3B2-9F1FEA414A07}">
      <dsp:nvSpPr>
        <dsp:cNvPr id="0" name=""/>
        <dsp:cNvSpPr/>
      </dsp:nvSpPr>
      <dsp:spPr>
        <a:xfrm>
          <a:off x="3839505" y="276510"/>
          <a:ext cx="1156774" cy="1534634"/>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5D19A-1557-EE45-8998-3F3EFE01FD80}">
      <dsp:nvSpPr>
        <dsp:cNvPr id="0" name=""/>
        <dsp:cNvSpPr/>
      </dsp:nvSpPr>
      <dsp:spPr>
        <a:xfrm>
          <a:off x="5070116" y="0"/>
          <a:ext cx="1230610" cy="4608512"/>
        </a:xfrm>
        <a:prstGeom prst="roundRect">
          <a:avLst>
            <a:gd name="adj" fmla="val 10000"/>
          </a:avLst>
        </a:prstGeom>
        <a:solidFill>
          <a:schemeClr val="accent2">
            <a:hueOff val="-10368637"/>
            <a:satOff val="18032"/>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tx2"/>
              </a:solidFill>
            </a:rPr>
            <a:t>Monitoring</a:t>
          </a:r>
        </a:p>
        <a:p>
          <a:pPr marL="0" lvl="0" indent="0" algn="ctr" defTabSz="488950">
            <a:lnSpc>
              <a:spcPct val="90000"/>
            </a:lnSpc>
            <a:spcBef>
              <a:spcPct val="0"/>
            </a:spcBef>
            <a:spcAft>
              <a:spcPct val="35000"/>
            </a:spcAft>
            <a:buNone/>
          </a:pPr>
          <a:r>
            <a:rPr lang="en-GB" sz="1100" b="1" kern="1200" dirty="0">
              <a:solidFill>
                <a:schemeClr val="tx2"/>
              </a:solidFill>
            </a:rPr>
            <a:t>Technical Infrastructure</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MOON</a:t>
          </a:r>
        </a:p>
        <a:p>
          <a:pPr marL="0" lvl="0" indent="0" algn="ctr" defTabSz="488950">
            <a:lnSpc>
              <a:spcPct val="90000"/>
            </a:lnSpc>
            <a:spcBef>
              <a:spcPct val="0"/>
            </a:spcBef>
            <a:spcAft>
              <a:spcPct val="35000"/>
            </a:spcAft>
            <a:buNone/>
          </a:pPr>
          <a:r>
            <a:rPr lang="en-GB" sz="1100" kern="1200" dirty="0"/>
            <a:t>Temp IT buildings</a:t>
          </a:r>
        </a:p>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endParaRPr lang="en-GB" sz="1100" kern="1200" dirty="0"/>
        </a:p>
      </dsp:txBody>
      <dsp:txXfrm>
        <a:off x="5070116" y="1843404"/>
        <a:ext cx="1230610" cy="1843404"/>
      </dsp:txXfrm>
    </dsp:sp>
    <dsp:sp modelId="{B960374A-3A76-A645-B072-10A02DA82CD9}">
      <dsp:nvSpPr>
        <dsp:cNvPr id="0" name=""/>
        <dsp:cNvSpPr/>
      </dsp:nvSpPr>
      <dsp:spPr>
        <a:xfrm>
          <a:off x="5107034" y="276510"/>
          <a:ext cx="1156774" cy="1534634"/>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63EC3-B009-9D48-8AD3-97C27EFC25BA}">
      <dsp:nvSpPr>
        <dsp:cNvPr id="0" name=""/>
        <dsp:cNvSpPr/>
      </dsp:nvSpPr>
      <dsp:spPr>
        <a:xfrm>
          <a:off x="252029" y="3686809"/>
          <a:ext cx="5796668" cy="691276"/>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0EDF7-C14F-D145-AADA-B7D1D24AE428}">
      <dsp:nvSpPr>
        <dsp:cNvPr id="0" name=""/>
        <dsp:cNvSpPr/>
      </dsp:nvSpPr>
      <dsp:spPr>
        <a:xfrm>
          <a:off x="1450346" y="0"/>
          <a:ext cx="725173" cy="504516"/>
        </a:xfrm>
        <a:prstGeom prst="trapezoid">
          <a:avLst>
            <a:gd name="adj" fmla="val 71868"/>
          </a:avLst>
        </a:prstGeom>
        <a:solidFill>
          <a:schemeClr val="accent3">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Management</a:t>
          </a:r>
        </a:p>
      </dsp:txBody>
      <dsp:txXfrm>
        <a:off x="1450346" y="0"/>
        <a:ext cx="725173" cy="504516"/>
      </dsp:txXfrm>
    </dsp:sp>
    <dsp:sp modelId="{4294054C-D65D-8A42-AEDF-031EB5AEB69E}">
      <dsp:nvSpPr>
        <dsp:cNvPr id="0" name=""/>
        <dsp:cNvSpPr/>
      </dsp:nvSpPr>
      <dsp:spPr>
        <a:xfrm>
          <a:off x="1087760" y="504516"/>
          <a:ext cx="1450346" cy="504516"/>
        </a:xfrm>
        <a:prstGeom prst="trapezoid">
          <a:avLst>
            <a:gd name="adj" fmla="val 71868"/>
          </a:avLst>
        </a:prstGeom>
        <a:solidFill>
          <a:schemeClr val="accent3">
            <a:hueOff val="3373732"/>
            <a:satOff val="-15839"/>
            <a:lumOff val="578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Planning	</a:t>
          </a:r>
        </a:p>
      </dsp:txBody>
      <dsp:txXfrm>
        <a:off x="1341570" y="504516"/>
        <a:ext cx="942725" cy="504516"/>
      </dsp:txXfrm>
    </dsp:sp>
    <dsp:sp modelId="{09FF595C-E661-E14B-BC86-D506C862074C}">
      <dsp:nvSpPr>
        <dsp:cNvPr id="0" name=""/>
        <dsp:cNvSpPr/>
      </dsp:nvSpPr>
      <dsp:spPr>
        <a:xfrm>
          <a:off x="725173" y="1009033"/>
          <a:ext cx="2175520" cy="504516"/>
        </a:xfrm>
        <a:prstGeom prst="trapezoid">
          <a:avLst>
            <a:gd name="adj" fmla="val 71868"/>
          </a:avLst>
        </a:prstGeom>
        <a:solidFill>
          <a:schemeClr val="accent3">
            <a:hueOff val="6747464"/>
            <a:satOff val="-31678"/>
            <a:lumOff val="1156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SCADA</a:t>
          </a:r>
        </a:p>
      </dsp:txBody>
      <dsp:txXfrm>
        <a:off x="1105889" y="1009033"/>
        <a:ext cx="1414088" cy="504516"/>
      </dsp:txXfrm>
    </dsp:sp>
    <dsp:sp modelId="{CCF27485-9BE9-8846-B387-513D927EA8DB}">
      <dsp:nvSpPr>
        <dsp:cNvPr id="0" name=""/>
        <dsp:cNvSpPr/>
      </dsp:nvSpPr>
      <dsp:spPr>
        <a:xfrm>
          <a:off x="362586" y="1513549"/>
          <a:ext cx="2900693" cy="504516"/>
        </a:xfrm>
        <a:prstGeom prst="trapezoid">
          <a:avLst>
            <a:gd name="adj" fmla="val 71868"/>
          </a:avLst>
        </a:prstGeom>
        <a:solidFill>
          <a:schemeClr val="accent3">
            <a:hueOff val="10121195"/>
            <a:satOff val="-47518"/>
            <a:lumOff val="1735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PLC</a:t>
          </a:r>
        </a:p>
      </dsp:txBody>
      <dsp:txXfrm>
        <a:off x="870208" y="1513549"/>
        <a:ext cx="1885450" cy="504516"/>
      </dsp:txXfrm>
    </dsp:sp>
    <dsp:sp modelId="{73B92652-6AAB-2C4B-B620-476B300C724F}">
      <dsp:nvSpPr>
        <dsp:cNvPr id="0" name=""/>
        <dsp:cNvSpPr/>
      </dsp:nvSpPr>
      <dsp:spPr>
        <a:xfrm>
          <a:off x="0" y="2018066"/>
          <a:ext cx="3625867" cy="504516"/>
        </a:xfrm>
        <a:prstGeom prst="trapezoid">
          <a:avLst>
            <a:gd name="adj" fmla="val 71868"/>
          </a:avLst>
        </a:prstGeom>
        <a:solidFill>
          <a:schemeClr val="accent3">
            <a:hueOff val="13494927"/>
            <a:satOff val="-63357"/>
            <a:lumOff val="2313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Sensors</a:t>
          </a:r>
        </a:p>
      </dsp:txBody>
      <dsp:txXfrm>
        <a:off x="634526" y="2018066"/>
        <a:ext cx="2356813" cy="50451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1/21/2021</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PT Sans"/>
              </a:rPr>
              <a:t>The Vacuum Assembly for </a:t>
            </a:r>
            <a:r>
              <a:rPr lang="en-GB" b="0" i="0" dirty="0" err="1">
                <a:solidFill>
                  <a:srgbClr val="000000"/>
                </a:solidFill>
                <a:effectLst/>
                <a:latin typeface="PT Sans"/>
              </a:rPr>
              <a:t>eXperimental</a:t>
            </a:r>
            <a:r>
              <a:rPr lang="en-GB" b="0" i="0" dirty="0">
                <a:solidFill>
                  <a:srgbClr val="000000"/>
                </a:solidFill>
                <a:effectLst/>
                <a:latin typeface="PT Sans"/>
              </a:rPr>
              <a:t> area, called VAX, are modules composed of different vacuum and instrumentation components that will be hosted on the experimental side of ATLAS and CMS after the TAXS absorber, a high radiation area, in the context of the High Luminosity LHC (HL-LHC). The mechanisms on each module with new and enhanced remote handling capability of the VAX mock-up, installed in building 186, will be tested there. Here visiting the VAX mock-up are Oliver Bruning, HL-LHC Project Leader, with his deputy Markus Zerlauth, and several other people involved in this part of HL-LHC project.</a:t>
            </a:r>
            <a:endParaRPr kumimoji="0" lang="en-GB" sz="1200" b="1" i="0" u="none" strike="noStrike" kern="1200" cap="none" spc="0" normalizeH="0" baseline="0" noProof="0" dirty="0">
              <a:ln>
                <a:noFill/>
              </a:ln>
              <a:solidFill>
                <a:srgbClr val="0C377B"/>
              </a:solidFill>
              <a:effectLst/>
              <a:uLnTx/>
              <a:uFillTx/>
              <a:latin typeface="Corbel" panose="020B0503020204020204"/>
            </a:endParaRPr>
          </a:p>
          <a:p>
            <a:endParaRPr lang="en-GB" i="1" dirty="0">
              <a:solidFill>
                <a:schemeClr val="tx2">
                  <a:lumMod val="50000"/>
                </a:schemeClr>
              </a:solidFill>
            </a:endParaRPr>
          </a:p>
          <a:p>
            <a:endParaRPr lang="en-GB" i="1" dirty="0">
              <a:solidFill>
                <a:schemeClr val="tx2">
                  <a:lumMod val="50000"/>
                </a:schemeClr>
              </a:solidFill>
            </a:endParaRPr>
          </a:p>
          <a:p>
            <a:r>
              <a:rPr lang="en-GB" i="1" dirty="0">
                <a:solidFill>
                  <a:schemeClr val="tx2">
                    <a:lumMod val="50000"/>
                  </a:schemeClr>
                </a:solidFill>
              </a:rPr>
              <a:t>Introduction of novel tools and technologies to endorse remote maintenance capabilities increasing personnel safety and machine availability</a:t>
            </a:r>
          </a:p>
          <a:p>
            <a:endParaRPr lang="en-GB" i="1" dirty="0">
              <a:solidFill>
                <a:schemeClr val="tx2">
                  <a:lumMod val="50000"/>
                </a:schemeClr>
              </a:solidFill>
            </a:endParaRPr>
          </a:p>
          <a:p>
            <a:r>
              <a:rPr kumimoji="0" lang="en-GB" sz="1200" b="1" i="0" u="none" strike="noStrike" kern="1200" cap="none" spc="0" normalizeH="0" baseline="0" noProof="0" dirty="0">
                <a:ln>
                  <a:noFill/>
                </a:ln>
                <a:solidFill>
                  <a:srgbClr val="0C377B"/>
                </a:solidFill>
                <a:effectLst/>
                <a:uLnTx/>
                <a:uFillTx/>
                <a:latin typeface="Corbel" panose="020B0503020204020204"/>
              </a:rPr>
              <a:t>Metrological connection between the LHC to the new HL-LHC infrastructure</a:t>
            </a:r>
          </a:p>
          <a:p>
            <a:endParaRPr kumimoji="0" lang="en-GB" sz="1200" b="1" i="0" u="none" strike="noStrike" kern="1200" cap="none" spc="0" normalizeH="0" baseline="0" noProof="0" dirty="0">
              <a:ln>
                <a:noFill/>
              </a:ln>
              <a:solidFill>
                <a:srgbClr val="0C377B"/>
              </a:solidFill>
              <a:effectLst/>
              <a:uLnTx/>
              <a:uFillTx/>
              <a:latin typeface="Corbel" panose="020B0503020204020204"/>
            </a:endParaRPr>
          </a:p>
          <a:p>
            <a:r>
              <a:rPr kumimoji="0" lang="en-GB" sz="1200" b="1" i="0" u="none" strike="noStrike" kern="1200" cap="none" spc="0" normalizeH="0" baseline="0" noProof="0" dirty="0">
                <a:ln>
                  <a:noFill/>
                </a:ln>
                <a:solidFill>
                  <a:srgbClr val="0C377B"/>
                </a:solidFill>
                <a:effectLst/>
                <a:uLnTx/>
                <a:uFillTx/>
                <a:latin typeface="Corbel" panose="020B0503020204020204"/>
              </a:rPr>
              <a:t>Controls technologies and common control infrastructure support/new logging system (NXCALS)</a:t>
            </a:r>
          </a:p>
          <a:p>
            <a:endParaRPr kumimoji="0" lang="en-GB" sz="1200" b="1" i="0" u="none" strike="noStrike" kern="1200" cap="none" spc="0" normalizeH="0" baseline="0" noProof="0" dirty="0">
              <a:ln>
                <a:noFill/>
              </a:ln>
              <a:solidFill>
                <a:srgbClr val="0C377B"/>
              </a:solidFill>
              <a:effectLst/>
              <a:uLnTx/>
              <a:uFillTx/>
              <a:latin typeface="Corbel" panose="020B0503020204020204"/>
            </a:endParaRPr>
          </a:p>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63</a:t>
            </a:fld>
            <a:endParaRPr lang="en-US"/>
          </a:p>
        </p:txBody>
      </p:sp>
    </p:spTree>
    <p:extLst>
      <p:ext uri="{BB962C8B-B14F-4D97-AF65-F5344CB8AC3E}">
        <p14:creationId xmlns:p14="http://schemas.microsoft.com/office/powerpoint/2010/main" val="1106364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FCC study and program</a:t>
            </a:r>
            <a:r>
              <a:rPr lang="en-GB" baseline="0" dirty="0"/>
              <a:t> comprises of two accelerators: the Lepton Collider FCC-</a:t>
            </a:r>
            <a:r>
              <a:rPr lang="en-GB" baseline="0" dirty="0" err="1"/>
              <a:t>ee</a:t>
            </a:r>
            <a:r>
              <a:rPr lang="en-GB" baseline="0" dirty="0"/>
              <a:t> and the Hadron Collider FCC-</a:t>
            </a:r>
            <a:r>
              <a:rPr lang="en-GB" baseline="0" dirty="0" err="1"/>
              <a:t>hh</a:t>
            </a:r>
            <a:r>
              <a:rPr lang="en-GB" baseline="0" dirty="0"/>
              <a:t>. </a:t>
            </a:r>
          </a:p>
          <a:p>
            <a:r>
              <a:rPr lang="en-GB" baseline="0" dirty="0"/>
              <a:t>The aim of this setup is devise a comprehensive, cost-effective program to maximizing the physics opportunities.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863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04DCD-C511-4B12-9DBB-AC80DD19A4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726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pic>
        <p:nvPicPr>
          <p:cNvPr id="3" name="Picture 2" descr="Logo&#10;&#10;Description automatically generated">
            <a:extLst>
              <a:ext uri="{FF2B5EF4-FFF2-40B4-BE49-F238E27FC236}">
                <a16:creationId xmlns:a16="http://schemas.microsoft.com/office/drawing/2014/main" id="{CB3BCDC0-8C70-417B-A705-ABC62FEDB4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0559" y="145645"/>
            <a:ext cx="1208870" cy="960142"/>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GB"/>
              <a:t>21/01/2021</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dirty="0"/>
              <a:t>Introduction to the Beams Department 2021</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dirty="0"/>
              <a:t>Introduction to the Beams Department 2021</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dirty="0"/>
              <a:t>Introduction to the Beams Department 2021</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GB"/>
              <a:t>21/01/2021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dirty="0"/>
              <a:t>Introduction to the Beams Department 2021</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GB"/>
              <a:t>21/01/2021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dirty="0"/>
              <a:t>Introduction to the Beams Department 2021</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dirty="0"/>
              <a:t>Introduction to the Beams Department 2021</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dirty="0"/>
              <a:t>Introduction to the Beams Department 2021</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GB"/>
              <a:t>21/01/2021</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dirty="0"/>
              <a:t>Introduction to the Beams Department 2021</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dirty="0"/>
              <a:t>Introduction to the Beams Department 2021</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beams.cern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pic>
        <p:nvPicPr>
          <p:cNvPr id="10" name="Picture 9">
            <a:extLst>
              <a:ext uri="{FF2B5EF4-FFF2-40B4-BE49-F238E27FC236}">
                <a16:creationId xmlns:a16="http://schemas.microsoft.com/office/drawing/2014/main" id="{9ED4B852-3DEA-496D-8E63-98B1574381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0911" y="159548"/>
            <a:ext cx="748359" cy="748359"/>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ftr" sz="quarter" idx="10"/>
          </p:nvPr>
        </p:nvSpPr>
        <p:spPr/>
        <p:txBody>
          <a:bodyPr/>
          <a:lstStyle>
            <a:lvl1pPr>
              <a:defRPr smtClean="0"/>
            </a:lvl1pPr>
          </a:lstStyle>
          <a:p>
            <a:pPr>
              <a:defRPr/>
            </a:pPr>
            <a:r>
              <a:rPr lang="en-GB">
                <a:solidFill>
                  <a:srgbClr val="000000"/>
                </a:solidFill>
              </a:rPr>
              <a:t>Introduction to the Beams Department 2021</a:t>
            </a:r>
            <a:endParaRPr lang="en-US">
              <a:solidFill>
                <a:srgbClr val="000000"/>
              </a:solidFill>
            </a:endParaRPr>
          </a:p>
        </p:txBody>
      </p:sp>
      <p:sp>
        <p:nvSpPr>
          <p:cNvPr id="6" name="Rectangle 3"/>
          <p:cNvSpPr>
            <a:spLocks noGrp="1" noChangeArrowheads="1"/>
          </p:cNvSpPr>
          <p:nvPr>
            <p:ph type="sldNum" sz="quarter" idx="11"/>
          </p:nvPr>
        </p:nvSpPr>
        <p:spPr/>
        <p:txBody>
          <a:bodyPr/>
          <a:lstStyle>
            <a:lvl1pPr>
              <a:defRPr/>
            </a:lvl1pPr>
          </a:lstStyle>
          <a:p>
            <a:pPr>
              <a:defRPr/>
            </a:pPr>
            <a:fld id="{7FAEB134-6EA8-5E45-B122-58ED561A2D3B}"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p:txBody>
          <a:bodyPr/>
          <a:lstStyle>
            <a:lvl1pPr>
              <a:defRPr smtClean="0"/>
            </a:lvl1pPr>
          </a:lstStyle>
          <a:p>
            <a:pPr>
              <a:defRPr/>
            </a:pPr>
            <a:r>
              <a:rPr lang="en-GB">
                <a:solidFill>
                  <a:srgbClr val="000000"/>
                </a:solidFill>
              </a:rPr>
              <a:t>21/01/2021</a:t>
            </a:r>
            <a:endParaRPr lang="en-US">
              <a:solidFill>
                <a:srgbClr val="000000"/>
              </a:solidFill>
            </a:endParaRPr>
          </a:p>
        </p:txBody>
      </p:sp>
    </p:spTree>
    <p:extLst>
      <p:ext uri="{BB962C8B-B14F-4D97-AF65-F5344CB8AC3E}">
        <p14:creationId xmlns:p14="http://schemas.microsoft.com/office/powerpoint/2010/main" val="17856337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pic>
        <p:nvPicPr>
          <p:cNvPr id="3" name="Picture 2" descr="Logo&#10;&#10;Description automatically generated">
            <a:extLst>
              <a:ext uri="{FF2B5EF4-FFF2-40B4-BE49-F238E27FC236}">
                <a16:creationId xmlns:a16="http://schemas.microsoft.com/office/drawing/2014/main" id="{CB3BCDC0-8C70-417B-A705-ABC62FEDB4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0559" y="145645"/>
            <a:ext cx="1208870" cy="960142"/>
          </a:xfrm>
          <a:prstGeom prst="rect">
            <a:avLst/>
          </a:prstGeom>
        </p:spPr>
      </p:pic>
    </p:spTree>
    <p:extLst>
      <p:ext uri="{BB962C8B-B14F-4D97-AF65-F5344CB8AC3E}">
        <p14:creationId xmlns:p14="http://schemas.microsoft.com/office/powerpoint/2010/main" val="227305315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dirty="0"/>
              <a:t>Introduction to the Beams Department 2021</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90781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Logo&#10;&#10;Description automatically generated">
            <a:extLst>
              <a:ext uri="{FF2B5EF4-FFF2-40B4-BE49-F238E27FC236}">
                <a16:creationId xmlns:a16="http://schemas.microsoft.com/office/drawing/2014/main" id="{6859780D-4C69-49E3-8F6F-D32F7FC652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0559" y="145645"/>
            <a:ext cx="1208870" cy="960142"/>
          </a:xfrm>
          <a:prstGeom prst="rect">
            <a:avLst/>
          </a:prstGeom>
        </p:spPr>
      </p:pic>
    </p:spTree>
    <p:extLst>
      <p:ext uri="{BB962C8B-B14F-4D97-AF65-F5344CB8AC3E}">
        <p14:creationId xmlns:p14="http://schemas.microsoft.com/office/powerpoint/2010/main" val="12699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735448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07359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1316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Logo&#10;&#10;Description automatically generated">
            <a:extLst>
              <a:ext uri="{FF2B5EF4-FFF2-40B4-BE49-F238E27FC236}">
                <a16:creationId xmlns:a16="http://schemas.microsoft.com/office/drawing/2014/main" id="{6859780D-4C69-49E3-8F6F-D32F7FC652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0559" y="145645"/>
            <a:ext cx="1208870" cy="960142"/>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GB"/>
              <a:t>21/01/2021</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dirty="0"/>
              <a:t>Introduction to the Beams Department 2021</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7988" y="6364800"/>
            <a:ext cx="495300" cy="393700"/>
          </a:xfrm>
          <a:prstGeom prst="rect">
            <a:avLst/>
          </a:prstGeom>
        </p:spPr>
      </p:pic>
    </p:spTree>
    <p:extLst>
      <p:ext uri="{BB962C8B-B14F-4D97-AF65-F5344CB8AC3E}">
        <p14:creationId xmlns:p14="http://schemas.microsoft.com/office/powerpoint/2010/main" val="36699550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42289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GB"/>
              <a:t>21/01/2021</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353230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GB"/>
              <a:t>21/01/2021</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dirty="0"/>
              <a:t>Introduction to the Beams Department 2021</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66862207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195328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100111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460543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307774059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dirty="0"/>
              <a:t>Introduction to the Beams Department 2021</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68421613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dirty="0"/>
              <a:t>Introduction to the Beams Department 2021</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9325859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GB"/>
              <a:t>21/01/2021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dirty="0"/>
              <a:t>Introduction to the Beams Department 2021</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49185730"/>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GB"/>
              <a:t>21/01/2021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dirty="0"/>
              <a:t>Introduction to the Beams Department 2021</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811603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GB"/>
              <a:t>21/01/2021</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dirty="0"/>
              <a:t>Introduction to the Beams Department 2021</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474534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GB"/>
              <a:t>21/01/2021</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dirty="0"/>
              <a:t>Introduction to the Beams Department 2021</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76130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dirty="0"/>
              <a:t>Introduction to the Beams Department 2021</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144871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beams.cern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1904" y="2244864"/>
            <a:ext cx="1728192" cy="1728192"/>
          </a:xfrm>
          <a:prstGeom prst="rect">
            <a:avLst/>
          </a:prstGeom>
        </p:spPr>
      </p:pic>
      <p:pic>
        <p:nvPicPr>
          <p:cNvPr id="10" name="Picture 9">
            <a:extLst>
              <a:ext uri="{FF2B5EF4-FFF2-40B4-BE49-F238E27FC236}">
                <a16:creationId xmlns:a16="http://schemas.microsoft.com/office/drawing/2014/main" id="{9ED4B852-3DEA-496D-8E63-98B1574381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0911" y="159548"/>
            <a:ext cx="748359" cy="748359"/>
          </a:xfrm>
          <a:prstGeom prst="rect">
            <a:avLst/>
          </a:prstGeom>
        </p:spPr>
      </p:pic>
    </p:spTree>
    <p:extLst>
      <p:ext uri="{BB962C8B-B14F-4D97-AF65-F5344CB8AC3E}">
        <p14:creationId xmlns:p14="http://schemas.microsoft.com/office/powerpoint/2010/main" val="175774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GB"/>
              <a:t>21/01/2021</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dirty="0"/>
              <a:t>Introduction to the Beams Department 2021</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GB"/>
              <a:t>21/01/2021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dirty="0"/>
              <a:t>Introduction to the Beams Department 2021</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GB"/>
              <a:t>21/01/2021</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dirty="0"/>
              <a:t>Introduction to the Beams Department 2021</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8.jpe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emf"/><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GB"/>
              <a:t>21/01/2021</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Introduction to the Beams Department 2021</a:t>
            </a:r>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5"/>
          <a:stretch>
            <a:fillRect/>
          </a:stretch>
        </p:blipFill>
        <p:spPr>
          <a:xfrm>
            <a:off x="407988" y="6364599"/>
            <a:ext cx="495300" cy="393700"/>
          </a:xfrm>
          <a:prstGeom prst="rect">
            <a:avLst/>
          </a:prstGeom>
        </p:spPr>
      </p:pic>
      <p:pic>
        <p:nvPicPr>
          <p:cNvPr id="12" name="Picture 11" descr="A picture containing venn diagram&#10;&#10;Description automatically generated">
            <a:extLst>
              <a:ext uri="{FF2B5EF4-FFF2-40B4-BE49-F238E27FC236}">
                <a16:creationId xmlns:a16="http://schemas.microsoft.com/office/drawing/2014/main" id="{601E8028-4D05-4287-A43C-BB893015ED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172524" y="307760"/>
            <a:ext cx="898889" cy="713941"/>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78"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GB"/>
              <a:t>21/01/2021</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dirty="0"/>
              <a:t>Introduction to the Beams Department 2021</a:t>
            </a:r>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407988" y="6364599"/>
            <a:ext cx="495300" cy="393700"/>
          </a:xfrm>
          <a:prstGeom prst="rect">
            <a:avLst/>
          </a:prstGeom>
        </p:spPr>
      </p:pic>
      <p:pic>
        <p:nvPicPr>
          <p:cNvPr id="12" name="Picture 11" descr="A picture containing venn diagram&#10;&#10;Description automatically generated">
            <a:extLst>
              <a:ext uri="{FF2B5EF4-FFF2-40B4-BE49-F238E27FC236}">
                <a16:creationId xmlns:a16="http://schemas.microsoft.com/office/drawing/2014/main" id="{601E8028-4D05-4287-A43C-BB893015EDD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1172524" y="307760"/>
            <a:ext cx="898889" cy="713941"/>
          </a:xfrm>
          <a:prstGeom prst="rect">
            <a:avLst/>
          </a:prstGeom>
        </p:spPr>
      </p:pic>
    </p:spTree>
    <p:extLst>
      <p:ext uri="{BB962C8B-B14F-4D97-AF65-F5344CB8AC3E}">
        <p14:creationId xmlns:p14="http://schemas.microsoft.com/office/powerpoint/2010/main" val="194430823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mailto:be.dso@cern.ch" TargetMode="External"/><Relationship Id="rId2" Type="http://schemas.openxmlformats.org/officeDocument/2006/relationships/hyperlink" Target="https://be-safety.web.cern.ch/" TargetMode="Externa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2.png"/><Relationship Id="rId7" Type="http://schemas.openxmlformats.org/officeDocument/2006/relationships/image" Target="../media/image46.tiff"/><Relationship Id="rId2" Type="http://schemas.openxmlformats.org/officeDocument/2006/relationships/image" Target="../media/image41.emf"/><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https://ohwr.org/" TargetMode="External"/><Relationship Id="rId7" Type="http://schemas.openxmlformats.org/officeDocument/2006/relationships/image" Target="../media/image62.jpe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hyperlink" Target="https://ohwr.org/project/diot/wikis" TargetMode="External"/><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hyperlink" Target="https://ohwr.org/project/white-rabbit/wikis/home" TargetMode="External"/><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 Id="rId1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4.jpeg"/><Relationship Id="rId18" Type="http://schemas.openxmlformats.org/officeDocument/2006/relationships/image" Target="../media/image109.png"/><Relationship Id="rId3" Type="http://schemas.openxmlformats.org/officeDocument/2006/relationships/image" Target="../media/image95.png"/><Relationship Id="rId7" Type="http://schemas.openxmlformats.org/officeDocument/2006/relationships/image" Target="../media/image99.jpeg"/><Relationship Id="rId12" Type="http://schemas.openxmlformats.org/officeDocument/2006/relationships/image" Target="../media/image103.png"/><Relationship Id="rId17" Type="http://schemas.openxmlformats.org/officeDocument/2006/relationships/image" Target="../media/image108.jpeg"/><Relationship Id="rId2" Type="http://schemas.openxmlformats.org/officeDocument/2006/relationships/image" Target="../media/image94.jpeg"/><Relationship Id="rId16"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98.jpeg"/><Relationship Id="rId11" Type="http://schemas.microsoft.com/office/2007/relationships/hdphoto" Target="../media/hdphoto1.wdp"/><Relationship Id="rId5" Type="http://schemas.openxmlformats.org/officeDocument/2006/relationships/image" Target="../media/image97.png"/><Relationship Id="rId15" Type="http://schemas.openxmlformats.org/officeDocument/2006/relationships/image" Target="../media/image106.jpeg"/><Relationship Id="rId10" Type="http://schemas.openxmlformats.org/officeDocument/2006/relationships/image" Target="../media/image102.png"/><Relationship Id="rId19" Type="http://schemas.openxmlformats.org/officeDocument/2006/relationships/image" Target="../media/image110.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cid:image001.png@01D6EA7D.9EE09BE0" TargetMode="External"/><Relationship Id="rId9"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5.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135.png"/><Relationship Id="rId3" Type="http://schemas.microsoft.com/office/2007/relationships/hdphoto" Target="../media/hdphoto2.wdp"/><Relationship Id="rId7"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5.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wmf"/></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12" Type="http://schemas.openxmlformats.org/officeDocument/2006/relationships/image" Target="../media/image146.jpeg"/><Relationship Id="rId2" Type="http://schemas.openxmlformats.org/officeDocument/2006/relationships/image" Target="../media/image136.jpeg"/><Relationship Id="rId1" Type="http://schemas.openxmlformats.org/officeDocument/2006/relationships/slideLayout" Target="../slideLayouts/slideLayout5.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4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png"/></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54.jpeg"/><Relationship Id="rId1" Type="http://schemas.openxmlformats.org/officeDocument/2006/relationships/slideLayout" Target="../slideLayouts/slideLayout5.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48.png"/><Relationship Id="rId7" Type="http://schemas.openxmlformats.org/officeDocument/2006/relationships/image" Target="../media/image162.jpeg"/><Relationship Id="rId2" Type="http://schemas.openxmlformats.org/officeDocument/2006/relationships/image" Target="../media/image158.png"/><Relationship Id="rId1" Type="http://schemas.openxmlformats.org/officeDocument/2006/relationships/slideLayout" Target="../slideLayouts/slideLayout5.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jpeg"/><Relationship Id="rId10" Type="http://schemas.openxmlformats.org/officeDocument/2006/relationships/image" Target="../media/image164.png"/><Relationship Id="rId4" Type="http://schemas.openxmlformats.org/officeDocument/2006/relationships/image" Target="../media/image159.png"/><Relationship Id="rId9" Type="http://schemas.openxmlformats.org/officeDocument/2006/relationships/image" Target="../media/image163.png"/></Relationships>
</file>

<file path=ppt/slides/_rels/slide46.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18" Type="http://schemas.openxmlformats.org/officeDocument/2006/relationships/image" Target="../media/image181.jpeg"/><Relationship Id="rId3" Type="http://schemas.openxmlformats.org/officeDocument/2006/relationships/image" Target="../media/image166.png"/><Relationship Id="rId21" Type="http://schemas.openxmlformats.org/officeDocument/2006/relationships/image" Target="../media/image184.emf"/><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 Type="http://schemas.openxmlformats.org/officeDocument/2006/relationships/image" Target="../media/image148.png"/><Relationship Id="rId16" Type="http://schemas.openxmlformats.org/officeDocument/2006/relationships/image" Target="../media/image179.jpeg"/><Relationship Id="rId20" Type="http://schemas.openxmlformats.org/officeDocument/2006/relationships/image" Target="../media/image183.png"/><Relationship Id="rId1" Type="http://schemas.openxmlformats.org/officeDocument/2006/relationships/slideLayout" Target="../slideLayouts/slideLayout5.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png"/><Relationship Id="rId15" Type="http://schemas.openxmlformats.org/officeDocument/2006/relationships/image" Target="../media/image178.png"/><Relationship Id="rId10" Type="http://schemas.openxmlformats.org/officeDocument/2006/relationships/image" Target="../media/image173.jpeg"/><Relationship Id="rId19" Type="http://schemas.openxmlformats.org/officeDocument/2006/relationships/image" Target="../media/image182.tiff"/><Relationship Id="rId4" Type="http://schemas.openxmlformats.org/officeDocument/2006/relationships/image" Target="../media/image167.jpeg"/><Relationship Id="rId9" Type="http://schemas.openxmlformats.org/officeDocument/2006/relationships/image" Target="../media/image172.jpeg"/><Relationship Id="rId14" Type="http://schemas.openxmlformats.org/officeDocument/2006/relationships/image" Target="../media/image177.jpeg"/><Relationship Id="rId22" Type="http://schemas.openxmlformats.org/officeDocument/2006/relationships/image" Target="../media/image185.png"/></Relationships>
</file>

<file path=ppt/slides/_rels/slide4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jpeg"/><Relationship Id="rId2"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jpeg"/><Relationship Id="rId15" Type="http://schemas.openxmlformats.org/officeDocument/2006/relationships/image" Target="../media/image199.jpe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image" Target="../media/image19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06.png"/></Relationships>
</file>

<file path=ppt/slides/_rels/slide5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6.png"/><Relationship Id="rId7" Type="http://schemas.openxmlformats.org/officeDocument/2006/relationships/image" Target="../media/image211.jpeg"/><Relationship Id="rId2" Type="http://schemas.openxmlformats.org/officeDocument/2006/relationships/image" Target="../media/image207.png"/><Relationship Id="rId1" Type="http://schemas.openxmlformats.org/officeDocument/2006/relationships/slideLayout" Target="../slideLayouts/slideLayout5.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194.png"/></Relationships>
</file>

<file path=ppt/slides/_rels/slide5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86.png"/><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jpg"/><Relationship Id="rId2" Type="http://schemas.openxmlformats.org/officeDocument/2006/relationships/image" Target="../media/image212.png"/><Relationship Id="rId1" Type="http://schemas.openxmlformats.org/officeDocument/2006/relationships/slideLayout" Target="../slideLayouts/slideLayout5.xml"/><Relationship Id="rId6" Type="http://schemas.openxmlformats.org/officeDocument/2006/relationships/image" Target="../media/image216.jpeg"/><Relationship Id="rId5" Type="http://schemas.openxmlformats.org/officeDocument/2006/relationships/image" Target="../media/image215.jpg"/><Relationship Id="rId4" Type="http://schemas.openxmlformats.org/officeDocument/2006/relationships/image" Target="../media/image214.tiff"/></Relationships>
</file>

<file path=ppt/slides/_rels/slide5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tiff"/><Relationship Id="rId7" Type="http://schemas.openxmlformats.org/officeDocument/2006/relationships/image" Target="../media/image222.jpeg"/><Relationship Id="rId2" Type="http://schemas.openxmlformats.org/officeDocument/2006/relationships/image" Target="../media/image213.png"/><Relationship Id="rId1" Type="http://schemas.openxmlformats.org/officeDocument/2006/relationships/slideLayout" Target="../slideLayouts/slideLayout5.xml"/><Relationship Id="rId6" Type="http://schemas.openxmlformats.org/officeDocument/2006/relationships/image" Target="../media/image221.jpeg"/><Relationship Id="rId11" Type="http://schemas.openxmlformats.org/officeDocument/2006/relationships/image" Target="../media/image226.jpeg"/><Relationship Id="rId5" Type="http://schemas.openxmlformats.org/officeDocument/2006/relationships/image" Target="../media/image220.jpeg"/><Relationship Id="rId10" Type="http://schemas.openxmlformats.org/officeDocument/2006/relationships/image" Target="../media/image225.jpeg"/><Relationship Id="rId4" Type="http://schemas.openxmlformats.org/officeDocument/2006/relationships/image" Target="../media/image219.jpeg"/><Relationship Id="rId9" Type="http://schemas.openxmlformats.org/officeDocument/2006/relationships/image" Target="../media/image224.jpeg"/></Relationships>
</file>

<file path=ppt/slides/_rels/slide5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image" Target="../media/image229.png"/><Relationship Id="rId1" Type="http://schemas.openxmlformats.org/officeDocument/2006/relationships/slideLayout" Target="../slideLayouts/slideLayout9.xml"/><Relationship Id="rId4" Type="http://schemas.openxmlformats.org/officeDocument/2006/relationships/image" Target="../media/image231.jpeg"/></Relationships>
</file>

<file path=ppt/slides/_rels/slide63.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1.png"/><Relationship Id="rId18" Type="http://schemas.openxmlformats.org/officeDocument/2006/relationships/image" Target="../media/image245.png"/><Relationship Id="rId26" Type="http://schemas.openxmlformats.org/officeDocument/2006/relationships/image" Target="../media/image252.png"/><Relationship Id="rId3" Type="http://schemas.openxmlformats.org/officeDocument/2006/relationships/image" Target="../media/image232.png"/><Relationship Id="rId21" Type="http://schemas.openxmlformats.org/officeDocument/2006/relationships/image" Target="../media/image248.png"/><Relationship Id="rId7" Type="http://schemas.openxmlformats.org/officeDocument/2006/relationships/image" Target="../media/image236.png"/><Relationship Id="rId12" Type="http://schemas.microsoft.com/office/2007/relationships/hdphoto" Target="../media/hdphoto3.wdp"/><Relationship Id="rId17" Type="http://schemas.openxmlformats.org/officeDocument/2006/relationships/image" Target="../media/image244.png"/><Relationship Id="rId25" Type="http://schemas.openxmlformats.org/officeDocument/2006/relationships/image" Target="../media/image251.png"/><Relationship Id="rId2" Type="http://schemas.openxmlformats.org/officeDocument/2006/relationships/notesSlide" Target="../notesSlides/notesSlide1.xml"/><Relationship Id="rId16" Type="http://schemas.openxmlformats.org/officeDocument/2006/relationships/image" Target="../media/image243.png"/><Relationship Id="rId20" Type="http://schemas.openxmlformats.org/officeDocument/2006/relationships/image" Target="../media/image247.png"/><Relationship Id="rId29" Type="http://schemas.openxmlformats.org/officeDocument/2006/relationships/image" Target="../media/image254.jpeg"/><Relationship Id="rId1" Type="http://schemas.openxmlformats.org/officeDocument/2006/relationships/slideLayout" Target="../slideLayouts/slideLayout4.xml"/><Relationship Id="rId6" Type="http://schemas.openxmlformats.org/officeDocument/2006/relationships/image" Target="../media/image235.png"/><Relationship Id="rId11" Type="http://schemas.openxmlformats.org/officeDocument/2006/relationships/image" Target="../media/image240.png"/><Relationship Id="rId24" Type="http://schemas.openxmlformats.org/officeDocument/2006/relationships/image" Target="../media/image250.png"/><Relationship Id="rId5" Type="http://schemas.openxmlformats.org/officeDocument/2006/relationships/image" Target="../media/image234.png"/><Relationship Id="rId15" Type="http://schemas.openxmlformats.org/officeDocument/2006/relationships/image" Target="../media/image242.jpeg"/><Relationship Id="rId23" Type="http://schemas.openxmlformats.org/officeDocument/2006/relationships/image" Target="../media/image249.png"/><Relationship Id="rId28" Type="http://schemas.openxmlformats.org/officeDocument/2006/relationships/image" Target="../media/image253.jpeg"/><Relationship Id="rId10" Type="http://schemas.openxmlformats.org/officeDocument/2006/relationships/image" Target="../media/image239.png"/><Relationship Id="rId19" Type="http://schemas.openxmlformats.org/officeDocument/2006/relationships/image" Target="../media/image246.jpeg"/><Relationship Id="rId4" Type="http://schemas.openxmlformats.org/officeDocument/2006/relationships/image" Target="../media/image233.png"/><Relationship Id="rId9" Type="http://schemas.openxmlformats.org/officeDocument/2006/relationships/image" Target="../media/image238.png"/><Relationship Id="rId14" Type="http://schemas.microsoft.com/office/2007/relationships/hdphoto" Target="../media/hdphoto4.wdp"/><Relationship Id="rId22" Type="http://schemas.microsoft.com/office/2007/relationships/hdphoto" Target="../media/hdphoto5.wdp"/><Relationship Id="rId27" Type="http://schemas.microsoft.com/office/2007/relationships/hdphoto" Target="../media/hdphoto6.wdp"/></Relationships>
</file>

<file path=ppt/slides/_rels/slide64.xml.rels><?xml version="1.0" encoding="UTF-8" standalone="yes"?>
<Relationships xmlns="http://schemas.openxmlformats.org/package/2006/relationships"><Relationship Id="rId3" Type="http://schemas.openxmlformats.org/officeDocument/2006/relationships/image" Target="../media/image226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6.emf"/><Relationship Id="rId4" Type="http://schemas.openxmlformats.org/officeDocument/2006/relationships/image" Target="../media/image255.png"/></Relationships>
</file>

<file path=ppt/slides/_rels/slide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0.emf"/></Relationships>
</file>

<file path=ppt/slides/_rels/slide67.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2.png"/><Relationship Id="rId7" Type="http://schemas.openxmlformats.org/officeDocument/2006/relationships/image" Target="../media/image266.png"/><Relationship Id="rId2" Type="http://schemas.openxmlformats.org/officeDocument/2006/relationships/image" Target="../media/image261.png"/><Relationship Id="rId1" Type="http://schemas.openxmlformats.org/officeDocument/2006/relationships/slideLayout" Target="../slideLayouts/slideLayout4.xml"/><Relationship Id="rId6" Type="http://schemas.openxmlformats.org/officeDocument/2006/relationships/image" Target="../media/image265.png"/><Relationship Id="rId11" Type="http://schemas.openxmlformats.org/officeDocument/2006/relationships/image" Target="../media/image270.tiff"/><Relationship Id="rId5" Type="http://schemas.openxmlformats.org/officeDocument/2006/relationships/image" Target="../media/image264.gif"/><Relationship Id="rId10" Type="http://schemas.openxmlformats.org/officeDocument/2006/relationships/image" Target="../media/image269.png"/><Relationship Id="rId4" Type="http://schemas.openxmlformats.org/officeDocument/2006/relationships/image" Target="../media/image263.png"/><Relationship Id="rId9" Type="http://schemas.openxmlformats.org/officeDocument/2006/relationships/image" Target="../media/image268.jpeg"/></Relationships>
</file>

<file path=ppt/slides/_rels/slide6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7.jpeg"/><Relationship Id="rId2" Type="http://schemas.openxmlformats.org/officeDocument/2006/relationships/image" Target="../media/image273.png"/><Relationship Id="rId1" Type="http://schemas.openxmlformats.org/officeDocument/2006/relationships/slideLayout" Target="../slideLayouts/slideLayout9.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46.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hyperlink" Target="mailto:BE.central.secretariat@cern.ch" TargetMode="Externa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jpeg"/><Relationship Id="rId1" Type="http://schemas.openxmlformats.org/officeDocument/2006/relationships/slideLayout" Target="../slideLayouts/slideLayout4.xml"/><Relationship Id="rId4" Type="http://schemas.openxmlformats.org/officeDocument/2006/relationships/hyperlink" Target="https://home.cern/news/news/knowledge-sharing/cern-and-lausanne-university-hospital-collaborate-pioneering-new-cancer"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8.xml"/><Relationship Id="rId5" Type="http://schemas.openxmlformats.org/officeDocument/2006/relationships/image" Target="../media/image286.png"/><Relationship Id="rId4" Type="http://schemas.openxmlformats.org/officeDocument/2006/relationships/image" Target="../media/image285.jpeg"/></Relationships>
</file>

<file path=ppt/slides/_rels/slide76.xml.rels><?xml version="1.0" encoding="UTF-8" standalone="yes"?>
<Relationships xmlns="http://schemas.openxmlformats.org/package/2006/relationships"><Relationship Id="rId8" Type="http://schemas.openxmlformats.org/officeDocument/2006/relationships/image" Target="../media/image293.jpeg"/><Relationship Id="rId3" Type="http://schemas.openxmlformats.org/officeDocument/2006/relationships/image" Target="../media/image288.png"/><Relationship Id="rId7" Type="http://schemas.openxmlformats.org/officeDocument/2006/relationships/image" Target="../media/image292.jpeg"/><Relationship Id="rId2" Type="http://schemas.openxmlformats.org/officeDocument/2006/relationships/image" Target="../media/image287.png"/><Relationship Id="rId1" Type="http://schemas.openxmlformats.org/officeDocument/2006/relationships/slideLayout" Target="../slideLayouts/slideLayout28.xml"/><Relationship Id="rId6" Type="http://schemas.openxmlformats.org/officeDocument/2006/relationships/image" Target="../media/image291.jpeg"/><Relationship Id="rId5" Type="http://schemas.openxmlformats.org/officeDocument/2006/relationships/image" Target="../media/image290.jpeg"/><Relationship Id="rId10" Type="http://schemas.openxmlformats.org/officeDocument/2006/relationships/image" Target="../media/image295.jpeg"/><Relationship Id="rId4" Type="http://schemas.openxmlformats.org/officeDocument/2006/relationships/image" Target="../media/image289.png"/><Relationship Id="rId9" Type="http://schemas.openxmlformats.org/officeDocument/2006/relationships/image" Target="../media/image294.jpeg"/></Relationships>
</file>

<file path=ppt/slides/_rels/slide77.xml.rels><?xml version="1.0" encoding="UTF-8" standalone="yes"?>
<Relationships xmlns="http://schemas.openxmlformats.org/package/2006/relationships"><Relationship Id="rId8" Type="http://schemas.openxmlformats.org/officeDocument/2006/relationships/image" Target="../media/image1800.png"/><Relationship Id="rId3" Type="http://schemas.openxmlformats.org/officeDocument/2006/relationships/image" Target="../media/image297.tiff"/><Relationship Id="rId7" Type="http://schemas.openxmlformats.org/officeDocument/2006/relationships/image" Target="../media/image301.emf"/><Relationship Id="rId2" Type="http://schemas.openxmlformats.org/officeDocument/2006/relationships/image" Target="../media/image296.png"/><Relationship Id="rId1" Type="http://schemas.openxmlformats.org/officeDocument/2006/relationships/slideLayout" Target="../slideLayouts/slideLayout5.xml"/><Relationship Id="rId6" Type="http://schemas.openxmlformats.org/officeDocument/2006/relationships/image" Target="../media/image300.jpeg"/><Relationship Id="rId11" Type="http://schemas.openxmlformats.org/officeDocument/2006/relationships/image" Target="../media/image304.jpeg"/><Relationship Id="rId5" Type="http://schemas.openxmlformats.org/officeDocument/2006/relationships/image" Target="../media/image299.jpeg"/><Relationship Id="rId10" Type="http://schemas.openxmlformats.org/officeDocument/2006/relationships/image" Target="../media/image303.png"/><Relationship Id="rId4" Type="http://schemas.openxmlformats.org/officeDocument/2006/relationships/image" Target="../media/image298.jpeg"/><Relationship Id="rId9" Type="http://schemas.openxmlformats.org/officeDocument/2006/relationships/image" Target="../media/image302.emf"/></Relationships>
</file>

<file path=ppt/slides/_rels/slide78.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306.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5.xml"/><Relationship Id="rId5" Type="http://schemas.openxmlformats.org/officeDocument/2006/relationships/image" Target="../media/image310.tiff"/><Relationship Id="rId4" Type="http://schemas.openxmlformats.org/officeDocument/2006/relationships/image" Target="../media/image309.jpeg"/></Relationships>
</file>

<file path=ppt/slides/_rels/slide84.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p:txBody>
          <a:bodyPr/>
          <a:lstStyle/>
          <a:p>
            <a:r>
              <a:rPr lang="en-US" dirty="0"/>
              <a:t>Welcome to the new-look</a:t>
            </a:r>
            <a:br>
              <a:rPr lang="en-US" dirty="0"/>
            </a:br>
            <a:r>
              <a:rPr lang="en-US" dirty="0"/>
              <a:t>BEAMS (BE) Department</a:t>
            </a: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5049982"/>
            <a:ext cx="11696926" cy="1454057"/>
          </a:xfrm>
        </p:spPr>
        <p:txBody>
          <a:bodyPr/>
          <a:lstStyle/>
          <a:p>
            <a:pPr algn="l"/>
            <a:r>
              <a:rPr lang="en-US" sz="1800" dirty="0"/>
              <a:t>Rhodri Jones</a:t>
            </a:r>
          </a:p>
          <a:p>
            <a:pPr algn="l"/>
            <a:r>
              <a:rPr lang="en-US" sz="1800" dirty="0"/>
              <a:t>Gianluigi </a:t>
            </a:r>
            <a:r>
              <a:rPr lang="en-US" sz="1800" dirty="0" err="1"/>
              <a:t>Arduini</a:t>
            </a:r>
            <a:r>
              <a:rPr lang="en-US" sz="1800" dirty="0"/>
              <a:t>, Ronny </a:t>
            </a:r>
            <a:r>
              <a:rPr lang="en-US" sz="1800" dirty="0" err="1"/>
              <a:t>Billen</a:t>
            </a:r>
            <a:r>
              <a:rPr lang="en-US" sz="1800" dirty="0"/>
              <a:t>, Markus Brugger, Hélène </a:t>
            </a:r>
            <a:r>
              <a:rPr lang="en-US" sz="1800" dirty="0" err="1"/>
              <a:t>Mainaud</a:t>
            </a:r>
            <a:r>
              <a:rPr lang="en-US" sz="1800" dirty="0"/>
              <a:t> Durand, Alessandro </a:t>
            </a:r>
            <a:r>
              <a:rPr lang="en-US" sz="1800" dirty="0" err="1"/>
              <a:t>Masi</a:t>
            </a:r>
            <a:r>
              <a:rPr lang="en-US" sz="1800" dirty="0"/>
              <a:t>, Yannis </a:t>
            </a:r>
            <a:r>
              <a:rPr lang="en-US" sz="1800" dirty="0" err="1"/>
              <a:t>Papaphilippou</a:t>
            </a:r>
            <a:r>
              <a:rPr lang="en-US" sz="1800" dirty="0"/>
              <a:t>, Chris Roderick, Peter </a:t>
            </a:r>
            <a:r>
              <a:rPr lang="en-US" sz="1800" dirty="0" err="1"/>
              <a:t>Sollander</a:t>
            </a:r>
            <a:r>
              <a:rPr lang="en-US" sz="1800" dirty="0"/>
              <a:t>, </a:t>
            </a:r>
            <a:r>
              <a:rPr lang="en-US" sz="1800" dirty="0" err="1"/>
              <a:t>Rende</a:t>
            </a:r>
            <a:r>
              <a:rPr lang="en-US" sz="1800" dirty="0"/>
              <a:t> </a:t>
            </a:r>
            <a:r>
              <a:rPr lang="en-US" sz="1800" dirty="0" err="1"/>
              <a:t>Steerenberg</a:t>
            </a:r>
            <a:endParaRPr lang="en-US" sz="1800" dirty="0"/>
          </a:p>
          <a:p>
            <a:pPr algn="l"/>
            <a:r>
              <a:rPr lang="en-US" sz="1800" dirty="0"/>
              <a:t>21</a:t>
            </a:r>
            <a:r>
              <a:rPr lang="en-US" sz="1800" baseline="30000" dirty="0"/>
              <a:t>st</a:t>
            </a:r>
            <a:r>
              <a:rPr lang="en-US" sz="1800" dirty="0"/>
              <a:t>  January 2021</a:t>
            </a:r>
          </a:p>
          <a:p>
            <a:pPr algn="l"/>
            <a:endParaRPr lang="en-US" sz="1800" dirty="0"/>
          </a:p>
        </p:txBody>
      </p:sp>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BE-ASR</a:t>
            </a:r>
            <a:br>
              <a:rPr lang="en-US" dirty="0"/>
            </a:br>
            <a:r>
              <a:rPr lang="en-US" dirty="0"/>
              <a:t>Administration, Safety &amp; Resources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Ronny </a:t>
            </a:r>
            <a:r>
              <a:rPr lang="en-GB" dirty="0" err="1"/>
              <a:t>Billen</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10</a:t>
            </a:fld>
            <a:endParaRPr lang="en-US" dirty="0"/>
          </a:p>
        </p:txBody>
      </p:sp>
    </p:spTree>
    <p:extLst>
      <p:ext uri="{BB962C8B-B14F-4D97-AF65-F5344CB8AC3E}">
        <p14:creationId xmlns:p14="http://schemas.microsoft.com/office/powerpoint/2010/main" val="93999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1911928" y="1592263"/>
            <a:ext cx="9872086" cy="4608512"/>
          </a:xfrm>
        </p:spPr>
        <p:txBody>
          <a:bodyPr/>
          <a:lstStyle/>
          <a:p>
            <a:pPr marL="0" indent="0">
              <a:buNone/>
            </a:pPr>
            <a:r>
              <a:rPr lang="en-GB" dirty="0"/>
              <a:t>BE-ASR is a service group to the Beams Department</a:t>
            </a:r>
          </a:p>
          <a:p>
            <a:pPr marL="0" indent="0">
              <a:buNone/>
            </a:pPr>
            <a:r>
              <a:rPr lang="en-GB" dirty="0"/>
              <a:t>The group is mandated to provide overall assistance to the department head, to each individual group and to each member of personnel in BE </a:t>
            </a:r>
          </a:p>
          <a:p>
            <a:pPr marL="0" indent="0">
              <a:buNone/>
            </a:pPr>
            <a:r>
              <a:rPr lang="en-GB" dirty="0"/>
              <a:t>The scope of services concerns:</a:t>
            </a:r>
          </a:p>
          <a:p>
            <a:pPr lvl="0">
              <a:spcBef>
                <a:spcPts val="600"/>
              </a:spcBef>
            </a:pPr>
            <a:r>
              <a:rPr lang="en-GB" sz="1800" dirty="0"/>
              <a:t>Planning and control of departmental human, financial and material resources</a:t>
            </a:r>
          </a:p>
          <a:p>
            <a:pPr lvl="0">
              <a:spcBef>
                <a:spcPts val="600"/>
              </a:spcBef>
            </a:pPr>
            <a:r>
              <a:rPr lang="en-GB" sz="1800" dirty="0"/>
              <a:t>Operational support to ensure the safety of all beam facilities and the safety of departmental personnel</a:t>
            </a:r>
          </a:p>
          <a:p>
            <a:pPr lvl="0">
              <a:spcBef>
                <a:spcPts val="600"/>
              </a:spcBef>
            </a:pPr>
            <a:r>
              <a:rPr lang="en-GB" sz="1800" dirty="0"/>
              <a:t>Coordination of the administration (contracts, career, special authorizations,…) related to all personnel of the department, for which the supporting staff is distributed across the department</a:t>
            </a:r>
          </a:p>
          <a:p>
            <a:pPr lvl="0">
              <a:spcBef>
                <a:spcPts val="600"/>
              </a:spcBef>
            </a:pPr>
            <a:r>
              <a:rPr lang="en-GB" sz="1800" dirty="0"/>
              <a:t>Provision of the necessary logistics and other resources necessary for the departmental staff (space management, vehicles, printing devices, drinking water,…)</a:t>
            </a:r>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ASR – Administration, Safety &amp; Resources</a:t>
            </a:r>
            <a:br>
              <a:rPr lang="en-US" dirty="0"/>
            </a:br>
            <a:r>
              <a:rPr lang="en-US" sz="2000" dirty="0"/>
              <a:t>Group Leader: Ronny </a:t>
            </a:r>
            <a:r>
              <a:rPr lang="en-US" sz="2000" dirty="0" err="1"/>
              <a:t>Billen</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13" name="Picture 12">
            <a:extLst>
              <a:ext uri="{FF2B5EF4-FFF2-40B4-BE49-F238E27FC236}">
                <a16:creationId xmlns:a16="http://schemas.microsoft.com/office/drawing/2014/main" id="{D74F9563-3C25-4D77-A115-9C95DF3DC621}"/>
              </a:ext>
            </a:extLst>
          </p:cNvPr>
          <p:cNvPicPr>
            <a:picLocks noChangeAspect="1"/>
          </p:cNvPicPr>
          <p:nvPr/>
        </p:nvPicPr>
        <p:blipFill>
          <a:blip r:embed="rId2"/>
          <a:stretch>
            <a:fillRect/>
          </a:stretch>
        </p:blipFill>
        <p:spPr>
          <a:xfrm>
            <a:off x="244131" y="1241375"/>
            <a:ext cx="1548518" cy="1298561"/>
          </a:xfrm>
          <a:prstGeom prst="rect">
            <a:avLst/>
          </a:prstGeom>
        </p:spPr>
      </p:pic>
    </p:spTree>
    <p:extLst>
      <p:ext uri="{BB962C8B-B14F-4D97-AF65-F5344CB8AC3E}">
        <p14:creationId xmlns:p14="http://schemas.microsoft.com/office/powerpoint/2010/main" val="12558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6218639" y="3335496"/>
            <a:ext cx="2210631" cy="1419205"/>
            <a:chOff x="6218639" y="3371356"/>
            <a:chExt cx="2210631" cy="1419205"/>
          </a:xfrm>
        </p:grpSpPr>
        <p:sp>
          <p:nvSpPr>
            <p:cNvPr id="12" name="Rounded Rectangle 11"/>
            <p:cNvSpPr/>
            <p:nvPr/>
          </p:nvSpPr>
          <p:spPr>
            <a:xfrm>
              <a:off x="6218639" y="3733472"/>
              <a:ext cx="2210631" cy="1057089"/>
            </a:xfrm>
            <a:prstGeom prst="roundRect">
              <a:avLst>
                <a:gd name="adj" fmla="val 7351"/>
              </a:avLst>
            </a:prstGeom>
            <a:solidFill>
              <a:schemeClr val="accent3">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 Laugier </a:t>
              </a:r>
              <a:r>
                <a:rPr lang="en-US" sz="1200" dirty="0"/>
                <a:t>(DDPO) HDO</a:t>
              </a:r>
            </a:p>
            <a:p>
              <a:pPr algn="ctr">
                <a:spcBef>
                  <a:spcPts val="600"/>
                </a:spcBef>
              </a:pPr>
              <a:r>
                <a:rPr lang="en-US" sz="1400" dirty="0"/>
                <a:t>G. Roy </a:t>
              </a:r>
              <a:r>
                <a:rPr lang="en-US" sz="1200" dirty="0"/>
                <a:t>(DSM) ABP</a:t>
              </a:r>
            </a:p>
            <a:p>
              <a:pPr algn="ctr">
                <a:spcBef>
                  <a:spcPts val="600"/>
                </a:spcBef>
              </a:pPr>
              <a:r>
                <a:rPr lang="en-US" sz="1400" dirty="0"/>
                <a:t>D. Bail </a:t>
              </a:r>
              <a:r>
                <a:rPr lang="en-US" sz="1200" dirty="0"/>
                <a:t>(ADSM) </a:t>
              </a:r>
              <a:r>
                <a:rPr lang="en-US" sz="1200" i="1" dirty="0">
                  <a:solidFill>
                    <a:schemeClr val="accent2">
                      <a:lumMod val="40000"/>
                      <a:lumOff val="60000"/>
                    </a:schemeClr>
                  </a:solidFill>
                </a:rPr>
                <a:t>[ENTC]</a:t>
              </a:r>
            </a:p>
          </p:txBody>
        </p:sp>
        <p:cxnSp>
          <p:nvCxnSpPr>
            <p:cNvPr id="25" name="Straight Connector 24"/>
            <p:cNvCxnSpPr/>
            <p:nvPr/>
          </p:nvCxnSpPr>
          <p:spPr>
            <a:xfrm>
              <a:off x="7315200" y="3371356"/>
              <a:ext cx="0" cy="352482"/>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407988" y="373593"/>
            <a:ext cx="11376025" cy="671436"/>
          </a:xfrm>
        </p:spPr>
        <p:txBody>
          <a:bodyPr/>
          <a:lstStyle/>
          <a:p>
            <a:r>
              <a:rPr lang="en-US" dirty="0"/>
              <a:t>Organigram and staffing</a:t>
            </a:r>
          </a:p>
        </p:txBody>
      </p:sp>
      <p:sp>
        <p:nvSpPr>
          <p:cNvPr id="4" name="Date Placeholder 3"/>
          <p:cNvSpPr>
            <a:spLocks noGrp="1"/>
          </p:cNvSpPr>
          <p:nvPr>
            <p:ph type="dt" sz="half" idx="10"/>
          </p:nvPr>
        </p:nvSpPr>
        <p:spPr/>
        <p:txBody>
          <a:bodyPr/>
          <a:lstStyle/>
          <a:p>
            <a:r>
              <a:rPr lang="en-GB"/>
              <a:t>21/01/2021</a:t>
            </a:r>
            <a:endParaRPr lang="en-US" dirty="0"/>
          </a:p>
        </p:txBody>
      </p:sp>
      <p:sp>
        <p:nvSpPr>
          <p:cNvPr id="5" name="Footer Placeholder 4"/>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12</a:t>
            </a:fld>
            <a:endParaRPr lang="en-US" dirty="0"/>
          </a:p>
        </p:txBody>
      </p:sp>
      <p:grpSp>
        <p:nvGrpSpPr>
          <p:cNvPr id="10" name="Group 9"/>
          <p:cNvGrpSpPr/>
          <p:nvPr/>
        </p:nvGrpSpPr>
        <p:grpSpPr>
          <a:xfrm>
            <a:off x="3808263" y="1009169"/>
            <a:ext cx="2114055" cy="3504392"/>
            <a:chOff x="3808263" y="1045029"/>
            <a:chExt cx="2114055" cy="3504392"/>
          </a:xfrm>
        </p:grpSpPr>
        <p:sp>
          <p:nvSpPr>
            <p:cNvPr id="8" name="Rounded Rectangle 7"/>
            <p:cNvSpPr/>
            <p:nvPr/>
          </p:nvSpPr>
          <p:spPr>
            <a:xfrm>
              <a:off x="3869390" y="1045029"/>
              <a:ext cx="1991803" cy="1046164"/>
            </a:xfrm>
            <a:prstGeom prst="roundRect">
              <a:avLst>
                <a:gd name="adj" fmla="val 7351"/>
              </a:avLst>
            </a:prstGeom>
            <a:solidFill>
              <a:schemeClr val="tx1">
                <a:lumMod val="40000"/>
                <a:lumOff val="6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ASR</a:t>
              </a:r>
            </a:p>
            <a:p>
              <a:pPr algn="ctr"/>
              <a:r>
                <a:rPr lang="en-US" sz="1400" i="1" dirty="0">
                  <a:solidFill>
                    <a:schemeClr val="accent1">
                      <a:lumMod val="75000"/>
                    </a:schemeClr>
                  </a:solidFill>
                </a:rPr>
                <a:t>Administration, Safety &amp; Resources</a:t>
              </a:r>
            </a:p>
            <a:p>
              <a:pPr algn="ctr">
                <a:spcBef>
                  <a:spcPts val="600"/>
                </a:spcBef>
              </a:pPr>
              <a:r>
                <a:rPr lang="en-US" sz="1400" dirty="0">
                  <a:solidFill>
                    <a:srgbClr val="FFFF00"/>
                  </a:solidFill>
                </a:rPr>
                <a:t>R. Billen </a:t>
              </a:r>
              <a:r>
                <a:rPr lang="en-US" sz="1400" dirty="0">
                  <a:solidFill>
                    <a:schemeClr val="bg1"/>
                  </a:solidFill>
                </a:rPr>
                <a:t>(GL)</a:t>
              </a:r>
            </a:p>
          </p:txBody>
        </p:sp>
        <p:sp>
          <p:nvSpPr>
            <p:cNvPr id="9" name="Rounded Rectangle 8"/>
            <p:cNvSpPr/>
            <p:nvPr/>
          </p:nvSpPr>
          <p:spPr>
            <a:xfrm>
              <a:off x="3808263" y="2524092"/>
              <a:ext cx="2114055" cy="2025329"/>
            </a:xfrm>
            <a:prstGeom prst="roundRect">
              <a:avLst>
                <a:gd name="adj" fmla="val 7351"/>
              </a:avLst>
            </a:prstGeom>
            <a:solidFill>
              <a:srgbClr val="BC8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BE-ASR-SU</a:t>
              </a:r>
            </a:p>
            <a:p>
              <a:pPr algn="ctr"/>
              <a:r>
                <a:rPr lang="en-US" sz="1400" i="1" dirty="0">
                  <a:solidFill>
                    <a:schemeClr val="accent1">
                      <a:lumMod val="75000"/>
                    </a:schemeClr>
                  </a:solidFill>
                </a:rPr>
                <a:t>Safety Unit</a:t>
              </a:r>
            </a:p>
            <a:p>
              <a:pPr algn="ctr">
                <a:spcBef>
                  <a:spcPts val="600"/>
                </a:spcBef>
              </a:pPr>
              <a:r>
                <a:rPr lang="en-US" sz="1400" dirty="0">
                  <a:solidFill>
                    <a:srgbClr val="FFFF00"/>
                  </a:solidFill>
                </a:rPr>
                <a:t>C. Gaignant</a:t>
              </a:r>
              <a:r>
                <a:rPr lang="en-US" sz="1400" dirty="0"/>
                <a:t> </a:t>
              </a:r>
              <a:r>
                <a:rPr lang="en-US" sz="1200" dirty="0"/>
                <a:t>(SL, DSO)</a:t>
              </a:r>
            </a:p>
            <a:p>
              <a:pPr algn="ctr">
                <a:spcBef>
                  <a:spcPts val="600"/>
                </a:spcBef>
              </a:pPr>
              <a:r>
                <a:rPr lang="en-US" sz="1400" dirty="0"/>
                <a:t>M. Tavlet </a:t>
              </a:r>
              <a:r>
                <a:rPr lang="en-US" sz="1200" dirty="0"/>
                <a:t>(DDSO)</a:t>
              </a:r>
            </a:p>
            <a:p>
              <a:pPr algn="ctr">
                <a:spcBef>
                  <a:spcPts val="300"/>
                </a:spcBef>
              </a:pPr>
              <a:r>
                <a:rPr lang="en-US" sz="1400" dirty="0"/>
                <a:t>L. Pereira </a:t>
              </a:r>
              <a:r>
                <a:rPr lang="en-US" sz="1200" dirty="0"/>
                <a:t>(ADSO)</a:t>
              </a:r>
            </a:p>
            <a:p>
              <a:pPr algn="ctr">
                <a:spcBef>
                  <a:spcPts val="300"/>
                </a:spcBef>
              </a:pPr>
              <a:r>
                <a:rPr lang="en-US" sz="1400" dirty="0"/>
                <a:t>K. Weiss </a:t>
              </a:r>
              <a:r>
                <a:rPr lang="en-US" sz="1200" dirty="0"/>
                <a:t>(RSO)</a:t>
              </a:r>
            </a:p>
            <a:p>
              <a:pPr algn="ctr">
                <a:spcBef>
                  <a:spcPts val="300"/>
                </a:spcBef>
              </a:pPr>
              <a:r>
                <a:rPr lang="en-US" sz="1400" i="1" dirty="0"/>
                <a:t>L.F. André </a:t>
              </a:r>
              <a:r>
                <a:rPr lang="en-US" sz="1200" i="1" dirty="0">
                  <a:solidFill>
                    <a:schemeClr val="accent2">
                      <a:lumMod val="40000"/>
                      <a:lumOff val="60000"/>
                    </a:schemeClr>
                  </a:solidFill>
                </a:rPr>
                <a:t>[FELL]</a:t>
              </a:r>
            </a:p>
          </p:txBody>
        </p:sp>
        <p:cxnSp>
          <p:nvCxnSpPr>
            <p:cNvPr id="7" name="Straight Connector 6"/>
            <p:cNvCxnSpPr>
              <a:stCxn id="8" idx="2"/>
              <a:endCxn id="9" idx="0"/>
            </p:cNvCxnSpPr>
            <p:nvPr/>
          </p:nvCxnSpPr>
          <p:spPr>
            <a:xfrm flipH="1">
              <a:off x="4865291" y="2091193"/>
              <a:ext cx="1" cy="432899"/>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6" name="Cloud 15"/>
          <p:cNvSpPr/>
          <p:nvPr/>
        </p:nvSpPr>
        <p:spPr>
          <a:xfrm rot="1600705">
            <a:off x="8377736" y="716899"/>
            <a:ext cx="2266710" cy="1370627"/>
          </a:xfrm>
          <a:prstGeom prst="cloud">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i="1" dirty="0">
                <a:solidFill>
                  <a:schemeClr val="tx1"/>
                </a:solidFill>
              </a:rPr>
              <a:t>Search for Hidden Particles</a:t>
            </a:r>
          </a:p>
        </p:txBody>
      </p:sp>
      <p:grpSp>
        <p:nvGrpSpPr>
          <p:cNvPr id="34" name="Group 33"/>
          <p:cNvGrpSpPr/>
          <p:nvPr/>
        </p:nvGrpSpPr>
        <p:grpSpPr>
          <a:xfrm>
            <a:off x="4863548" y="2217010"/>
            <a:ext cx="3469146" cy="1194686"/>
            <a:chOff x="4863548" y="2252870"/>
            <a:chExt cx="3469146" cy="1194686"/>
          </a:xfrm>
        </p:grpSpPr>
        <p:sp>
          <p:nvSpPr>
            <p:cNvPr id="11" name="Rounded Rectangle 10"/>
            <p:cNvSpPr/>
            <p:nvPr/>
          </p:nvSpPr>
          <p:spPr>
            <a:xfrm>
              <a:off x="6218639" y="2524093"/>
              <a:ext cx="2114055" cy="923463"/>
            </a:xfrm>
            <a:prstGeom prst="roundRect">
              <a:avLst>
                <a:gd name="adj" fmla="val 7351"/>
              </a:avLst>
            </a:prstGeom>
            <a:solidFill>
              <a:srgbClr val="BC8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BE-ASR-RL</a:t>
              </a:r>
            </a:p>
            <a:p>
              <a:pPr algn="ctr"/>
              <a:r>
                <a:rPr lang="en-US" sz="1400" i="1" dirty="0">
                  <a:solidFill>
                    <a:schemeClr val="accent1">
                      <a:lumMod val="75000"/>
                    </a:schemeClr>
                  </a:solidFill>
                </a:rPr>
                <a:t>Resources &amp; Logistics</a:t>
              </a:r>
            </a:p>
            <a:p>
              <a:pPr algn="ctr">
                <a:spcBef>
                  <a:spcPts val="600"/>
                </a:spcBef>
              </a:pPr>
              <a:r>
                <a:rPr lang="en-US" sz="1400" dirty="0">
                  <a:solidFill>
                    <a:srgbClr val="FFFF00"/>
                  </a:solidFill>
                </a:rPr>
                <a:t>R. Billen </a:t>
              </a:r>
              <a:r>
                <a:rPr lang="en-US" sz="1200" dirty="0"/>
                <a:t>(DPO)</a:t>
              </a:r>
            </a:p>
          </p:txBody>
        </p:sp>
        <p:cxnSp>
          <p:nvCxnSpPr>
            <p:cNvPr id="18" name="Straight Connector 17"/>
            <p:cNvCxnSpPr/>
            <p:nvPr/>
          </p:nvCxnSpPr>
          <p:spPr>
            <a:xfrm>
              <a:off x="4863548" y="2252870"/>
              <a:ext cx="245165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15200" y="2266122"/>
              <a:ext cx="0" cy="257303"/>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262006" y="2217009"/>
            <a:ext cx="3603286" cy="1118486"/>
            <a:chOff x="1262006" y="2252869"/>
            <a:chExt cx="3603286" cy="1118486"/>
          </a:xfrm>
        </p:grpSpPr>
        <p:sp>
          <p:nvSpPr>
            <p:cNvPr id="13" name="Rounded Rectangle 12"/>
            <p:cNvSpPr/>
            <p:nvPr/>
          </p:nvSpPr>
          <p:spPr>
            <a:xfrm>
              <a:off x="1262006" y="2524092"/>
              <a:ext cx="2114055" cy="847263"/>
            </a:xfrm>
            <a:prstGeom prst="roundRect">
              <a:avLst>
                <a:gd name="adj" fmla="val 7351"/>
              </a:avLst>
            </a:prstGeom>
            <a:solidFill>
              <a:srgbClr val="BC8F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lumMod val="75000"/>
                    </a:schemeClr>
                  </a:solidFill>
                </a:rPr>
                <a:t>Administration</a:t>
              </a:r>
              <a:endParaRPr lang="en-US" sz="1400" i="1" dirty="0">
                <a:solidFill>
                  <a:schemeClr val="accent1">
                    <a:lumMod val="75000"/>
                  </a:schemeClr>
                </a:solidFill>
              </a:endParaRPr>
            </a:p>
            <a:p>
              <a:pPr algn="ctr">
                <a:spcBef>
                  <a:spcPts val="600"/>
                </a:spcBef>
              </a:pPr>
              <a:r>
                <a:rPr lang="en-US" sz="1400" dirty="0">
                  <a:solidFill>
                    <a:srgbClr val="FFFF00"/>
                  </a:solidFill>
                </a:rPr>
                <a:t>R. Billen </a:t>
              </a:r>
              <a:r>
                <a:rPr lang="en-US" sz="1200" dirty="0">
                  <a:solidFill>
                    <a:schemeClr val="bg1"/>
                  </a:solidFill>
                </a:rPr>
                <a:t>(HRO)</a:t>
              </a:r>
            </a:p>
          </p:txBody>
        </p:sp>
        <p:cxnSp>
          <p:nvCxnSpPr>
            <p:cNvPr id="22" name="Straight Connector 21"/>
            <p:cNvCxnSpPr/>
            <p:nvPr/>
          </p:nvCxnSpPr>
          <p:spPr>
            <a:xfrm>
              <a:off x="2319033" y="2252869"/>
              <a:ext cx="2546259" cy="662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19033" y="2255625"/>
              <a:ext cx="0" cy="257303"/>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198048" y="3336964"/>
            <a:ext cx="2249936" cy="2907524"/>
            <a:chOff x="1198048" y="3372824"/>
            <a:chExt cx="2249936" cy="2907524"/>
          </a:xfrm>
        </p:grpSpPr>
        <p:sp>
          <p:nvSpPr>
            <p:cNvPr id="14" name="Rounded Rectangle 13"/>
            <p:cNvSpPr/>
            <p:nvPr/>
          </p:nvSpPr>
          <p:spPr>
            <a:xfrm>
              <a:off x="1198048" y="3725306"/>
              <a:ext cx="2249936" cy="2555042"/>
            </a:xfrm>
            <a:prstGeom prst="roundRect">
              <a:avLst>
                <a:gd name="adj" fmla="val 7351"/>
              </a:avLst>
            </a:prstGeom>
            <a:solidFill>
              <a:schemeClr val="accent3">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Central Secretariat</a:t>
              </a:r>
              <a:r>
                <a:rPr lang="en-US" sz="1200" dirty="0">
                  <a:solidFill>
                    <a:schemeClr val="tx1"/>
                  </a:solidFill>
                </a:rPr>
                <a:t> </a:t>
              </a:r>
              <a:r>
                <a:rPr lang="en-US" sz="1200" dirty="0"/>
                <a:t>HDO</a:t>
              </a:r>
            </a:p>
            <a:p>
              <a:pPr algn="ctr">
                <a:spcBef>
                  <a:spcPts val="300"/>
                </a:spcBef>
              </a:pPr>
              <a:r>
                <a:rPr lang="en-US" sz="1400" dirty="0"/>
                <a:t>A. Vandekerchove </a:t>
              </a:r>
              <a:r>
                <a:rPr lang="en-US" sz="1200" dirty="0"/>
                <a:t>(DAO)</a:t>
              </a:r>
            </a:p>
            <a:p>
              <a:pPr algn="ctr"/>
              <a:r>
                <a:rPr lang="en-US" sz="1400" dirty="0"/>
                <a:t>C. Heighton</a:t>
              </a:r>
              <a:r>
                <a:rPr lang="en-US" sz="1200" dirty="0"/>
                <a:t> (DDAO)</a:t>
              </a:r>
            </a:p>
            <a:p>
              <a:pPr algn="ctr">
                <a:spcBef>
                  <a:spcPts val="600"/>
                </a:spcBef>
              </a:pPr>
              <a:r>
                <a:rPr lang="en-US" sz="1400" dirty="0">
                  <a:solidFill>
                    <a:schemeClr val="tx1"/>
                  </a:solidFill>
                </a:rPr>
                <a:t>Group Secretariats</a:t>
              </a:r>
            </a:p>
            <a:p>
              <a:pPr algn="ctr">
                <a:spcBef>
                  <a:spcPts val="300"/>
                </a:spcBef>
              </a:pPr>
              <a:r>
                <a:rPr lang="en-US" sz="1400" dirty="0"/>
                <a:t>A. Valenza ABP</a:t>
              </a:r>
            </a:p>
            <a:p>
              <a:pPr algn="ctr"/>
              <a:r>
                <a:rPr lang="en-US" sz="1400" dirty="0"/>
                <a:t>G. Jean CEM</a:t>
              </a:r>
            </a:p>
            <a:p>
              <a:pPr algn="ctr"/>
              <a:r>
                <a:rPr lang="en-US" sz="1400" dirty="0"/>
                <a:t>E. Laderi CSS</a:t>
              </a:r>
            </a:p>
            <a:p>
              <a:pPr algn="ctr"/>
              <a:r>
                <a:rPr lang="en-US" sz="1400" dirty="0"/>
                <a:t>A. Foussat EA</a:t>
              </a:r>
            </a:p>
            <a:p>
              <a:pPr algn="ctr"/>
              <a:r>
                <a:rPr lang="en-US" sz="1400" dirty="0"/>
                <a:t>J. Kotzian GM, ICS</a:t>
              </a:r>
            </a:p>
            <a:p>
              <a:pPr algn="ctr"/>
              <a:r>
                <a:rPr lang="en-US" sz="1400" dirty="0"/>
                <a:t>S. Dubourg OP</a:t>
              </a:r>
            </a:p>
          </p:txBody>
        </p:sp>
        <p:cxnSp>
          <p:nvCxnSpPr>
            <p:cNvPr id="27" name="Straight Connector 26"/>
            <p:cNvCxnSpPr/>
            <p:nvPr/>
          </p:nvCxnSpPr>
          <p:spPr>
            <a:xfrm>
              <a:off x="2319032" y="3372824"/>
              <a:ext cx="0" cy="352482"/>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7315200" y="2217009"/>
            <a:ext cx="3863064" cy="3405808"/>
            <a:chOff x="7315200" y="2252869"/>
            <a:chExt cx="3863064" cy="3405808"/>
          </a:xfrm>
        </p:grpSpPr>
        <p:sp>
          <p:nvSpPr>
            <p:cNvPr id="15" name="Rounded Rectangle 14"/>
            <p:cNvSpPr/>
            <p:nvPr/>
          </p:nvSpPr>
          <p:spPr>
            <a:xfrm>
              <a:off x="8925312" y="3677028"/>
              <a:ext cx="2252952" cy="1981649"/>
            </a:xfrm>
            <a:prstGeom prst="roundRect">
              <a:avLst>
                <a:gd name="adj" fmla="val 7351"/>
              </a:avLst>
            </a:prstGeom>
            <a:solidFill>
              <a:schemeClr val="accent5">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Partnership</a:t>
              </a:r>
            </a:p>
            <a:p>
              <a:pPr algn="ctr">
                <a:spcBef>
                  <a:spcPts val="600"/>
                </a:spcBef>
              </a:pPr>
              <a:r>
                <a:rPr lang="en-GB" sz="1400" dirty="0">
                  <a:solidFill>
                    <a:schemeClr val="accent1">
                      <a:lumMod val="75000"/>
                    </a:schemeClr>
                  </a:solidFill>
                </a:rPr>
                <a:t>ADAM S.A. </a:t>
              </a:r>
            </a:p>
            <a:p>
              <a:pPr algn="ctr">
                <a:spcBef>
                  <a:spcPts val="300"/>
                </a:spcBef>
              </a:pPr>
              <a:r>
                <a:rPr lang="en-GB" sz="1400" i="1" dirty="0"/>
                <a:t>Application of Detectors and Accelerators to Medicine</a:t>
              </a:r>
            </a:p>
            <a:p>
              <a:pPr algn="ctr"/>
              <a:endParaRPr lang="fr-CH" sz="1400" dirty="0"/>
            </a:p>
            <a:p>
              <a:pPr algn="ctr"/>
              <a:r>
                <a:rPr lang="fr-CH" sz="1400" dirty="0"/>
                <a:t>90 staff </a:t>
              </a:r>
              <a:r>
                <a:rPr lang="en-US" sz="1200" i="1" dirty="0">
                  <a:solidFill>
                    <a:schemeClr val="accent2">
                      <a:lumMod val="40000"/>
                      <a:lumOff val="60000"/>
                    </a:schemeClr>
                  </a:solidFill>
                </a:rPr>
                <a:t>[ENTC]</a:t>
              </a:r>
            </a:p>
            <a:p>
              <a:pPr algn="ctr"/>
              <a:endParaRPr lang="en-US" sz="1200" dirty="0"/>
            </a:p>
          </p:txBody>
        </p:sp>
        <p:cxnSp>
          <p:nvCxnSpPr>
            <p:cNvPr id="30" name="Straight Connector 29"/>
            <p:cNvCxnSpPr/>
            <p:nvPr/>
          </p:nvCxnSpPr>
          <p:spPr>
            <a:xfrm>
              <a:off x="7315200" y="2252869"/>
              <a:ext cx="2776330" cy="0"/>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091530" y="2252869"/>
              <a:ext cx="0" cy="1447128"/>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808263" y="4513561"/>
            <a:ext cx="2210631" cy="1593287"/>
            <a:chOff x="3808263" y="4549421"/>
            <a:chExt cx="2210631" cy="1593287"/>
          </a:xfrm>
        </p:grpSpPr>
        <p:sp>
          <p:nvSpPr>
            <p:cNvPr id="40" name="Rounded Rectangle 39"/>
            <p:cNvSpPr/>
            <p:nvPr/>
          </p:nvSpPr>
          <p:spPr>
            <a:xfrm>
              <a:off x="3808263" y="4963966"/>
              <a:ext cx="2210631" cy="1178742"/>
            </a:xfrm>
            <a:prstGeom prst="roundRect">
              <a:avLst>
                <a:gd name="adj" fmla="val 7351"/>
              </a:avLst>
            </a:prstGeom>
            <a:solidFill>
              <a:schemeClr val="accent3">
                <a:lumMod val="7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 </a:t>
              </a:r>
              <a:r>
                <a:rPr lang="en-US" sz="1400" dirty="0" err="1"/>
                <a:t>Herty</a:t>
              </a:r>
              <a:r>
                <a:rPr lang="en-US" sz="1400" dirty="0"/>
                <a:t> </a:t>
              </a:r>
              <a:r>
                <a:rPr lang="en-US" sz="1200" dirty="0"/>
                <a:t>(DRSO) GM</a:t>
              </a:r>
            </a:p>
            <a:p>
              <a:pPr algn="ctr">
                <a:spcBef>
                  <a:spcPts val="600"/>
                </a:spcBef>
              </a:pPr>
              <a:r>
                <a:rPr lang="en-US" sz="1400" dirty="0"/>
                <a:t>Safety link-person, </a:t>
              </a:r>
              <a:br>
                <a:rPr lang="en-US" sz="1400" dirty="0"/>
              </a:br>
              <a:r>
                <a:rPr lang="en-US" sz="1400" dirty="0"/>
                <a:t>RSSO per group</a:t>
              </a:r>
              <a:endParaRPr lang="en-US" sz="1200" dirty="0"/>
            </a:p>
            <a:p>
              <a:pPr algn="ctr">
                <a:spcBef>
                  <a:spcPts val="600"/>
                </a:spcBef>
              </a:pPr>
              <a:r>
                <a:rPr lang="en-US" sz="1400" dirty="0"/>
                <a:t>TSO per building</a:t>
              </a:r>
              <a:endParaRPr lang="en-US" sz="1200" i="1" dirty="0">
                <a:solidFill>
                  <a:schemeClr val="accent2">
                    <a:lumMod val="40000"/>
                    <a:lumOff val="60000"/>
                  </a:schemeClr>
                </a:solidFill>
              </a:endParaRPr>
            </a:p>
          </p:txBody>
        </p:sp>
        <p:cxnSp>
          <p:nvCxnSpPr>
            <p:cNvPr id="41" name="Straight Connector 40"/>
            <p:cNvCxnSpPr/>
            <p:nvPr/>
          </p:nvCxnSpPr>
          <p:spPr>
            <a:xfrm>
              <a:off x="4857904" y="4549421"/>
              <a:ext cx="0" cy="414545"/>
            </a:xfrm>
            <a:prstGeom prst="line">
              <a:avLst/>
            </a:prstGeom>
            <a:ln w="25400">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329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10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up)">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up)">
                                      <p:cBhvr>
                                        <p:cTn id="4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8" y="956330"/>
            <a:ext cx="11659833" cy="5199289"/>
          </a:xfrm>
        </p:spPr>
        <p:txBody>
          <a:bodyPr/>
          <a:lstStyle/>
          <a:p>
            <a:pPr marL="0" lvl="0" indent="0">
              <a:buNone/>
            </a:pPr>
            <a:r>
              <a:rPr lang="en-US" sz="2400" dirty="0"/>
              <a:t>Departmental Safety :</a:t>
            </a:r>
          </a:p>
          <a:p>
            <a:pPr lvl="1">
              <a:spcBef>
                <a:spcPts val="0"/>
              </a:spcBef>
            </a:pPr>
            <a:r>
              <a:rPr lang="en-US" dirty="0"/>
              <a:t>Ensure that the safety structure is in place:</a:t>
            </a:r>
          </a:p>
          <a:p>
            <a:pPr lvl="2">
              <a:spcBef>
                <a:spcPts val="0"/>
              </a:spcBef>
            </a:pPr>
            <a:r>
              <a:rPr lang="en-US" dirty="0"/>
              <a:t>Safety Officers, safety link persons, workshop supervisors, emergency guides, first aiders</a:t>
            </a:r>
          </a:p>
          <a:p>
            <a:pPr lvl="2">
              <a:spcBef>
                <a:spcPts val="0"/>
              </a:spcBef>
            </a:pPr>
            <a:r>
              <a:rPr lang="en-US" dirty="0"/>
              <a:t>Safety training for all personnel with a safety role</a:t>
            </a:r>
          </a:p>
          <a:p>
            <a:pPr lvl="1">
              <a:spcBef>
                <a:spcPts val="0"/>
              </a:spcBef>
            </a:pPr>
            <a:r>
              <a:rPr lang="en-US" dirty="0"/>
              <a:t>Be aware of new activities and related risks; provide support to the groups with respect to:</a:t>
            </a:r>
          </a:p>
          <a:p>
            <a:pPr lvl="2">
              <a:spcBef>
                <a:spcPts val="0"/>
              </a:spcBef>
            </a:pPr>
            <a:r>
              <a:rPr lang="en-US" dirty="0"/>
              <a:t>Conformity and safe operation of facilities, equipment, workshops and machine-tools</a:t>
            </a:r>
          </a:p>
          <a:p>
            <a:pPr lvl="2">
              <a:spcBef>
                <a:spcPts val="0"/>
              </a:spcBef>
            </a:pPr>
            <a:r>
              <a:rPr lang="en-US" dirty="0"/>
              <a:t>Annual review of prevention plans</a:t>
            </a:r>
          </a:p>
          <a:p>
            <a:pPr lvl="2">
              <a:spcBef>
                <a:spcPts val="0"/>
              </a:spcBef>
            </a:pPr>
            <a:r>
              <a:rPr lang="en-US" dirty="0"/>
              <a:t>Territorial safety</a:t>
            </a:r>
          </a:p>
          <a:p>
            <a:pPr lvl="0"/>
            <a:r>
              <a:rPr lang="en-US" sz="2400" dirty="0"/>
              <a:t>Beam Safety – Particular to the BEAMS Department</a:t>
            </a:r>
          </a:p>
          <a:p>
            <a:pPr lvl="1">
              <a:spcBef>
                <a:spcPts val="0"/>
              </a:spcBef>
            </a:pPr>
            <a:r>
              <a:rPr lang="en-US" dirty="0"/>
              <a:t>Overseeing matters of safety related to beam operation for the entire accelerator complex</a:t>
            </a:r>
          </a:p>
          <a:p>
            <a:pPr lvl="1">
              <a:spcBef>
                <a:spcPts val="0"/>
              </a:spcBef>
            </a:pPr>
            <a:r>
              <a:rPr lang="en-US" dirty="0"/>
              <a:t>Conducting DSO tests for safe restart of accelerators, in particular the LHC and experimental zones in 2021</a:t>
            </a:r>
          </a:p>
          <a:p>
            <a:pPr lvl="0"/>
            <a:r>
              <a:rPr lang="en-US" sz="2400" dirty="0"/>
              <a:t>Communication</a:t>
            </a:r>
          </a:p>
          <a:p>
            <a:pPr lvl="1">
              <a:spcBef>
                <a:spcPts val="0"/>
              </a:spcBef>
            </a:pPr>
            <a:r>
              <a:rPr lang="en-US" dirty="0"/>
              <a:t>Website: </a:t>
            </a:r>
            <a:r>
              <a:rPr lang="en-US" u="sng" dirty="0">
                <a:hlinkClick r:id="rId2"/>
              </a:rPr>
              <a:t>https://be-safety.web.cern.ch/</a:t>
            </a:r>
            <a:r>
              <a:rPr lang="en-US" dirty="0"/>
              <a:t> </a:t>
            </a:r>
          </a:p>
          <a:p>
            <a:pPr lvl="1">
              <a:spcBef>
                <a:spcPts val="0"/>
              </a:spcBef>
            </a:pPr>
            <a:r>
              <a:rPr lang="en-US" dirty="0"/>
              <a:t>Generic e-mail: </a:t>
            </a:r>
            <a:r>
              <a:rPr lang="en-US" u="sng" dirty="0">
                <a:hlinkClick r:id="rId3"/>
              </a:rPr>
              <a:t>be.dso@cern.ch</a:t>
            </a:r>
            <a:endParaRPr lang="en-US" dirty="0"/>
          </a:p>
        </p:txBody>
      </p:sp>
      <p:sp>
        <p:nvSpPr>
          <p:cNvPr id="3" name="Title 2"/>
          <p:cNvSpPr>
            <a:spLocks noGrp="1"/>
          </p:cNvSpPr>
          <p:nvPr>
            <p:ph type="title"/>
          </p:nvPr>
        </p:nvSpPr>
        <p:spPr>
          <a:xfrm>
            <a:off x="407988" y="373593"/>
            <a:ext cx="11376025" cy="627893"/>
          </a:xfrm>
        </p:spPr>
        <p:txBody>
          <a:bodyPr/>
          <a:lstStyle/>
          <a:p>
            <a:r>
              <a:rPr lang="en-US" dirty="0"/>
              <a:t>Safety Unit</a:t>
            </a:r>
          </a:p>
        </p:txBody>
      </p:sp>
      <p:sp>
        <p:nvSpPr>
          <p:cNvPr id="4" name="Date Placeholder 3"/>
          <p:cNvSpPr>
            <a:spLocks noGrp="1"/>
          </p:cNvSpPr>
          <p:nvPr>
            <p:ph type="dt" sz="half" idx="10"/>
          </p:nvPr>
        </p:nvSpPr>
        <p:spPr/>
        <p:txBody>
          <a:bodyPr/>
          <a:lstStyle/>
          <a:p>
            <a:r>
              <a:rPr lang="en-GB"/>
              <a:t>21/01/2021</a:t>
            </a:r>
            <a:endParaRPr lang="en-US" dirty="0"/>
          </a:p>
        </p:txBody>
      </p:sp>
      <p:sp>
        <p:nvSpPr>
          <p:cNvPr id="5" name="Footer Placeholder 4"/>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6561" y="5364635"/>
            <a:ext cx="898877" cy="735774"/>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58375" y="162279"/>
            <a:ext cx="1423628" cy="1429984"/>
          </a:xfrm>
          <a:prstGeom prst="rect">
            <a:avLst/>
          </a:prstGeom>
        </p:spPr>
      </p:pic>
    </p:spTree>
    <p:extLst>
      <p:ext uri="{BB962C8B-B14F-4D97-AF65-F5344CB8AC3E}">
        <p14:creationId xmlns:p14="http://schemas.microsoft.com/office/powerpoint/2010/main" val="225766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par>
                          <p:cTn id="37" fill="hold">
                            <p:stCondLst>
                              <p:cond delay="0"/>
                            </p:stCondLst>
                            <p:childTnLst>
                              <p:par>
                                <p:cTn id="38" presetID="2" presetClass="entr" presetSubtype="4"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BE-ABP</a:t>
            </a:r>
            <a:br>
              <a:rPr lang="en-US" dirty="0"/>
            </a:br>
            <a:r>
              <a:rPr lang="en-US" dirty="0"/>
              <a:t>Accelerators &amp; Beam Physics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US" sz="2000" dirty="0"/>
              <a:t>Yannis </a:t>
            </a:r>
            <a:r>
              <a:rPr lang="en-US" sz="2000" dirty="0" err="1"/>
              <a:t>Papaphilippou</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14</a:t>
            </a:fld>
            <a:endParaRPr lang="en-US" dirty="0"/>
          </a:p>
        </p:txBody>
      </p:sp>
    </p:spTree>
    <p:extLst>
      <p:ext uri="{BB962C8B-B14F-4D97-AF65-F5344CB8AC3E}">
        <p14:creationId xmlns:p14="http://schemas.microsoft.com/office/powerpoint/2010/main" val="1757428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1858776" y="1353671"/>
            <a:ext cx="10261505" cy="4889605"/>
          </a:xfrm>
        </p:spPr>
        <p:txBody>
          <a:bodyPr anchor="ctr">
            <a:normAutofit fontScale="92500"/>
          </a:bodyPr>
          <a:lstStyle/>
          <a:p>
            <a:pPr>
              <a:lnSpc>
                <a:spcPct val="120000"/>
              </a:lnSpc>
              <a:spcBef>
                <a:spcPts val="0"/>
              </a:spcBef>
            </a:pPr>
            <a:r>
              <a:rPr lang="en-GB" b="0" dirty="0"/>
              <a:t>Provides expertise for studying and understanding </a:t>
            </a:r>
            <a:r>
              <a:rPr lang="en-GB" dirty="0"/>
              <a:t>beam physics </a:t>
            </a:r>
            <a:r>
              <a:rPr lang="en-GB" b="0" dirty="0"/>
              <a:t>requirements throughout entire </a:t>
            </a:r>
            <a:r>
              <a:rPr lang="en-GB" dirty="0"/>
              <a:t>CERN Accelerator Complex </a:t>
            </a:r>
            <a:r>
              <a:rPr lang="en-GB" b="0" dirty="0"/>
              <a:t>and for future </a:t>
            </a:r>
            <a:r>
              <a:rPr lang="en-GB" dirty="0"/>
              <a:t>upgrades</a:t>
            </a:r>
            <a:r>
              <a:rPr lang="en-GB" b="0" dirty="0"/>
              <a:t> or new </a:t>
            </a:r>
            <a:r>
              <a:rPr lang="en-GB" dirty="0"/>
              <a:t>projects</a:t>
            </a:r>
            <a:r>
              <a:rPr lang="en-GB" b="0" dirty="0"/>
              <a:t>, achieved through theoretical, numerical and experimental studies covering </a:t>
            </a:r>
            <a:r>
              <a:rPr lang="en-GB" dirty="0"/>
              <a:t>linear</a:t>
            </a:r>
            <a:r>
              <a:rPr lang="en-GB" b="0" dirty="0"/>
              <a:t> and </a:t>
            </a:r>
            <a:r>
              <a:rPr lang="en-GB" dirty="0"/>
              <a:t>nonlinear optics </a:t>
            </a:r>
            <a:r>
              <a:rPr lang="en-GB" b="0" dirty="0"/>
              <a:t>and </a:t>
            </a:r>
            <a:r>
              <a:rPr lang="en-GB" dirty="0"/>
              <a:t>beam dynamics</a:t>
            </a:r>
            <a:r>
              <a:rPr lang="en-GB" b="0" dirty="0"/>
              <a:t>, </a:t>
            </a:r>
            <a:r>
              <a:rPr lang="en-GB" dirty="0"/>
              <a:t>halo generation </a:t>
            </a:r>
            <a:r>
              <a:rPr lang="en-GB" b="0" dirty="0"/>
              <a:t>and </a:t>
            </a:r>
            <a:r>
              <a:rPr lang="en-GB" dirty="0"/>
              <a:t>collimation</a:t>
            </a:r>
            <a:r>
              <a:rPr lang="en-GB" b="0" dirty="0"/>
              <a:t>, </a:t>
            </a:r>
            <a:r>
              <a:rPr lang="en-GB" dirty="0"/>
              <a:t>cooling</a:t>
            </a:r>
            <a:r>
              <a:rPr lang="en-GB" b="0" dirty="0"/>
              <a:t>, </a:t>
            </a:r>
            <a:r>
              <a:rPr lang="en-GB" dirty="0"/>
              <a:t>coherent</a:t>
            </a:r>
            <a:r>
              <a:rPr lang="en-GB" b="0" dirty="0"/>
              <a:t> and </a:t>
            </a:r>
            <a:r>
              <a:rPr lang="en-GB" dirty="0"/>
              <a:t>incoherent</a:t>
            </a:r>
            <a:r>
              <a:rPr lang="en-GB" b="0" dirty="0"/>
              <a:t> </a:t>
            </a:r>
            <a:r>
              <a:rPr lang="en-GB" dirty="0"/>
              <a:t>collective effects</a:t>
            </a:r>
            <a:r>
              <a:rPr lang="en-GB" b="0" dirty="0"/>
              <a:t>.</a:t>
            </a:r>
            <a:endParaRPr lang="en-US" b="0" dirty="0"/>
          </a:p>
          <a:p>
            <a:pPr>
              <a:lnSpc>
                <a:spcPct val="120000"/>
              </a:lnSpc>
              <a:spcBef>
                <a:spcPts val="0"/>
              </a:spcBef>
            </a:pPr>
            <a:r>
              <a:rPr lang="en-GB" b="0" dirty="0"/>
              <a:t>It is responsible for:</a:t>
            </a:r>
            <a:endParaRPr lang="en-CH" b="0" dirty="0"/>
          </a:p>
          <a:p>
            <a:pPr lvl="1">
              <a:lnSpc>
                <a:spcPct val="120000"/>
              </a:lnSpc>
              <a:spcBef>
                <a:spcPts val="0"/>
              </a:spcBef>
            </a:pPr>
            <a:r>
              <a:rPr lang="en-GB" dirty="0"/>
              <a:t>design, construction, maintenance and operation of </a:t>
            </a:r>
            <a:r>
              <a:rPr lang="en-GB" b="1" dirty="0"/>
              <a:t>hadron sources</a:t>
            </a:r>
            <a:endParaRPr lang="en-CH" dirty="0"/>
          </a:p>
          <a:p>
            <a:pPr lvl="1">
              <a:lnSpc>
                <a:spcPct val="120000"/>
              </a:lnSpc>
              <a:spcBef>
                <a:spcPts val="0"/>
              </a:spcBef>
            </a:pPr>
            <a:r>
              <a:rPr lang="en-GB" dirty="0"/>
              <a:t>support to accelerator </a:t>
            </a:r>
            <a:r>
              <a:rPr lang="en-GB" b="1" dirty="0"/>
              <a:t>operations</a:t>
            </a:r>
            <a:endParaRPr lang="en-GB" dirty="0"/>
          </a:p>
          <a:p>
            <a:pPr lvl="1">
              <a:lnSpc>
                <a:spcPct val="120000"/>
              </a:lnSpc>
              <a:spcBef>
                <a:spcPts val="0"/>
              </a:spcBef>
            </a:pPr>
            <a:r>
              <a:rPr lang="en-GB" dirty="0"/>
              <a:t>devising ways to optimise accelerator </a:t>
            </a:r>
            <a:r>
              <a:rPr lang="en-GB" b="1" dirty="0"/>
              <a:t>performance</a:t>
            </a:r>
            <a:r>
              <a:rPr lang="en-GB" dirty="0"/>
              <a:t> &amp; maintaining </a:t>
            </a:r>
            <a:r>
              <a:rPr lang="en-GB" b="1" dirty="0"/>
              <a:t>optics repositories </a:t>
            </a:r>
            <a:r>
              <a:rPr lang="en-GB" dirty="0"/>
              <a:t>and </a:t>
            </a:r>
            <a:r>
              <a:rPr lang="en-GB" b="1" dirty="0"/>
              <a:t>models</a:t>
            </a:r>
            <a:endParaRPr lang="en-GB" dirty="0"/>
          </a:p>
          <a:p>
            <a:pPr lvl="1">
              <a:lnSpc>
                <a:spcPct val="120000"/>
              </a:lnSpc>
              <a:spcBef>
                <a:spcPts val="0"/>
              </a:spcBef>
            </a:pPr>
            <a:r>
              <a:rPr lang="en-GB" dirty="0"/>
              <a:t>studying </a:t>
            </a:r>
            <a:r>
              <a:rPr lang="en-GB" b="1" dirty="0"/>
              <a:t>new concepts </a:t>
            </a:r>
            <a:r>
              <a:rPr lang="en-GB" dirty="0"/>
              <a:t>and</a:t>
            </a:r>
            <a:r>
              <a:rPr lang="en-GB" b="1" dirty="0"/>
              <a:t> acceleration techniques</a:t>
            </a:r>
            <a:endParaRPr lang="en-GB" dirty="0"/>
          </a:p>
          <a:p>
            <a:pPr lvl="1">
              <a:lnSpc>
                <a:spcPct val="120000"/>
              </a:lnSpc>
              <a:spcBef>
                <a:spcPts val="0"/>
              </a:spcBef>
            </a:pPr>
            <a:r>
              <a:rPr lang="en-GB" dirty="0"/>
              <a:t>coordinating and supporting operation of </a:t>
            </a:r>
            <a:r>
              <a:rPr lang="en-GB" b="1" dirty="0"/>
              <a:t>AWAKE</a:t>
            </a:r>
            <a:r>
              <a:rPr lang="en-GB" dirty="0"/>
              <a:t> and </a:t>
            </a:r>
            <a:r>
              <a:rPr lang="en-GB" b="1" dirty="0"/>
              <a:t>CLEAR</a:t>
            </a:r>
            <a:r>
              <a:rPr lang="en-GB" dirty="0"/>
              <a:t> </a:t>
            </a:r>
            <a:r>
              <a:rPr lang="en-GB" b="1" dirty="0"/>
              <a:t>accelerator</a:t>
            </a:r>
            <a:r>
              <a:rPr lang="en-GB" dirty="0"/>
              <a:t> </a:t>
            </a:r>
            <a:r>
              <a:rPr lang="en-GB" b="1" dirty="0"/>
              <a:t>test facilities</a:t>
            </a:r>
          </a:p>
          <a:p>
            <a:pPr lvl="1">
              <a:lnSpc>
                <a:spcPct val="120000"/>
              </a:lnSpc>
              <a:spcBef>
                <a:spcPts val="0"/>
              </a:spcBef>
            </a:pPr>
            <a:r>
              <a:rPr lang="en-GB" dirty="0"/>
              <a:t>development, deployment, maintenance &amp; exploitation of </a:t>
            </a:r>
            <a:r>
              <a:rPr lang="en-GB" b="1" dirty="0"/>
              <a:t>accelerator</a:t>
            </a:r>
            <a:r>
              <a:rPr lang="en-GB" dirty="0"/>
              <a:t> </a:t>
            </a:r>
            <a:r>
              <a:rPr lang="en-GB" b="1" dirty="0"/>
              <a:t>physics computer codes</a:t>
            </a:r>
          </a:p>
          <a:p>
            <a:pPr marL="0" indent="0" algn="ctr">
              <a:lnSpc>
                <a:spcPct val="120000"/>
              </a:lnSpc>
              <a:spcBef>
                <a:spcPts val="600"/>
              </a:spcBef>
              <a:buNone/>
            </a:pPr>
            <a:r>
              <a:rPr lang="en-GB" dirty="0"/>
              <a:t>Also strongly involved in teaching activities</a:t>
            </a:r>
            <a:endParaRPr lang="en-CH" b="0"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ABP – Accelerators &amp; Beam Physics</a:t>
            </a:r>
            <a:br>
              <a:rPr lang="en-US" dirty="0"/>
            </a:br>
            <a:r>
              <a:rPr lang="en-US" sz="2000" dirty="0"/>
              <a:t>Group Leader: Yannis Papaphilippou</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30" name="Picture 29">
            <a:extLst>
              <a:ext uri="{FF2B5EF4-FFF2-40B4-BE49-F238E27FC236}">
                <a16:creationId xmlns:a16="http://schemas.microsoft.com/office/drawing/2014/main" id="{6DD6EC20-43D2-4F8C-991C-A17D742E836D}"/>
              </a:ext>
            </a:extLst>
          </p:cNvPr>
          <p:cNvPicPr>
            <a:picLocks noChangeAspect="1"/>
          </p:cNvPicPr>
          <p:nvPr/>
        </p:nvPicPr>
        <p:blipFill>
          <a:blip r:embed="rId2"/>
          <a:stretch>
            <a:fillRect/>
          </a:stretch>
        </p:blipFill>
        <p:spPr>
          <a:xfrm>
            <a:off x="276405" y="1241588"/>
            <a:ext cx="1548518" cy="4676037"/>
          </a:xfrm>
          <a:prstGeom prst="rect">
            <a:avLst/>
          </a:prstGeom>
        </p:spPr>
      </p:pic>
      <p:sp>
        <p:nvSpPr>
          <p:cNvPr id="7" name="Rectangle 6">
            <a:extLst>
              <a:ext uri="{FF2B5EF4-FFF2-40B4-BE49-F238E27FC236}">
                <a16:creationId xmlns:a16="http://schemas.microsoft.com/office/drawing/2014/main" id="{4566C617-ED36-4347-A01A-C1196253B8C9}"/>
              </a:ext>
            </a:extLst>
          </p:cNvPr>
          <p:cNvSpPr/>
          <p:nvPr/>
        </p:nvSpPr>
        <p:spPr>
          <a:xfrm>
            <a:off x="5199701" y="1034059"/>
            <a:ext cx="3209533" cy="461665"/>
          </a:xfrm>
          <a:prstGeom prst="rect">
            <a:avLst/>
          </a:prstGeom>
        </p:spPr>
        <p:txBody>
          <a:bodyPr wrap="none">
            <a:spAutoFit/>
          </a:bodyPr>
          <a:lstStyle/>
          <a:p>
            <a:r>
              <a:rPr lang="en-US" sz="2400" b="1" dirty="0"/>
              <a:t>The Mandate in Brief</a:t>
            </a:r>
            <a:endParaRPr lang="en-CH" sz="2400" b="1" dirty="0"/>
          </a:p>
        </p:txBody>
      </p:sp>
      <p:sp>
        <p:nvSpPr>
          <p:cNvPr id="8" name="Rectangle 7">
            <a:extLst>
              <a:ext uri="{FF2B5EF4-FFF2-40B4-BE49-F238E27FC236}">
                <a16:creationId xmlns:a16="http://schemas.microsoft.com/office/drawing/2014/main" id="{7002B900-C099-A84E-B627-074738674C90}"/>
              </a:ext>
            </a:extLst>
          </p:cNvPr>
          <p:cNvSpPr/>
          <p:nvPr/>
        </p:nvSpPr>
        <p:spPr>
          <a:xfrm>
            <a:off x="10825115" y="5661822"/>
            <a:ext cx="1302124" cy="583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CH" sz="1100" b="1" dirty="0">
                <a:solidFill>
                  <a:schemeClr val="bg2">
                    <a:lumMod val="10000"/>
                  </a:schemeClr>
                </a:solidFill>
              </a:rPr>
              <a:t>ABP-Computing Panel</a:t>
            </a:r>
          </a:p>
          <a:p>
            <a:pPr algn="ctr"/>
            <a:r>
              <a:rPr lang="en-CH" sz="1100" dirty="0"/>
              <a:t>Chair: G. Iadarola</a:t>
            </a:r>
          </a:p>
        </p:txBody>
      </p:sp>
      <p:sp>
        <p:nvSpPr>
          <p:cNvPr id="9" name="TextBox 8">
            <a:extLst>
              <a:ext uri="{FF2B5EF4-FFF2-40B4-BE49-F238E27FC236}">
                <a16:creationId xmlns:a16="http://schemas.microsoft.com/office/drawing/2014/main" id="{3008914B-032B-4D40-8008-63683FA62F62}"/>
              </a:ext>
            </a:extLst>
          </p:cNvPr>
          <p:cNvSpPr txBox="1"/>
          <p:nvPr/>
        </p:nvSpPr>
        <p:spPr>
          <a:xfrm>
            <a:off x="11437883" y="796159"/>
            <a:ext cx="65" cy="276999"/>
          </a:xfrm>
          <a:prstGeom prst="rect">
            <a:avLst/>
          </a:prstGeom>
          <a:noFill/>
        </p:spPr>
        <p:txBody>
          <a:bodyPr wrap="none" lIns="0" tIns="0" rIns="0" bIns="0" rtlCol="0">
            <a:spAutoFit/>
          </a:bodyPr>
          <a:lstStyle/>
          <a:p>
            <a:pPr algn="l"/>
            <a:endParaRPr lang="en-CH" dirty="0"/>
          </a:p>
        </p:txBody>
      </p:sp>
    </p:spTree>
    <p:extLst>
      <p:ext uri="{BB962C8B-B14F-4D97-AF65-F5344CB8AC3E}">
        <p14:creationId xmlns:p14="http://schemas.microsoft.com/office/powerpoint/2010/main" val="353739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7BDA23-8C75-4300-BD5C-107644F45412}"/>
              </a:ext>
            </a:extLst>
          </p:cNvPr>
          <p:cNvSpPr>
            <a:spLocks noGrp="1"/>
          </p:cNvSpPr>
          <p:nvPr>
            <p:ph idx="1"/>
          </p:nvPr>
        </p:nvSpPr>
        <p:spPr/>
        <p:txBody>
          <a:bodyPr/>
          <a:lstStyle/>
          <a:p>
            <a:endParaRPr lang="en-GB" b="0" dirty="0"/>
          </a:p>
        </p:txBody>
      </p:sp>
      <p:sp>
        <p:nvSpPr>
          <p:cNvPr id="3" name="Title 2">
            <a:extLst>
              <a:ext uri="{FF2B5EF4-FFF2-40B4-BE49-F238E27FC236}">
                <a16:creationId xmlns:a16="http://schemas.microsoft.com/office/drawing/2014/main" id="{C35505A5-98A0-4ECF-A28D-7288401E5EC5}"/>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33A0"/>
                </a:solidFill>
                <a:effectLst/>
                <a:uLnTx/>
                <a:uFillTx/>
                <a:latin typeface="Arial"/>
                <a:ea typeface="+mj-ea"/>
                <a:cs typeface="+mj-cs"/>
              </a:rPr>
              <a:t>ABP Activities – </a:t>
            </a:r>
            <a:r>
              <a:rPr kumimoji="0" lang="en-US" sz="3200" b="1" i="0" u="none" strike="noStrike" kern="1200" cap="none" spc="0" normalizeH="0" baseline="0" noProof="0" dirty="0" err="1">
                <a:ln>
                  <a:noFill/>
                </a:ln>
                <a:solidFill>
                  <a:srgbClr val="0033A0"/>
                </a:solidFill>
                <a:effectLst/>
                <a:uLnTx/>
                <a:uFillTx/>
                <a:latin typeface="Arial"/>
                <a:ea typeface="+mj-ea"/>
                <a:cs typeface="+mj-cs"/>
              </a:rPr>
              <a:t>Linac</a:t>
            </a:r>
            <a:r>
              <a:rPr kumimoji="0" lang="en-US" sz="3200" b="1" i="0" u="none" strike="noStrike" kern="1200" cap="none" spc="0" normalizeH="0" baseline="0" noProof="0" dirty="0">
                <a:ln>
                  <a:noFill/>
                </a:ln>
                <a:solidFill>
                  <a:srgbClr val="0033A0"/>
                </a:solidFill>
                <a:effectLst/>
                <a:uLnTx/>
                <a:uFillTx/>
                <a:latin typeface="Arial"/>
                <a:ea typeface="+mj-ea"/>
                <a:cs typeface="+mj-cs"/>
              </a:rPr>
              <a:t> 4 Source </a:t>
            </a:r>
            <a:r>
              <a:rPr lang="en-US" sz="3200" dirty="0">
                <a:solidFill>
                  <a:srgbClr val="0033A0"/>
                </a:solidFill>
                <a:latin typeface="Arial"/>
              </a:rPr>
              <a:t>P</a:t>
            </a:r>
            <a:r>
              <a:rPr kumimoji="0" lang="en-US" sz="3200" b="1" i="0" u="none" strike="noStrike" kern="1200" cap="none" spc="0" normalizeH="0" baseline="0" noProof="0" dirty="0" err="1">
                <a:ln>
                  <a:noFill/>
                </a:ln>
                <a:solidFill>
                  <a:srgbClr val="0033A0"/>
                </a:solidFill>
                <a:effectLst/>
                <a:uLnTx/>
                <a:uFillTx/>
                <a:latin typeface="Arial"/>
                <a:ea typeface="+mj-ea"/>
                <a:cs typeface="+mj-cs"/>
              </a:rPr>
              <a:t>erformance</a:t>
            </a:r>
            <a:br>
              <a:rPr kumimoji="0" lang="en-GB" sz="2000" b="1" i="0" u="none" strike="noStrike" kern="1200" cap="none" spc="0" normalizeH="0" baseline="0" noProof="0" dirty="0">
                <a:ln>
                  <a:noFill/>
                </a:ln>
                <a:solidFill>
                  <a:srgbClr val="0033A0"/>
                </a:solidFill>
                <a:effectLst/>
                <a:uLnTx/>
                <a:uFillTx/>
                <a:latin typeface="Arial"/>
                <a:ea typeface="+mj-ea"/>
                <a:cs typeface="+mj-cs"/>
              </a:rPr>
            </a:br>
            <a:endParaRPr lang="en-GB" dirty="0"/>
          </a:p>
        </p:txBody>
      </p:sp>
      <p:sp>
        <p:nvSpPr>
          <p:cNvPr id="4" name="Date Placeholder 3">
            <a:extLst>
              <a:ext uri="{FF2B5EF4-FFF2-40B4-BE49-F238E27FC236}">
                <a16:creationId xmlns:a16="http://schemas.microsoft.com/office/drawing/2014/main" id="{BE624C82-6363-48B7-A0FE-0FE5FC8C706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4FD9EE84-07BC-43DB-BCB2-DF5E43D217D4}"/>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C0388673-0B45-4BA1-A678-BEDF53EC6412}"/>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7" name="Picture 2">
            <a:extLst>
              <a:ext uri="{FF2B5EF4-FFF2-40B4-BE49-F238E27FC236}">
                <a16:creationId xmlns:a16="http://schemas.microsoft.com/office/drawing/2014/main" id="{BEC9FE19-3C51-4E61-9BA4-1027173034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31098" y="266350"/>
            <a:ext cx="776448" cy="781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D2286E2E-0FC6-4448-8853-03A4A3C02C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706" y="3493443"/>
            <a:ext cx="4685021" cy="2327870"/>
          </a:xfrm>
          <a:prstGeom prst="rect">
            <a:avLst/>
          </a:prstGeom>
          <a:ln>
            <a:solidFill>
              <a:srgbClr val="303030"/>
            </a:solidFill>
          </a:ln>
        </p:spPr>
      </p:pic>
      <p:pic>
        <p:nvPicPr>
          <p:cNvPr id="9" name="Picture 8">
            <a:extLst>
              <a:ext uri="{FF2B5EF4-FFF2-40B4-BE49-F238E27FC236}">
                <a16:creationId xmlns:a16="http://schemas.microsoft.com/office/drawing/2014/main" id="{158A2F48-5831-4601-BD96-116ABC16B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070" y="973190"/>
            <a:ext cx="4690659" cy="2034821"/>
          </a:xfrm>
          <a:prstGeom prst="rect">
            <a:avLst/>
          </a:prstGeom>
        </p:spPr>
      </p:pic>
      <p:sp>
        <p:nvSpPr>
          <p:cNvPr id="10" name="TextBox 9">
            <a:extLst>
              <a:ext uri="{FF2B5EF4-FFF2-40B4-BE49-F238E27FC236}">
                <a16:creationId xmlns:a16="http://schemas.microsoft.com/office/drawing/2014/main" id="{413ED52C-3500-41AC-8EB2-AB7F5BFDD552}"/>
              </a:ext>
            </a:extLst>
          </p:cNvPr>
          <p:cNvSpPr txBox="1"/>
          <p:nvPr/>
        </p:nvSpPr>
        <p:spPr>
          <a:xfrm>
            <a:off x="-27812" y="5821313"/>
            <a:ext cx="50739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99"/>
                </a:solidFill>
                <a:effectLst/>
                <a:uLnTx/>
                <a:uFillTx/>
                <a:latin typeface="Calibri" panose="020F0502020204030204"/>
                <a:ea typeface="+mn-ea"/>
                <a:cs typeface="+mn-cs"/>
              </a:rPr>
              <a:t>Linac4 source weekly availability: Sep. 1</a:t>
            </a:r>
            <a:r>
              <a:rPr kumimoji="0" lang="en-US" sz="1800" b="0" i="0" u="none" strike="noStrike" kern="1200" cap="none" spc="0" normalizeH="0" baseline="30000" noProof="0" dirty="0">
                <a:ln>
                  <a:noFill/>
                </a:ln>
                <a:solidFill>
                  <a:srgbClr val="003399"/>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srgbClr val="003399"/>
                </a:solidFill>
                <a:effectLst/>
                <a:uLnTx/>
                <a:uFillTx/>
                <a:latin typeface="Calibri" panose="020F0502020204030204"/>
                <a:ea typeface="+mn-ea"/>
                <a:cs typeface="+mn-cs"/>
              </a:rPr>
              <a:t> – Nov. 29</a:t>
            </a:r>
            <a:r>
              <a:rPr kumimoji="0" lang="en-US" sz="1800" b="0" i="0" u="none" strike="noStrike" kern="1200" cap="none" spc="0" normalizeH="0" baseline="30000" noProof="0" dirty="0">
                <a:ln>
                  <a:noFill/>
                </a:ln>
                <a:solidFill>
                  <a:srgbClr val="003399"/>
                </a:solidFill>
                <a:effectLst/>
                <a:uLnTx/>
                <a:uFillTx/>
                <a:latin typeface="Calibri" panose="020F0502020204030204"/>
                <a:ea typeface="+mn-ea"/>
                <a:cs typeface="+mn-cs"/>
              </a:rPr>
              <a:t>th</a:t>
            </a:r>
            <a:endParaRPr kumimoji="0" lang="en-GB" sz="1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183E7E0-7052-4CDB-9676-AD568B4C1861}"/>
              </a:ext>
            </a:extLst>
          </p:cNvPr>
          <p:cNvSpPr txBox="1"/>
          <p:nvPr/>
        </p:nvSpPr>
        <p:spPr>
          <a:xfrm>
            <a:off x="106820" y="2983777"/>
            <a:ext cx="48791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99"/>
                </a:solidFill>
                <a:effectLst/>
                <a:uLnTx/>
                <a:uFillTx/>
                <a:latin typeface="Calibri" panose="020F0502020204030204"/>
                <a:ea typeface="+mn-ea"/>
                <a:cs typeface="+mn-cs"/>
              </a:rPr>
              <a:t>Transmission along Linac4 </a:t>
            </a:r>
            <a:r>
              <a:rPr lang="en-US" dirty="0">
                <a:solidFill>
                  <a:srgbClr val="003399"/>
                </a:solidFill>
                <a:latin typeface="Calibri" panose="020F0502020204030204"/>
              </a:rPr>
              <a:t>&amp;</a:t>
            </a:r>
            <a:r>
              <a:rPr kumimoji="0" lang="en-US" sz="1800" b="0" i="0" u="none" strike="noStrike" kern="1200" cap="none" spc="0" normalizeH="0" baseline="0" noProof="0" dirty="0">
                <a:ln>
                  <a:noFill/>
                </a:ln>
                <a:solidFill>
                  <a:srgbClr val="003399"/>
                </a:solidFill>
                <a:effectLst/>
                <a:uLnTx/>
                <a:uFillTx/>
                <a:latin typeface="Calibri" panose="020F0502020204030204"/>
                <a:ea typeface="+mn-ea"/>
                <a:cs typeface="+mn-cs"/>
              </a:rPr>
              <a:t> transfer-line to PSB</a:t>
            </a:r>
            <a:endParaRPr kumimoji="0" lang="en-GB" sz="1800" b="0" i="0" u="none" strike="noStrike" kern="1200" cap="none" spc="0" normalizeH="0" baseline="0" noProof="0" dirty="0">
              <a:ln>
                <a:noFill/>
              </a:ln>
              <a:solidFill>
                <a:srgbClr val="003399"/>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FA18EC4-E7E9-4AD4-BD8F-AC517AB5A0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855216" y="1256997"/>
            <a:ext cx="2269677" cy="1702258"/>
          </a:xfrm>
          <a:prstGeom prst="rect">
            <a:avLst/>
          </a:prstGeom>
        </p:spPr>
      </p:pic>
      <p:pic>
        <p:nvPicPr>
          <p:cNvPr id="13" name="Picture 12" descr="C:\Procedure\IMG_20200525_140522_1r.jpg">
            <a:extLst>
              <a:ext uri="{FF2B5EF4-FFF2-40B4-BE49-F238E27FC236}">
                <a16:creationId xmlns:a16="http://schemas.microsoft.com/office/drawing/2014/main" id="{083C16B8-4ED4-46F9-9AFE-6DF84B254727}"/>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38925" y="3700397"/>
            <a:ext cx="1702259" cy="2240012"/>
          </a:xfrm>
          <a:prstGeom prst="rect">
            <a:avLst/>
          </a:prstGeom>
          <a:noFill/>
          <a:ln>
            <a:noFill/>
          </a:ln>
        </p:spPr>
      </p:pic>
      <p:sp>
        <p:nvSpPr>
          <p:cNvPr id="14" name="TextBox 13">
            <a:extLst>
              <a:ext uri="{FF2B5EF4-FFF2-40B4-BE49-F238E27FC236}">
                <a16:creationId xmlns:a16="http://schemas.microsoft.com/office/drawing/2014/main" id="{30A6E549-A1A9-4C5A-836D-AF82CEDD1EEB}"/>
              </a:ext>
            </a:extLst>
          </p:cNvPr>
          <p:cNvSpPr txBox="1"/>
          <p:nvPr/>
        </p:nvSpPr>
        <p:spPr>
          <a:xfrm>
            <a:off x="4950453" y="3224030"/>
            <a:ext cx="2079201" cy="369332"/>
          </a:xfrm>
          <a:prstGeom prst="rect">
            <a:avLst/>
          </a:prstGeom>
          <a:noFill/>
        </p:spPr>
        <p:txBody>
          <a:bodyPr wrap="square" rtlCol="0">
            <a:spAutoFit/>
          </a:bodyPr>
          <a:lstStyle/>
          <a:p>
            <a:pPr algn="ctr"/>
            <a:r>
              <a:rPr lang="en-US" dirty="0"/>
              <a:t>Source extraction</a:t>
            </a:r>
            <a:endParaRPr lang="en-GB" dirty="0"/>
          </a:p>
        </p:txBody>
      </p:sp>
      <p:sp>
        <p:nvSpPr>
          <p:cNvPr id="15" name="TextBox 14">
            <a:extLst>
              <a:ext uri="{FF2B5EF4-FFF2-40B4-BE49-F238E27FC236}">
                <a16:creationId xmlns:a16="http://schemas.microsoft.com/office/drawing/2014/main" id="{D18BBD78-C618-4597-BDE5-774EA8E693E4}"/>
              </a:ext>
            </a:extLst>
          </p:cNvPr>
          <p:cNvSpPr txBox="1"/>
          <p:nvPr/>
        </p:nvSpPr>
        <p:spPr>
          <a:xfrm>
            <a:off x="5077073" y="5920206"/>
            <a:ext cx="1828801" cy="369332"/>
          </a:xfrm>
          <a:prstGeom prst="rect">
            <a:avLst/>
          </a:prstGeom>
          <a:noFill/>
        </p:spPr>
        <p:txBody>
          <a:bodyPr wrap="square" rtlCol="0">
            <a:spAutoFit/>
          </a:bodyPr>
          <a:lstStyle/>
          <a:p>
            <a:pPr algn="ctr"/>
            <a:r>
              <a:rPr lang="en-US" dirty="0"/>
              <a:t>Source back</a:t>
            </a:r>
            <a:endParaRPr lang="en-GB" dirty="0"/>
          </a:p>
        </p:txBody>
      </p:sp>
      <p:pic>
        <p:nvPicPr>
          <p:cNvPr id="28" name="Picture 27">
            <a:extLst>
              <a:ext uri="{FF2B5EF4-FFF2-40B4-BE49-F238E27FC236}">
                <a16:creationId xmlns:a16="http://schemas.microsoft.com/office/drawing/2014/main" id="{C5E33F16-4BC6-4562-99B1-26FD189866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r="17453" b="-9683"/>
          <a:stretch/>
        </p:blipFill>
        <p:spPr>
          <a:xfrm>
            <a:off x="64966" y="6378301"/>
            <a:ext cx="408854" cy="431827"/>
          </a:xfrm>
          <a:prstGeom prst="rect">
            <a:avLst/>
          </a:prstGeom>
        </p:spPr>
      </p:pic>
      <p:pic>
        <p:nvPicPr>
          <p:cNvPr id="29" name="Picture 28">
            <a:extLst>
              <a:ext uri="{FF2B5EF4-FFF2-40B4-BE49-F238E27FC236}">
                <a16:creationId xmlns:a16="http://schemas.microsoft.com/office/drawing/2014/main" id="{572870AF-A21F-427A-B7B9-AD3D6F3173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10380" y="1264553"/>
            <a:ext cx="4673631" cy="5119470"/>
          </a:xfrm>
          <a:prstGeom prst="rect">
            <a:avLst/>
          </a:prstGeom>
        </p:spPr>
      </p:pic>
    </p:spTree>
    <p:extLst>
      <p:ext uri="{BB962C8B-B14F-4D97-AF65-F5344CB8AC3E}">
        <p14:creationId xmlns:p14="http://schemas.microsoft.com/office/powerpoint/2010/main" val="3302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3C24A2-14A1-482C-B360-C0FF884357D6}"/>
              </a:ext>
            </a:extLst>
          </p:cNvPr>
          <p:cNvSpPr>
            <a:spLocks noGrp="1"/>
          </p:cNvSpPr>
          <p:nvPr>
            <p:ph idx="1"/>
          </p:nvPr>
        </p:nvSpPr>
        <p:spPr>
          <a:xfrm>
            <a:off x="-506478" y="1013121"/>
            <a:ext cx="4620823" cy="2033432"/>
          </a:xfrm>
        </p:spPr>
        <p:txBody>
          <a:bodyPr/>
          <a:lstStyle/>
          <a:p>
            <a:pPr lvl="2"/>
            <a:r>
              <a:rPr lang="en-CH" b="1" dirty="0"/>
              <a:t>DELPHI Vlasov solver extensi</a:t>
            </a:r>
            <a:r>
              <a:rPr lang="en-US" b="1" dirty="0"/>
              <a:t>o</a:t>
            </a:r>
            <a:r>
              <a:rPr lang="en-CH" b="1" dirty="0"/>
              <a:t>n</a:t>
            </a:r>
            <a:endParaRPr lang="en-US" b="1" dirty="0"/>
          </a:p>
          <a:p>
            <a:pPr lvl="3">
              <a:spcBef>
                <a:spcPts val="0"/>
              </a:spcBef>
            </a:pPr>
            <a:r>
              <a:rPr lang="en-CH" b="1" dirty="0"/>
              <a:t>consistent</a:t>
            </a:r>
            <a:r>
              <a:rPr lang="en-CH" dirty="0"/>
              <a:t> with simulations </a:t>
            </a:r>
          </a:p>
          <a:p>
            <a:endParaRPr lang="en-GB" dirty="0"/>
          </a:p>
        </p:txBody>
      </p:sp>
      <p:sp>
        <p:nvSpPr>
          <p:cNvPr id="3" name="Title 2">
            <a:extLst>
              <a:ext uri="{FF2B5EF4-FFF2-40B4-BE49-F238E27FC236}">
                <a16:creationId xmlns:a16="http://schemas.microsoft.com/office/drawing/2014/main" id="{D38DF7D0-23F2-412D-9A72-1BC401A5230D}"/>
              </a:ext>
            </a:extLst>
          </p:cNvPr>
          <p:cNvSpPr>
            <a:spLocks noGrp="1"/>
          </p:cNvSpPr>
          <p:nvPr>
            <p:ph type="title"/>
          </p:nvPr>
        </p:nvSpPr>
        <p:spPr>
          <a:xfrm>
            <a:off x="407987" y="383646"/>
            <a:ext cx="11376025" cy="1065742"/>
          </a:xfrm>
        </p:spPr>
        <p:txBody>
          <a:bodyPr/>
          <a:lstStyle/>
          <a:p>
            <a:r>
              <a:rPr lang="en-GB" dirty="0"/>
              <a:t>ABP Activities – </a:t>
            </a:r>
            <a:r>
              <a:rPr lang="en-US" sz="3200" dirty="0">
                <a:solidFill>
                  <a:srgbClr val="0033A0"/>
                </a:solidFill>
                <a:latin typeface="Arial"/>
              </a:rPr>
              <a:t>Inc</a:t>
            </a:r>
            <a:r>
              <a:rPr kumimoji="0" lang="en-US" sz="3200" b="1" i="0" u="none" strike="noStrike" kern="1200" cap="none" spc="0" normalizeH="0" baseline="0" noProof="0" dirty="0" err="1">
                <a:ln>
                  <a:noFill/>
                </a:ln>
                <a:solidFill>
                  <a:srgbClr val="0033A0"/>
                </a:solidFill>
                <a:effectLst/>
                <a:uLnTx/>
                <a:uFillTx/>
                <a:latin typeface="Arial"/>
                <a:ea typeface="+mj-ea"/>
                <a:cs typeface="+mj-cs"/>
              </a:rPr>
              <a:t>oherent</a:t>
            </a:r>
            <a:r>
              <a:rPr kumimoji="0" lang="en-US" sz="3200" b="1" i="0" u="none" strike="noStrike" kern="1200" cap="none" spc="0" normalizeH="0" baseline="0" noProof="0" dirty="0">
                <a:ln>
                  <a:noFill/>
                </a:ln>
                <a:solidFill>
                  <a:srgbClr val="0033A0"/>
                </a:solidFill>
                <a:effectLst/>
                <a:uLnTx/>
                <a:uFillTx/>
                <a:latin typeface="Arial"/>
                <a:ea typeface="+mj-ea"/>
                <a:cs typeface="+mj-cs"/>
              </a:rPr>
              <a:t> collective effects &amp; noise</a:t>
            </a:r>
            <a:br>
              <a:rPr kumimoji="0" lang="en-GB" sz="2000" b="1" i="0" u="none" strike="noStrike" kern="1200" cap="none" spc="0" normalizeH="0" baseline="0" noProof="0" dirty="0">
                <a:ln>
                  <a:noFill/>
                </a:ln>
                <a:solidFill>
                  <a:srgbClr val="0033A0"/>
                </a:solidFill>
                <a:effectLst/>
                <a:uLnTx/>
                <a:uFillTx/>
                <a:latin typeface="Arial"/>
                <a:ea typeface="+mj-ea"/>
                <a:cs typeface="+mj-cs"/>
              </a:rPr>
            </a:br>
            <a:r>
              <a:rPr kumimoji="0" lang="en-GB" sz="2000" b="1" i="0" u="none" strike="noStrike" kern="1200" cap="none" spc="0" normalizeH="0" baseline="0" noProof="0" dirty="0">
                <a:ln>
                  <a:noFill/>
                </a:ln>
                <a:solidFill>
                  <a:srgbClr val="0033A0"/>
                </a:solidFill>
                <a:effectLst/>
                <a:uLnTx/>
                <a:uFillTx/>
                <a:latin typeface="Arial"/>
                <a:ea typeface="+mj-ea"/>
                <a:cs typeface="+mj-cs"/>
              </a:rPr>
              <a:t>	</a:t>
            </a:r>
            <a:endParaRPr lang="en-GB" dirty="0"/>
          </a:p>
        </p:txBody>
      </p:sp>
      <p:sp>
        <p:nvSpPr>
          <p:cNvPr id="4" name="Date Placeholder 3">
            <a:extLst>
              <a:ext uri="{FF2B5EF4-FFF2-40B4-BE49-F238E27FC236}">
                <a16:creationId xmlns:a16="http://schemas.microsoft.com/office/drawing/2014/main" id="{BB70A33C-96E2-4F31-85FD-D6EBEB56FD5D}"/>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6D2692A4-DB43-4D67-9970-EE9D7A4E7CC5}"/>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1997ECD8-CDBD-4E0A-9D71-EE42571B8EDF}"/>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7" name="Picture 6">
            <a:extLst>
              <a:ext uri="{FF2B5EF4-FFF2-40B4-BE49-F238E27FC236}">
                <a16:creationId xmlns:a16="http://schemas.microsoft.com/office/drawing/2014/main" id="{5254D575-1089-4ABD-B033-34470FCF9B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6946" y="1106479"/>
            <a:ext cx="6894061" cy="3880147"/>
          </a:xfrm>
          <a:prstGeom prst="rect">
            <a:avLst/>
          </a:prstGeom>
        </p:spPr>
      </p:pic>
      <p:pic>
        <p:nvPicPr>
          <p:cNvPr id="14" name="Picture 13">
            <a:extLst>
              <a:ext uri="{FF2B5EF4-FFF2-40B4-BE49-F238E27FC236}">
                <a16:creationId xmlns:a16="http://schemas.microsoft.com/office/drawing/2014/main" id="{649C7484-6E8C-4982-8C12-E2860B8707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240" y="1592263"/>
            <a:ext cx="2899988" cy="2188129"/>
          </a:xfrm>
          <a:prstGeom prst="rect">
            <a:avLst/>
          </a:prstGeom>
        </p:spPr>
      </p:pic>
      <p:pic>
        <p:nvPicPr>
          <p:cNvPr id="15" name="Content Placeholder 10" descr="A close up of a map&#10;&#10;Description automatically generated">
            <a:extLst>
              <a:ext uri="{FF2B5EF4-FFF2-40B4-BE49-F238E27FC236}">
                <a16:creationId xmlns:a16="http://schemas.microsoft.com/office/drawing/2014/main" id="{F0F9D8EC-41FD-4993-99FB-ABF43DE831F0}"/>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1575" y="4249021"/>
            <a:ext cx="2846805" cy="2033432"/>
          </a:xfrm>
          <a:prstGeom prst="rect">
            <a:avLst/>
          </a:prstGeom>
        </p:spPr>
      </p:pic>
      <p:sp>
        <p:nvSpPr>
          <p:cNvPr id="16" name="Content Placeholder 1">
            <a:extLst>
              <a:ext uri="{FF2B5EF4-FFF2-40B4-BE49-F238E27FC236}">
                <a16:creationId xmlns:a16="http://schemas.microsoft.com/office/drawing/2014/main" id="{9DEBD473-2647-4802-A5F8-03B7DC7D8DF3}"/>
              </a:ext>
            </a:extLst>
          </p:cNvPr>
          <p:cNvSpPr txBox="1">
            <a:spLocks/>
          </p:cNvSpPr>
          <p:nvPr/>
        </p:nvSpPr>
        <p:spPr>
          <a:xfrm>
            <a:off x="3007964" y="5367132"/>
            <a:ext cx="8780836" cy="203343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2"/>
            <a:r>
              <a:rPr lang="en-GB" b="1" dirty="0"/>
              <a:t>SPS horizontal instabilities in the LIU range of parameters</a:t>
            </a:r>
          </a:p>
          <a:p>
            <a:pPr lvl="3">
              <a:spcBef>
                <a:spcPts val="0"/>
              </a:spcBef>
            </a:pPr>
            <a:r>
              <a:rPr lang="en-GB" dirty="0"/>
              <a:t>Model validation by reproducing  all 2018 instability observations</a:t>
            </a:r>
          </a:p>
          <a:p>
            <a:pPr lvl="3">
              <a:spcBef>
                <a:spcPts val="0"/>
              </a:spcBef>
            </a:pPr>
            <a:r>
              <a:rPr lang="en-GB" dirty="0"/>
              <a:t>Region of stable operational settings determined for LIU beams</a:t>
            </a:r>
          </a:p>
        </p:txBody>
      </p:sp>
    </p:spTree>
    <p:extLst>
      <p:ext uri="{BB962C8B-B14F-4D97-AF65-F5344CB8AC3E}">
        <p14:creationId xmlns:p14="http://schemas.microsoft.com/office/powerpoint/2010/main" val="185475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C23B5-618C-4897-A761-31D47BDB076B}"/>
              </a:ext>
            </a:extLst>
          </p:cNvPr>
          <p:cNvSpPr>
            <a:spLocks noGrp="1"/>
          </p:cNvSpPr>
          <p:nvPr>
            <p:ph idx="1"/>
          </p:nvPr>
        </p:nvSpPr>
        <p:spPr>
          <a:xfrm>
            <a:off x="-103052" y="1124743"/>
            <a:ext cx="4362315" cy="5359663"/>
          </a:xfrm>
        </p:spPr>
        <p:txBody>
          <a:bodyPr/>
          <a:lstStyle/>
          <a:p>
            <a:pPr lvl="1"/>
            <a:r>
              <a:rPr lang="en-GB" sz="2100" b="1" kern="0" dirty="0">
                <a:solidFill>
                  <a:srgbClr val="000000"/>
                </a:solidFill>
                <a:ea typeface="ＭＳ Ｐゴシック" pitchFamily="22" charset="-128"/>
              </a:rPr>
              <a:t>Tapering</a:t>
            </a:r>
            <a:r>
              <a:rPr lang="en-GB" sz="2100" kern="0" dirty="0">
                <a:solidFill>
                  <a:srgbClr val="000000"/>
                </a:solidFill>
                <a:ea typeface="ＭＳ Ｐゴシック" pitchFamily="22" charset="-128"/>
              </a:rPr>
              <a:t> in </a:t>
            </a:r>
            <a:r>
              <a:rPr lang="en-GB" sz="2100" b="1" kern="0" dirty="0" err="1">
                <a:solidFill>
                  <a:srgbClr val="000000"/>
                </a:solidFill>
                <a:ea typeface="ＭＳ Ｐゴシック" pitchFamily="22" charset="-128"/>
              </a:rPr>
              <a:t>FCCee</a:t>
            </a:r>
            <a:r>
              <a:rPr lang="en-GB" sz="2100" kern="0" dirty="0">
                <a:solidFill>
                  <a:srgbClr val="000000"/>
                </a:solidFill>
                <a:ea typeface="ＭＳ Ｐゴシック" pitchFamily="22" charset="-128"/>
              </a:rPr>
              <a:t>: compensate local beam energy variation by adjusting magnet strengths</a:t>
            </a:r>
          </a:p>
          <a:p>
            <a:pPr lvl="1"/>
            <a:endParaRPr lang="en-GB" sz="2100" kern="0" dirty="0">
              <a:solidFill>
                <a:srgbClr val="000000"/>
              </a:solidFill>
              <a:ea typeface="ＭＳ Ｐゴシック" pitchFamily="22" charset="-128"/>
            </a:endParaRPr>
          </a:p>
          <a:p>
            <a:pPr lvl="1"/>
            <a:r>
              <a:rPr lang="en-GB" sz="2100" b="1" kern="0" dirty="0">
                <a:solidFill>
                  <a:srgbClr val="000000"/>
                </a:solidFill>
                <a:ea typeface="ＭＳ Ｐゴシック" pitchFamily="22" charset="-128"/>
              </a:rPr>
              <a:t>Non-linear dynamics studies </a:t>
            </a:r>
            <a:r>
              <a:rPr lang="en-GB" sz="2100" kern="0" dirty="0">
                <a:solidFill>
                  <a:srgbClr val="000000"/>
                </a:solidFill>
                <a:ea typeface="ＭＳ Ｐゴシック" pitchFamily="22" charset="-128"/>
              </a:rPr>
              <a:t>for estimating 3D dynamic aperture and evolution of cooled annular beams</a:t>
            </a:r>
          </a:p>
          <a:p>
            <a:pPr lvl="1"/>
            <a:endParaRPr lang="en-GB" sz="2100" kern="0" dirty="0">
              <a:solidFill>
                <a:srgbClr val="000000"/>
              </a:solidFill>
              <a:ea typeface="ＭＳ Ｐゴシック" pitchFamily="22" charset="-128"/>
            </a:endParaRPr>
          </a:p>
          <a:p>
            <a:pPr lvl="1"/>
            <a:r>
              <a:rPr lang="en-GB" sz="2100" kern="0" dirty="0">
                <a:solidFill>
                  <a:srgbClr val="000000"/>
                </a:solidFill>
                <a:ea typeface="ＭＳ Ｐゴシック" pitchFamily="22" charset="-128"/>
              </a:rPr>
              <a:t>Studies and </a:t>
            </a:r>
            <a:r>
              <a:rPr lang="en-GB" sz="2100" b="1" kern="0" dirty="0">
                <a:solidFill>
                  <a:srgbClr val="000000"/>
                </a:solidFill>
                <a:ea typeface="ＭＳ Ｐゴシック" pitchFamily="22" charset="-128"/>
              </a:rPr>
              <a:t>implementation of collimation systems </a:t>
            </a:r>
            <a:r>
              <a:rPr lang="en-GB" sz="2100" kern="0" dirty="0">
                <a:solidFill>
                  <a:srgbClr val="000000"/>
                </a:solidFill>
                <a:ea typeface="ＭＳ Ｐゴシック" pitchFamily="22" charset="-128"/>
              </a:rPr>
              <a:t>for protons and ions for (HL-)LHC, PBC, FCC,…</a:t>
            </a:r>
          </a:p>
          <a:p>
            <a:pPr lvl="1"/>
            <a:endParaRPr lang="en-GB" sz="2100" kern="0" dirty="0">
              <a:solidFill>
                <a:srgbClr val="000000"/>
              </a:solidFill>
              <a:ea typeface="ＭＳ Ｐゴシック" pitchFamily="22" charset="-128"/>
            </a:endParaRPr>
          </a:p>
          <a:p>
            <a:pPr lvl="1"/>
            <a:endParaRPr lang="en-GB" sz="2100" kern="0" dirty="0">
              <a:solidFill>
                <a:srgbClr val="000000"/>
              </a:solidFill>
              <a:ea typeface="ＭＳ Ｐゴシック" pitchFamily="22" charset="-128"/>
            </a:endParaRPr>
          </a:p>
          <a:p>
            <a:endParaRPr lang="en-GB" dirty="0"/>
          </a:p>
        </p:txBody>
      </p:sp>
      <p:sp>
        <p:nvSpPr>
          <p:cNvPr id="3" name="Title 2">
            <a:extLst>
              <a:ext uri="{FF2B5EF4-FFF2-40B4-BE49-F238E27FC236}">
                <a16:creationId xmlns:a16="http://schemas.microsoft.com/office/drawing/2014/main" id="{E670614F-C4E2-4374-A02A-E5B76BA80CBF}"/>
              </a:ext>
            </a:extLst>
          </p:cNvPr>
          <p:cNvSpPr>
            <a:spLocks noGrp="1"/>
          </p:cNvSpPr>
          <p:nvPr>
            <p:ph type="title"/>
          </p:nvPr>
        </p:nvSpPr>
        <p:spPr>
          <a:xfrm>
            <a:off x="407988" y="373593"/>
            <a:ext cx="11376025" cy="1065742"/>
          </a:xfrm>
        </p:spPr>
        <p:txBody>
          <a:bodyPr/>
          <a:lstStyle/>
          <a:p>
            <a:r>
              <a:rPr lang="en-GB" dirty="0"/>
              <a:t>ABP Activities – </a:t>
            </a:r>
            <a:r>
              <a:rPr lang="en-GB" sz="2800" dirty="0"/>
              <a:t>O</a:t>
            </a:r>
            <a:r>
              <a:rPr lang="en-US" sz="2800" dirty="0" err="1">
                <a:solidFill>
                  <a:srgbClr val="0033A0"/>
                </a:solidFill>
                <a:latin typeface="Arial"/>
              </a:rPr>
              <a:t>ptics</a:t>
            </a:r>
            <a:r>
              <a:rPr lang="en-US" sz="2800" dirty="0">
                <a:solidFill>
                  <a:srgbClr val="0033A0"/>
                </a:solidFill>
                <a:latin typeface="Arial"/>
              </a:rPr>
              <a:t>, non-linear dynamics, collimation</a:t>
            </a:r>
            <a:br>
              <a:rPr kumimoji="0" lang="en-GB" sz="4000" b="1" i="0" u="none" strike="noStrike" kern="1200" cap="none" spc="0" normalizeH="0" baseline="0" noProof="0" dirty="0">
                <a:ln>
                  <a:noFill/>
                </a:ln>
                <a:solidFill>
                  <a:srgbClr val="0033A0"/>
                </a:solidFill>
                <a:effectLst/>
                <a:uLnTx/>
                <a:uFillTx/>
                <a:latin typeface="Arial"/>
                <a:ea typeface="+mj-ea"/>
                <a:cs typeface="+mj-cs"/>
              </a:rPr>
            </a:br>
            <a:r>
              <a:rPr lang="en-GB" dirty="0"/>
              <a:t> </a:t>
            </a:r>
          </a:p>
        </p:txBody>
      </p:sp>
      <p:sp>
        <p:nvSpPr>
          <p:cNvPr id="4" name="Date Placeholder 3">
            <a:extLst>
              <a:ext uri="{FF2B5EF4-FFF2-40B4-BE49-F238E27FC236}">
                <a16:creationId xmlns:a16="http://schemas.microsoft.com/office/drawing/2014/main" id="{373FBD7C-2CAF-41A1-BF13-9C757F8281B2}"/>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1A537951-3015-43BB-9FD1-69C776111963}"/>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790FAA64-9D99-4B3D-AFA0-9944FEFED9C4}"/>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7" name="Picture 6" descr="A picture containing chart&#10;&#10;Description automatically generated">
            <a:extLst>
              <a:ext uri="{FF2B5EF4-FFF2-40B4-BE49-F238E27FC236}">
                <a16:creationId xmlns:a16="http://schemas.microsoft.com/office/drawing/2014/main" id="{4A45E2AC-C79E-4719-9DF0-4F3913C0F6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3779" y="876120"/>
            <a:ext cx="2458200" cy="1843650"/>
          </a:xfrm>
          <a:prstGeom prst="rect">
            <a:avLst/>
          </a:prstGeom>
        </p:spPr>
      </p:pic>
      <p:pic>
        <p:nvPicPr>
          <p:cNvPr id="8" name="Picture 7" descr="Chart, histogram&#10;&#10;Description automatically generated">
            <a:extLst>
              <a:ext uri="{FF2B5EF4-FFF2-40B4-BE49-F238E27FC236}">
                <a16:creationId xmlns:a16="http://schemas.microsoft.com/office/drawing/2014/main" id="{2C657629-4C12-448D-A5A8-460AA5C42B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1546" y="878282"/>
            <a:ext cx="2511193" cy="1883395"/>
          </a:xfrm>
          <a:prstGeom prst="rect">
            <a:avLst/>
          </a:prstGeom>
        </p:spPr>
      </p:pic>
      <p:pic>
        <p:nvPicPr>
          <p:cNvPr id="9" name="Picture 8" descr="3D-DA.jpg">
            <a:extLst>
              <a:ext uri="{FF2B5EF4-FFF2-40B4-BE49-F238E27FC236}">
                <a16:creationId xmlns:a16="http://schemas.microsoft.com/office/drawing/2014/main" id="{82F57992-C71A-447D-A6A2-52EC87BF349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80888" y="2749761"/>
            <a:ext cx="1997610" cy="1804616"/>
          </a:xfrm>
          <a:prstGeom prst="rect">
            <a:avLst/>
          </a:prstGeom>
        </p:spPr>
      </p:pic>
      <p:pic>
        <p:nvPicPr>
          <p:cNvPr id="10" name="Picture 9" descr="AnnularBeams.jpg">
            <a:extLst>
              <a:ext uri="{FF2B5EF4-FFF2-40B4-BE49-F238E27FC236}">
                <a16:creationId xmlns:a16="http://schemas.microsoft.com/office/drawing/2014/main" id="{6EA1633C-B8F2-4B18-BCF7-1A08C6362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9108" y="2836309"/>
            <a:ext cx="2229832" cy="1718067"/>
          </a:xfrm>
          <a:prstGeom prst="rect">
            <a:avLst/>
          </a:prstGeom>
        </p:spPr>
      </p:pic>
      <p:pic>
        <p:nvPicPr>
          <p:cNvPr id="11" name="Picture 10">
            <a:extLst>
              <a:ext uri="{FF2B5EF4-FFF2-40B4-BE49-F238E27FC236}">
                <a16:creationId xmlns:a16="http://schemas.microsoft.com/office/drawing/2014/main" id="{9D715DDF-F7FC-478C-B1FD-AB4FEA53B1A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026402" y="4447110"/>
            <a:ext cx="3528323" cy="1774129"/>
          </a:xfrm>
          <a:prstGeom prst="rect">
            <a:avLst/>
          </a:prstGeom>
        </p:spPr>
      </p:pic>
      <p:pic>
        <p:nvPicPr>
          <p:cNvPr id="12" name="Picture 11">
            <a:extLst>
              <a:ext uri="{FF2B5EF4-FFF2-40B4-BE49-F238E27FC236}">
                <a16:creationId xmlns:a16="http://schemas.microsoft.com/office/drawing/2014/main" id="{D25BC13E-09C3-43FB-987B-E600C95896D7}"/>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34749" y="4706256"/>
            <a:ext cx="2143379" cy="1193127"/>
          </a:xfrm>
          <a:prstGeom prst="rect">
            <a:avLst/>
          </a:prstGeom>
        </p:spPr>
      </p:pic>
      <p:sp>
        <p:nvSpPr>
          <p:cNvPr id="14" name="TextBox 13">
            <a:extLst>
              <a:ext uri="{FF2B5EF4-FFF2-40B4-BE49-F238E27FC236}">
                <a16:creationId xmlns:a16="http://schemas.microsoft.com/office/drawing/2014/main" id="{74CFEA6D-13F1-4D50-B38B-2E42C5F24AE8}"/>
              </a:ext>
            </a:extLst>
          </p:cNvPr>
          <p:cNvSpPr txBox="1"/>
          <p:nvPr/>
        </p:nvSpPr>
        <p:spPr>
          <a:xfrm>
            <a:off x="5421652" y="6009785"/>
            <a:ext cx="1832233" cy="246221"/>
          </a:xfrm>
          <a:prstGeom prst="rect">
            <a:avLst/>
          </a:prstGeom>
          <a:noFill/>
        </p:spPr>
        <p:txBody>
          <a:bodyPr wrap="none" lIns="0" tIns="0" rIns="0" bIns="0" rtlCol="0">
            <a:spAutoFit/>
          </a:bodyPr>
          <a:lstStyle/>
          <a:p>
            <a:pPr algn="l"/>
            <a:r>
              <a:rPr lang="en-GB" sz="1600" dirty="0"/>
              <a:t>Hollow electron lens</a:t>
            </a:r>
          </a:p>
        </p:txBody>
      </p:sp>
      <p:sp>
        <p:nvSpPr>
          <p:cNvPr id="15" name="TextBox 14">
            <a:extLst>
              <a:ext uri="{FF2B5EF4-FFF2-40B4-BE49-F238E27FC236}">
                <a16:creationId xmlns:a16="http://schemas.microsoft.com/office/drawing/2014/main" id="{84524FBB-96BC-411E-8E2C-4C593DBEEAA1}"/>
              </a:ext>
            </a:extLst>
          </p:cNvPr>
          <p:cNvSpPr txBox="1"/>
          <p:nvPr/>
        </p:nvSpPr>
        <p:spPr>
          <a:xfrm>
            <a:off x="7914330" y="6029522"/>
            <a:ext cx="1707199" cy="246221"/>
          </a:xfrm>
          <a:prstGeom prst="rect">
            <a:avLst/>
          </a:prstGeom>
          <a:noFill/>
        </p:spPr>
        <p:txBody>
          <a:bodyPr wrap="none" lIns="0" tIns="0" rIns="0" bIns="0" rtlCol="0">
            <a:spAutoFit/>
          </a:bodyPr>
          <a:lstStyle/>
          <a:p>
            <a:pPr algn="l"/>
            <a:r>
              <a:rPr lang="en-GB" sz="1600" dirty="0"/>
              <a:t>Crystal Collimation</a:t>
            </a:r>
          </a:p>
        </p:txBody>
      </p:sp>
      <p:sp>
        <p:nvSpPr>
          <p:cNvPr id="16" name="TextBox 15">
            <a:extLst>
              <a:ext uri="{FF2B5EF4-FFF2-40B4-BE49-F238E27FC236}">
                <a16:creationId xmlns:a16="http://schemas.microsoft.com/office/drawing/2014/main" id="{A06DA549-EA30-49C3-85C8-5DAA24919B81}"/>
              </a:ext>
            </a:extLst>
          </p:cNvPr>
          <p:cNvSpPr txBox="1"/>
          <p:nvPr/>
        </p:nvSpPr>
        <p:spPr>
          <a:xfrm>
            <a:off x="10680745" y="6007145"/>
            <a:ext cx="1354538" cy="246221"/>
          </a:xfrm>
          <a:prstGeom prst="rect">
            <a:avLst/>
          </a:prstGeom>
          <a:noFill/>
        </p:spPr>
        <p:txBody>
          <a:bodyPr wrap="none" lIns="0" tIns="0" rIns="0" bIns="0" rtlCol="0">
            <a:spAutoFit/>
          </a:bodyPr>
          <a:lstStyle/>
          <a:p>
            <a:pPr algn="l"/>
            <a:r>
              <a:rPr lang="en-GB" sz="1600" dirty="0"/>
              <a:t>Ion Collimation</a:t>
            </a:r>
          </a:p>
        </p:txBody>
      </p:sp>
      <p:sp>
        <p:nvSpPr>
          <p:cNvPr id="17" name="TextBox 16">
            <a:extLst>
              <a:ext uri="{FF2B5EF4-FFF2-40B4-BE49-F238E27FC236}">
                <a16:creationId xmlns:a16="http://schemas.microsoft.com/office/drawing/2014/main" id="{CC537830-F77C-416A-9053-181A23B493FC}"/>
              </a:ext>
            </a:extLst>
          </p:cNvPr>
          <p:cNvSpPr txBox="1"/>
          <p:nvPr/>
        </p:nvSpPr>
        <p:spPr>
          <a:xfrm>
            <a:off x="11246300" y="3170178"/>
            <a:ext cx="945700" cy="738664"/>
          </a:xfrm>
          <a:prstGeom prst="rect">
            <a:avLst/>
          </a:prstGeom>
          <a:noFill/>
        </p:spPr>
        <p:txBody>
          <a:bodyPr wrap="square" lIns="0" tIns="0" rIns="0" bIns="0" rtlCol="0">
            <a:spAutoFit/>
          </a:bodyPr>
          <a:lstStyle/>
          <a:p>
            <a:pPr algn="l"/>
            <a:r>
              <a:rPr lang="en-GB" sz="1600" dirty="0"/>
              <a:t>Cooled Annular Beams</a:t>
            </a:r>
          </a:p>
        </p:txBody>
      </p:sp>
      <p:sp>
        <p:nvSpPr>
          <p:cNvPr id="18" name="TextBox 17">
            <a:extLst>
              <a:ext uri="{FF2B5EF4-FFF2-40B4-BE49-F238E27FC236}">
                <a16:creationId xmlns:a16="http://schemas.microsoft.com/office/drawing/2014/main" id="{BFBCC036-37E7-47B6-8E7A-2FA27014C1AC}"/>
              </a:ext>
            </a:extLst>
          </p:cNvPr>
          <p:cNvSpPr txBox="1"/>
          <p:nvPr/>
        </p:nvSpPr>
        <p:spPr>
          <a:xfrm>
            <a:off x="7865953" y="3170178"/>
            <a:ext cx="945700" cy="738664"/>
          </a:xfrm>
          <a:prstGeom prst="rect">
            <a:avLst/>
          </a:prstGeom>
          <a:noFill/>
        </p:spPr>
        <p:txBody>
          <a:bodyPr wrap="square" lIns="0" tIns="0" rIns="0" bIns="0" rtlCol="0">
            <a:spAutoFit/>
          </a:bodyPr>
          <a:lstStyle/>
          <a:p>
            <a:pPr algn="l"/>
            <a:r>
              <a:rPr lang="en-GB" sz="1600" dirty="0"/>
              <a:t>3D Dynamic Aperture</a:t>
            </a:r>
          </a:p>
        </p:txBody>
      </p:sp>
      <p:pic>
        <p:nvPicPr>
          <p:cNvPr id="19" name="Picture 18">
            <a:extLst>
              <a:ext uri="{FF2B5EF4-FFF2-40B4-BE49-F238E27FC236}">
                <a16:creationId xmlns:a16="http://schemas.microsoft.com/office/drawing/2014/main" id="{B501808B-272B-475E-A292-053B03B26073}"/>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22880" y="4705968"/>
            <a:ext cx="2211241" cy="1321803"/>
          </a:xfrm>
          <a:prstGeom prst="rect">
            <a:avLst/>
          </a:prstGeom>
        </p:spPr>
      </p:pic>
    </p:spTree>
    <p:extLst>
      <p:ext uri="{BB962C8B-B14F-4D97-AF65-F5344CB8AC3E}">
        <p14:creationId xmlns:p14="http://schemas.microsoft.com/office/powerpoint/2010/main" val="14114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59056-BE73-48B2-B0FF-324CB798BD1E}"/>
              </a:ext>
            </a:extLst>
          </p:cNvPr>
          <p:cNvSpPr>
            <a:spLocks noGrp="1"/>
          </p:cNvSpPr>
          <p:nvPr>
            <p:ph type="title"/>
          </p:nvPr>
        </p:nvSpPr>
        <p:spPr>
          <a:xfrm>
            <a:off x="204812" y="132883"/>
            <a:ext cx="11376025" cy="1065742"/>
          </a:xfrm>
        </p:spPr>
        <p:txBody>
          <a:bodyPr/>
          <a:lstStyle/>
          <a:p>
            <a:r>
              <a:rPr lang="en-GB" dirty="0"/>
              <a:t>ABP Activities – </a:t>
            </a:r>
            <a:r>
              <a:rPr lang="en-US" sz="3200" dirty="0"/>
              <a:t>F</a:t>
            </a:r>
            <a:r>
              <a:rPr lang="en-CH" sz="3200" dirty="0"/>
              <a:t>uture collider studies and beyond</a:t>
            </a:r>
            <a:r>
              <a:rPr lang="en-GB" sz="3200" dirty="0"/>
              <a:t> </a:t>
            </a:r>
          </a:p>
        </p:txBody>
      </p:sp>
      <p:sp>
        <p:nvSpPr>
          <p:cNvPr id="4" name="Date Placeholder 3">
            <a:extLst>
              <a:ext uri="{FF2B5EF4-FFF2-40B4-BE49-F238E27FC236}">
                <a16:creationId xmlns:a16="http://schemas.microsoft.com/office/drawing/2014/main" id="{4C1BA7CD-8627-477A-98CF-E386ECBCCE20}"/>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B5879F17-E0AD-4624-B18E-993AAECE7D04}"/>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691BBCD6-438B-439B-81C7-2007251E4DA8}"/>
              </a:ext>
            </a:extLst>
          </p:cNvPr>
          <p:cNvSpPr>
            <a:spLocks noGrp="1"/>
          </p:cNvSpPr>
          <p:nvPr>
            <p:ph type="sldNum" sz="quarter" idx="12"/>
          </p:nvPr>
        </p:nvSpPr>
        <p:spPr/>
        <p:txBody>
          <a:bodyPr/>
          <a:lstStyle/>
          <a:p>
            <a:fld id="{36B5EA5A-BC32-A742-B11B-8E7414D5B535}" type="slidenum">
              <a:rPr lang="en-US" smtClean="0"/>
              <a:pPr/>
              <a:t>19</a:t>
            </a:fld>
            <a:endParaRPr lang="en-US" dirty="0"/>
          </a:p>
        </p:txBody>
      </p:sp>
      <p:grpSp>
        <p:nvGrpSpPr>
          <p:cNvPr id="7" name="Group 6">
            <a:extLst>
              <a:ext uri="{FF2B5EF4-FFF2-40B4-BE49-F238E27FC236}">
                <a16:creationId xmlns:a16="http://schemas.microsoft.com/office/drawing/2014/main" id="{8439CA5E-E329-4FD2-8485-E1B6BB00C915}"/>
              </a:ext>
            </a:extLst>
          </p:cNvPr>
          <p:cNvGrpSpPr/>
          <p:nvPr/>
        </p:nvGrpSpPr>
        <p:grpSpPr>
          <a:xfrm>
            <a:off x="119336" y="694612"/>
            <a:ext cx="6623120" cy="2407444"/>
            <a:chOff x="285674" y="694612"/>
            <a:chExt cx="6623120" cy="2407444"/>
          </a:xfrm>
        </p:grpSpPr>
        <p:sp>
          <p:nvSpPr>
            <p:cNvPr id="8" name="Rectangle 7">
              <a:extLst>
                <a:ext uri="{FF2B5EF4-FFF2-40B4-BE49-F238E27FC236}">
                  <a16:creationId xmlns:a16="http://schemas.microsoft.com/office/drawing/2014/main" id="{6ED4A612-2C1E-411E-873D-060F05D3DB43}"/>
                </a:ext>
              </a:extLst>
            </p:cNvPr>
            <p:cNvSpPr/>
            <p:nvPr/>
          </p:nvSpPr>
          <p:spPr>
            <a:xfrm>
              <a:off x="285674" y="694612"/>
              <a:ext cx="6623120" cy="240744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a:endParaRPr>
            </a:p>
          </p:txBody>
        </p:sp>
        <p:sp>
          <p:nvSpPr>
            <p:cNvPr id="11" name="TextBox 10">
              <a:extLst>
                <a:ext uri="{FF2B5EF4-FFF2-40B4-BE49-F238E27FC236}">
                  <a16:creationId xmlns:a16="http://schemas.microsoft.com/office/drawing/2014/main" id="{AA954109-98F1-47E1-AC7D-C2682F532D76}"/>
                </a:ext>
              </a:extLst>
            </p:cNvPr>
            <p:cNvSpPr txBox="1"/>
            <p:nvPr/>
          </p:nvSpPr>
          <p:spPr>
            <a:xfrm>
              <a:off x="366689" y="788295"/>
              <a:ext cx="5976664" cy="646331"/>
            </a:xfrm>
            <a:prstGeom prst="rect">
              <a:avLst/>
            </a:prstGeom>
            <a:solidFill>
              <a:schemeClr val="bg1"/>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cs typeface="Arial"/>
                </a:rPr>
                <a:t>International Muon Collider Study </a:t>
              </a:r>
              <a:r>
                <a:rPr kumimoji="0" lang="en-US" sz="1800" b="0" i="0" u="none" strike="noStrike" kern="0" cap="none" spc="0" normalizeH="0" baseline="0" noProof="0" dirty="0">
                  <a:ln>
                    <a:noFill/>
                  </a:ln>
                  <a:solidFill>
                    <a:srgbClr val="0000FF"/>
                  </a:solidFill>
                  <a:effectLst/>
                  <a:uLnTx/>
                  <a:uFillTx/>
                  <a:latin typeface="Calibri"/>
                  <a:cs typeface="Arial"/>
                </a:rPr>
                <a:t>hosted at CERN,  </a:t>
              </a:r>
              <a:r>
                <a:rPr kumimoji="0" lang="en-US" sz="1800" b="0" i="0" u="none" strike="noStrike" kern="0" cap="none" spc="0" normalizeH="0" baseline="0" noProof="0" dirty="0">
                  <a:ln>
                    <a:noFill/>
                  </a:ln>
                  <a:solidFill>
                    <a:prstClr val="black"/>
                  </a:solidFill>
                  <a:effectLst/>
                  <a:uLnTx/>
                  <a:uFillTx/>
                  <a:latin typeface="Calibri"/>
                  <a:cs typeface="Arial"/>
                </a:rPr>
                <a:t>recommended by European Strategy, activities have started</a:t>
              </a:r>
            </a:p>
          </p:txBody>
        </p:sp>
      </p:grpSp>
      <p:grpSp>
        <p:nvGrpSpPr>
          <p:cNvPr id="12" name="Group 11">
            <a:extLst>
              <a:ext uri="{FF2B5EF4-FFF2-40B4-BE49-F238E27FC236}">
                <a16:creationId xmlns:a16="http://schemas.microsoft.com/office/drawing/2014/main" id="{D2C017F9-A1DB-45DE-8BE1-3E70F875B596}"/>
              </a:ext>
            </a:extLst>
          </p:cNvPr>
          <p:cNvGrpSpPr/>
          <p:nvPr/>
        </p:nvGrpSpPr>
        <p:grpSpPr>
          <a:xfrm>
            <a:off x="5305011" y="3356992"/>
            <a:ext cx="4062493" cy="2323301"/>
            <a:chOff x="4822956" y="3587566"/>
            <a:chExt cx="4062493" cy="2323301"/>
          </a:xfrm>
        </p:grpSpPr>
        <p:sp>
          <p:nvSpPr>
            <p:cNvPr id="13" name="Rectangle 12">
              <a:extLst>
                <a:ext uri="{FF2B5EF4-FFF2-40B4-BE49-F238E27FC236}">
                  <a16:creationId xmlns:a16="http://schemas.microsoft.com/office/drawing/2014/main" id="{48D18CEE-0874-4C9F-B6A7-ABE13C000352}"/>
                </a:ext>
              </a:extLst>
            </p:cNvPr>
            <p:cNvSpPr/>
            <p:nvPr/>
          </p:nvSpPr>
          <p:spPr bwMode="auto">
            <a:xfrm>
              <a:off x="4822956" y="3587566"/>
              <a:ext cx="4062493" cy="2323301"/>
            </a:xfrm>
            <a:prstGeom prst="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a:endParaRPr>
            </a:p>
          </p:txBody>
        </p:sp>
        <p:sp>
          <p:nvSpPr>
            <p:cNvPr id="14" name="TextBox 6">
              <a:extLst>
                <a:ext uri="{FF2B5EF4-FFF2-40B4-BE49-F238E27FC236}">
                  <a16:creationId xmlns:a16="http://schemas.microsoft.com/office/drawing/2014/main" id="{31F21FF3-27B5-47A0-BF4B-B44474AA4328}"/>
                </a:ext>
              </a:extLst>
            </p:cNvPr>
            <p:cNvSpPr>
              <a:spLocks/>
            </p:cNvSpPr>
            <p:nvPr/>
          </p:nvSpPr>
          <p:spPr bwMode="auto">
            <a:xfrm>
              <a:off x="4893865" y="3659574"/>
              <a:ext cx="3960440" cy="1261884"/>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00FF"/>
                  </a:solidFill>
                  <a:effectLst/>
                  <a:uLnTx/>
                  <a:uFillTx/>
                  <a:latin typeface="Calibri"/>
                  <a:cs typeface="Arial"/>
                </a:rPr>
                <a:t>AWAKE: </a:t>
              </a:r>
              <a:r>
                <a:rPr kumimoji="0" lang="en-GB" sz="1800" b="0" i="0" u="none" strike="noStrike" kern="0" cap="none" spc="0" normalizeH="0" baseline="0" noProof="0" dirty="0">
                  <a:ln>
                    <a:noFill/>
                  </a:ln>
                  <a:solidFill>
                    <a:srgbClr val="0000FF"/>
                  </a:solidFill>
                  <a:effectLst/>
                  <a:uLnTx/>
                  <a:uFillTx/>
                  <a:latin typeface="Calibri"/>
                  <a:cs typeface="Arial"/>
                </a:rPr>
                <a:t>Running the facility during LS2</a:t>
              </a:r>
              <a:r>
                <a:rPr kumimoji="0" lang="en-GB" sz="1800" b="1" i="0" u="none" strike="noStrike" kern="0" cap="none" spc="0" normalizeH="0" baseline="0" noProof="0" dirty="0">
                  <a:ln>
                    <a:noFill/>
                  </a:ln>
                  <a:solidFill>
                    <a:srgbClr val="0000FF"/>
                  </a:solidFill>
                  <a:effectLst/>
                  <a:uLnTx/>
                  <a:uFillTx/>
                  <a:latin typeface="Calibri"/>
                  <a:cs typeface="Arial"/>
                </a:rPr>
                <a:t>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black"/>
                  </a:solidFill>
                  <a:effectLst/>
                  <a:uLnTx/>
                  <a:uFillTx/>
                  <a:latin typeface="Calibri"/>
                  <a:cs typeface="Arial"/>
                </a:rPr>
                <a:t>Controllable and reproducible electron beam for Run 2a and test-bed for Machine Learning methods,</a:t>
              </a:r>
              <a:r>
                <a:rPr kumimoji="0" lang="en-GB" sz="1400" b="0" i="0" u="none" strike="noStrike" kern="0" cap="none" spc="0" normalizeH="0" baseline="0" noProof="0" dirty="0">
                  <a:ln>
                    <a:noFill/>
                  </a:ln>
                  <a:solidFill>
                    <a:prstClr val="black"/>
                  </a:solidFill>
                  <a:effectLst/>
                  <a:uLnTx/>
                  <a:uFillTx/>
                  <a:latin typeface="Calibri"/>
                  <a:cs typeface="Arial"/>
                  <a:sym typeface="Wingdings"/>
                </a:rPr>
                <a:t> </a:t>
              </a:r>
              <a:r>
                <a:rPr kumimoji="0" lang="en-GB" sz="1400" b="0" i="0" u="none" strike="noStrike" kern="0" cap="none" spc="0" normalizeH="0" baseline="0" noProof="0" dirty="0">
                  <a:ln>
                    <a:noFill/>
                  </a:ln>
                  <a:solidFill>
                    <a:prstClr val="black"/>
                  </a:solidFill>
                  <a:effectLst/>
                  <a:uLnTx/>
                  <a:uFillTx/>
                  <a:latin typeface="Calibri"/>
                  <a:cs typeface="Arial"/>
                </a:rPr>
                <a:t>now applied to other CERN beams. </a:t>
              </a:r>
              <a:endParaRPr kumimoji="0" sz="1400" b="0" i="0" u="none" strike="noStrike" kern="0" cap="none" spc="0" normalizeH="0" baseline="0" noProof="0" dirty="0">
                <a:ln>
                  <a:noFill/>
                </a:ln>
                <a:solidFill>
                  <a:prstClr val="black"/>
                </a:solidFill>
                <a:effectLst/>
                <a:uLnTx/>
                <a:uFillTx/>
                <a:latin typeface="Calibri"/>
                <a:cs typeface="Arial"/>
              </a:endParaRPr>
            </a:p>
            <a:p>
              <a:pPr marL="285750" marR="0" lvl="0" indent="-285750" algn="l" defTabSz="914400" eaLnBrk="1" fontAlgn="auto" latinLnBrk="0" hangingPunct="1">
                <a:lnSpc>
                  <a:spcPct val="100000"/>
                </a:lnSpc>
                <a:spcBef>
                  <a:spcPts val="0"/>
                </a:spcBef>
                <a:spcAft>
                  <a:spcPts val="0"/>
                </a:spcAft>
                <a:buClrTx/>
                <a:buSzTx/>
                <a:buFont typeface="Wingdings"/>
                <a:buChar char="à"/>
                <a:tabLst/>
                <a:defRPr/>
              </a:pPr>
              <a:endParaRPr kumimoji="0" lang="en-GB" sz="1600" b="0" i="0" u="none" strike="noStrike" kern="0" cap="none" spc="0" normalizeH="0" baseline="0" noProof="0" dirty="0">
                <a:ln>
                  <a:noFill/>
                </a:ln>
                <a:solidFill>
                  <a:prstClr val="black"/>
                </a:solidFill>
                <a:effectLst/>
                <a:uLnTx/>
                <a:uFillTx/>
                <a:latin typeface="Calibri"/>
                <a:cs typeface="Arial"/>
              </a:endParaRPr>
            </a:p>
          </p:txBody>
        </p:sp>
        <p:grpSp>
          <p:nvGrpSpPr>
            <p:cNvPr id="15" name="Group 14">
              <a:extLst>
                <a:ext uri="{FF2B5EF4-FFF2-40B4-BE49-F238E27FC236}">
                  <a16:creationId xmlns:a16="http://schemas.microsoft.com/office/drawing/2014/main" id="{ADB122DD-25A3-4E60-86AF-075A361255CF}"/>
                </a:ext>
              </a:extLst>
            </p:cNvPr>
            <p:cNvGrpSpPr/>
            <p:nvPr/>
          </p:nvGrpSpPr>
          <p:grpSpPr>
            <a:xfrm>
              <a:off x="5037881" y="4711572"/>
              <a:ext cx="3286584" cy="1178415"/>
              <a:chOff x="610578" y="4530061"/>
              <a:chExt cx="3046918" cy="1066950"/>
            </a:xfrm>
          </p:grpSpPr>
          <p:pic>
            <p:nvPicPr>
              <p:cNvPr id="16" name="Picture 15" descr="Optimization-ML.pdf">
                <a:extLst>
                  <a:ext uri="{FF2B5EF4-FFF2-40B4-BE49-F238E27FC236}">
                    <a16:creationId xmlns:a16="http://schemas.microsoft.com/office/drawing/2014/main" id="{D16D9AEC-FEA4-41CB-BFD9-8596BD45C7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0578" y="4690367"/>
                <a:ext cx="3046918" cy="906644"/>
              </a:xfrm>
              <a:prstGeom prst="rect">
                <a:avLst/>
              </a:prstGeom>
            </p:spPr>
          </p:pic>
          <p:sp>
            <p:nvSpPr>
              <p:cNvPr id="17" name="TextBox 16">
                <a:extLst>
                  <a:ext uri="{FF2B5EF4-FFF2-40B4-BE49-F238E27FC236}">
                    <a16:creationId xmlns:a16="http://schemas.microsoft.com/office/drawing/2014/main" id="{1C3005B0-FB17-4E29-972D-B7E107E30B5B}"/>
                  </a:ext>
                </a:extLst>
              </p:cNvPr>
              <p:cNvSpPr txBox="1"/>
              <p:nvPr/>
            </p:nvSpPr>
            <p:spPr>
              <a:xfrm>
                <a:off x="683838" y="4530061"/>
                <a:ext cx="2238263" cy="246221"/>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cs typeface="Arial"/>
                  </a:rPr>
                  <a:t>Optimization of the electron bunch size</a:t>
                </a:r>
              </a:p>
            </p:txBody>
          </p:sp>
        </p:grpSp>
      </p:grpSp>
      <p:sp>
        <p:nvSpPr>
          <p:cNvPr id="18" name="TextBox 17">
            <a:extLst>
              <a:ext uri="{FF2B5EF4-FFF2-40B4-BE49-F238E27FC236}">
                <a16:creationId xmlns:a16="http://schemas.microsoft.com/office/drawing/2014/main" id="{49F3F2CE-4937-47A9-935C-3190377CDE8E}"/>
              </a:ext>
            </a:extLst>
          </p:cNvPr>
          <p:cNvSpPr txBox="1"/>
          <p:nvPr/>
        </p:nvSpPr>
        <p:spPr>
          <a:xfrm>
            <a:off x="204812" y="5816727"/>
            <a:ext cx="5724644" cy="369332"/>
          </a:xfrm>
          <a:prstGeom prst="rect">
            <a:avLst/>
          </a:prstGeom>
          <a:noFill/>
          <a:ln w="38100">
            <a:solidFill>
              <a:srgbClr val="FFC000"/>
            </a:solid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Calibri"/>
                <a:cs typeface="Arial"/>
              </a:rPr>
              <a:t>Front-to-end simulations of the </a:t>
            </a:r>
            <a:r>
              <a:rPr kumimoji="0" lang="en-US" sz="1800" b="0" i="0" u="none" strike="noStrike" kern="0" cap="none" spc="0" normalizeH="0" baseline="0" noProof="0" dirty="0" err="1">
                <a:ln>
                  <a:noFill/>
                </a:ln>
                <a:solidFill>
                  <a:srgbClr val="0000FF"/>
                </a:solidFill>
                <a:effectLst/>
                <a:uLnTx/>
                <a:uFillTx/>
                <a:latin typeface="Calibri"/>
                <a:cs typeface="Arial"/>
              </a:rPr>
              <a:t>LHeC</a:t>
            </a:r>
            <a:r>
              <a:rPr kumimoji="0" lang="en-US" sz="1800" b="0" i="0" u="none" strike="noStrike" kern="0" cap="none" spc="0" normalizeH="0" baseline="0" noProof="0" dirty="0">
                <a:ln>
                  <a:noFill/>
                </a:ln>
                <a:solidFill>
                  <a:srgbClr val="0000FF"/>
                </a:solidFill>
                <a:effectLst/>
                <a:uLnTx/>
                <a:uFillTx/>
                <a:latin typeface="Calibri"/>
                <a:cs typeface="Arial"/>
              </a:rPr>
              <a:t> </a:t>
            </a:r>
            <a:r>
              <a:rPr kumimoji="0" lang="en-US" sz="1800" b="0" i="0" u="none" strike="noStrike" kern="0" cap="none" spc="0" normalizeH="0" baseline="0" noProof="0" dirty="0">
                <a:ln>
                  <a:noFill/>
                </a:ln>
                <a:solidFill>
                  <a:prstClr val="black"/>
                </a:solidFill>
                <a:effectLst/>
                <a:uLnTx/>
                <a:uFillTx/>
                <a:latin typeface="Calibri"/>
                <a:cs typeface="Arial"/>
              </a:rPr>
              <a:t>energy recovery </a:t>
            </a:r>
            <a:r>
              <a:rPr kumimoji="0" lang="en-US" sz="1800" b="0" i="0" u="none" strike="noStrike" kern="0" cap="none" spc="0" normalizeH="0" baseline="0" noProof="0" dirty="0" err="1">
                <a:ln>
                  <a:noFill/>
                </a:ln>
                <a:solidFill>
                  <a:prstClr val="black"/>
                </a:solidFill>
                <a:effectLst/>
                <a:uLnTx/>
                <a:uFillTx/>
                <a:latin typeface="Calibri"/>
                <a:cs typeface="Arial"/>
              </a:rPr>
              <a:t>linac</a:t>
            </a:r>
            <a:endParaRPr kumimoji="0" lang="en-US" sz="1800" b="0" i="0" u="none" strike="noStrike" kern="0" cap="none" spc="0" normalizeH="0" baseline="0" noProof="0" dirty="0">
              <a:ln>
                <a:noFill/>
              </a:ln>
              <a:solidFill>
                <a:prstClr val="black"/>
              </a:solidFill>
              <a:effectLst/>
              <a:uLnTx/>
              <a:uFillTx/>
              <a:latin typeface="Calibri"/>
              <a:cs typeface="Arial"/>
            </a:endParaRPr>
          </a:p>
        </p:txBody>
      </p:sp>
      <p:sp>
        <p:nvSpPr>
          <p:cNvPr id="19" name="TextBox 18">
            <a:extLst>
              <a:ext uri="{FF2B5EF4-FFF2-40B4-BE49-F238E27FC236}">
                <a16:creationId xmlns:a16="http://schemas.microsoft.com/office/drawing/2014/main" id="{315D3965-5198-4EF5-A953-60FDE3B462C5}"/>
              </a:ext>
            </a:extLst>
          </p:cNvPr>
          <p:cNvSpPr txBox="1"/>
          <p:nvPr/>
        </p:nvSpPr>
        <p:spPr>
          <a:xfrm>
            <a:off x="6092992" y="5827256"/>
            <a:ext cx="1085554" cy="369332"/>
          </a:xfrm>
          <a:prstGeom prst="rect">
            <a:avLst/>
          </a:prstGeom>
          <a:noFill/>
          <a:ln w="38100">
            <a:solidFill>
              <a:srgbClr val="FFC000"/>
            </a:solid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FF"/>
                </a:solidFill>
                <a:effectLst/>
                <a:uLnTx/>
                <a:uFillTx/>
                <a:latin typeface="Calibri"/>
                <a:cs typeface="Arial"/>
              </a:rPr>
              <a:t>eSPS</a:t>
            </a:r>
            <a:r>
              <a:rPr kumimoji="0" lang="en-US" sz="1800" b="0" i="0" u="none" strike="noStrike" kern="0" cap="none" spc="0" normalizeH="0" baseline="0" noProof="0" dirty="0">
                <a:ln>
                  <a:noFill/>
                </a:ln>
                <a:solidFill>
                  <a:prstClr val="black"/>
                </a:solidFill>
                <a:effectLst/>
                <a:uLnTx/>
                <a:uFillTx/>
                <a:latin typeface="Calibri"/>
                <a:cs typeface="Arial"/>
              </a:rPr>
              <a:t> </a:t>
            </a:r>
            <a:r>
              <a:rPr kumimoji="0" lang="en-US" sz="1800" b="0" i="0" u="none" strike="noStrike" kern="0" cap="none" spc="0" normalizeH="0" baseline="0" noProof="0" dirty="0">
                <a:ln>
                  <a:noFill/>
                </a:ln>
                <a:solidFill>
                  <a:srgbClr val="0000FF"/>
                </a:solidFill>
                <a:effectLst/>
                <a:uLnTx/>
                <a:uFillTx/>
                <a:latin typeface="Calibri"/>
                <a:cs typeface="Arial"/>
              </a:rPr>
              <a:t>CDR</a:t>
            </a:r>
          </a:p>
        </p:txBody>
      </p:sp>
      <p:grpSp>
        <p:nvGrpSpPr>
          <p:cNvPr id="20" name="Group 19">
            <a:extLst>
              <a:ext uri="{FF2B5EF4-FFF2-40B4-BE49-F238E27FC236}">
                <a16:creationId xmlns:a16="http://schemas.microsoft.com/office/drawing/2014/main" id="{A86732B7-BDCF-4A09-924E-5DD790D2B46A}"/>
              </a:ext>
            </a:extLst>
          </p:cNvPr>
          <p:cNvGrpSpPr/>
          <p:nvPr/>
        </p:nvGrpSpPr>
        <p:grpSpPr>
          <a:xfrm>
            <a:off x="9619101" y="1124665"/>
            <a:ext cx="2515431" cy="5098070"/>
            <a:chOff x="9619101" y="1050507"/>
            <a:chExt cx="2515431" cy="5098070"/>
          </a:xfrm>
        </p:grpSpPr>
        <p:grpSp>
          <p:nvGrpSpPr>
            <p:cNvPr id="21" name="Group 20">
              <a:extLst>
                <a:ext uri="{FF2B5EF4-FFF2-40B4-BE49-F238E27FC236}">
                  <a16:creationId xmlns:a16="http://schemas.microsoft.com/office/drawing/2014/main" id="{05A3839E-31B0-4634-A334-3E35FC25D26F}"/>
                </a:ext>
              </a:extLst>
            </p:cNvPr>
            <p:cNvGrpSpPr/>
            <p:nvPr/>
          </p:nvGrpSpPr>
          <p:grpSpPr>
            <a:xfrm>
              <a:off x="9722001" y="1050507"/>
              <a:ext cx="2412531" cy="5098070"/>
              <a:chOff x="8778625" y="873352"/>
              <a:chExt cx="2412531" cy="5098070"/>
            </a:xfrm>
          </p:grpSpPr>
          <p:pic>
            <p:nvPicPr>
              <p:cNvPr id="23" name="Picture 22">
                <a:extLst>
                  <a:ext uri="{FF2B5EF4-FFF2-40B4-BE49-F238E27FC236}">
                    <a16:creationId xmlns:a16="http://schemas.microsoft.com/office/drawing/2014/main" id="{3701C945-B480-4B64-A3BE-05C7B6E03C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599"/>
              <a:stretch/>
            </p:blipFill>
            <p:spPr>
              <a:xfrm>
                <a:off x="8831359" y="1865018"/>
                <a:ext cx="2212453" cy="3297230"/>
              </a:xfrm>
              <a:prstGeom prst="rect">
                <a:avLst/>
              </a:prstGeom>
            </p:spPr>
          </p:pic>
          <p:grpSp>
            <p:nvGrpSpPr>
              <p:cNvPr id="24" name="Group 23">
                <a:extLst>
                  <a:ext uri="{FF2B5EF4-FFF2-40B4-BE49-F238E27FC236}">
                    <a16:creationId xmlns:a16="http://schemas.microsoft.com/office/drawing/2014/main" id="{CFAF6F72-7F79-480A-A89D-388FCC063971}"/>
                  </a:ext>
                </a:extLst>
              </p:cNvPr>
              <p:cNvGrpSpPr/>
              <p:nvPr/>
            </p:nvGrpSpPr>
            <p:grpSpPr>
              <a:xfrm>
                <a:off x="8778625" y="873352"/>
                <a:ext cx="2412531" cy="5098070"/>
                <a:chOff x="8778625" y="873352"/>
                <a:chExt cx="2412531" cy="5098070"/>
              </a:xfrm>
            </p:grpSpPr>
            <p:sp>
              <p:nvSpPr>
                <p:cNvPr id="25" name="TextBox 24">
                  <a:extLst>
                    <a:ext uri="{FF2B5EF4-FFF2-40B4-BE49-F238E27FC236}">
                      <a16:creationId xmlns:a16="http://schemas.microsoft.com/office/drawing/2014/main" id="{CAFF0A63-BA9C-4D71-AA0B-64EB3017AE0E}"/>
                    </a:ext>
                  </a:extLst>
                </p:cNvPr>
                <p:cNvSpPr txBox="1"/>
                <p:nvPr/>
              </p:nvSpPr>
              <p:spPr>
                <a:xfrm>
                  <a:off x="8825032" y="5140425"/>
                  <a:ext cx="2135591" cy="830997"/>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Arial"/>
                    </a:rPr>
                    <a:t>Beam profiles on successive monitors in TL from ELENA to GBAR</a:t>
                  </a:r>
                </a:p>
              </p:txBody>
            </p:sp>
            <p:sp>
              <p:nvSpPr>
                <p:cNvPr id="26" name="TextBox 25">
                  <a:extLst>
                    <a:ext uri="{FF2B5EF4-FFF2-40B4-BE49-F238E27FC236}">
                      <a16:creationId xmlns:a16="http://schemas.microsoft.com/office/drawing/2014/main" id="{55FAC90C-FAE7-46E2-A073-41A333B80F62}"/>
                    </a:ext>
                  </a:extLst>
                </p:cNvPr>
                <p:cNvSpPr txBox="1"/>
                <p:nvPr/>
              </p:nvSpPr>
              <p:spPr>
                <a:xfrm>
                  <a:off x="8778625" y="873352"/>
                  <a:ext cx="2412531" cy="923330"/>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cs typeface="Arial"/>
                    </a:rPr>
                    <a:t>ELENA</a:t>
                  </a:r>
                  <a:r>
                    <a:rPr kumimoji="0" lang="en-US" sz="1800" b="0" i="0" u="none" strike="noStrike" kern="0" cap="none" spc="0" normalizeH="0" baseline="0" noProof="0" dirty="0">
                      <a:ln>
                        <a:noFill/>
                      </a:ln>
                      <a:solidFill>
                        <a:srgbClr val="0000FF"/>
                      </a:solidFill>
                      <a:effectLst/>
                      <a:uLnTx/>
                      <a:uFillTx/>
                      <a:latin typeface="Calibri"/>
                      <a:cs typeface="Arial"/>
                    </a:rPr>
                    <a:t> Transfer Line commissioning with H</a:t>
                  </a:r>
                  <a:r>
                    <a:rPr kumimoji="0" lang="en-US" sz="1800" b="0" i="0" u="none" strike="noStrike" kern="0" cap="none" spc="0" normalizeH="0" baseline="30000" noProof="0" dirty="0">
                      <a:ln>
                        <a:noFill/>
                      </a:ln>
                      <a:solidFill>
                        <a:srgbClr val="0000FF"/>
                      </a:solidFill>
                      <a:effectLst/>
                      <a:uLnTx/>
                      <a:uFillTx/>
                      <a:latin typeface="Calibri"/>
                      <a:cs typeface="Arial"/>
                    </a:rPr>
                    <a:t>-</a:t>
                  </a:r>
                  <a:r>
                    <a:rPr kumimoji="0" lang="en-US" sz="1800" b="0" i="0" u="none" strike="noStrike" kern="0" cap="none" spc="0" normalizeH="0" baseline="0" noProof="0" dirty="0">
                      <a:ln>
                        <a:noFill/>
                      </a:ln>
                      <a:solidFill>
                        <a:srgbClr val="0000FF"/>
                      </a:solidFill>
                      <a:effectLst/>
                      <a:uLnTx/>
                      <a:uFillTx/>
                      <a:latin typeface="Calibri"/>
                      <a:cs typeface="Arial"/>
                    </a:rPr>
                    <a:t>- beam in full swing</a:t>
                  </a:r>
                </a:p>
              </p:txBody>
            </p:sp>
          </p:grpSp>
        </p:grpSp>
        <p:sp>
          <p:nvSpPr>
            <p:cNvPr id="22" name="Rectangle 21">
              <a:extLst>
                <a:ext uri="{FF2B5EF4-FFF2-40B4-BE49-F238E27FC236}">
                  <a16:creationId xmlns:a16="http://schemas.microsoft.com/office/drawing/2014/main" id="{33241AD4-00C4-486F-B283-CF14B72E7155}"/>
                </a:ext>
              </a:extLst>
            </p:cNvPr>
            <p:cNvSpPr/>
            <p:nvPr/>
          </p:nvSpPr>
          <p:spPr>
            <a:xfrm>
              <a:off x="9619101" y="1050507"/>
              <a:ext cx="2512739" cy="509807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a:endParaRPr>
            </a:p>
          </p:txBody>
        </p:sp>
      </p:grpSp>
      <p:grpSp>
        <p:nvGrpSpPr>
          <p:cNvPr id="27" name="Group 26">
            <a:extLst>
              <a:ext uri="{FF2B5EF4-FFF2-40B4-BE49-F238E27FC236}">
                <a16:creationId xmlns:a16="http://schemas.microsoft.com/office/drawing/2014/main" id="{81C0BFCE-BFD0-4070-AD3D-FAD5E65D91F2}"/>
              </a:ext>
            </a:extLst>
          </p:cNvPr>
          <p:cNvGrpSpPr/>
          <p:nvPr/>
        </p:nvGrpSpPr>
        <p:grpSpPr>
          <a:xfrm>
            <a:off x="204812" y="3356992"/>
            <a:ext cx="4951106" cy="2304256"/>
            <a:chOff x="204812" y="3429000"/>
            <a:chExt cx="4951106" cy="2304256"/>
          </a:xfrm>
        </p:grpSpPr>
        <p:grpSp>
          <p:nvGrpSpPr>
            <p:cNvPr id="28" name="Group 27">
              <a:extLst>
                <a:ext uri="{FF2B5EF4-FFF2-40B4-BE49-F238E27FC236}">
                  <a16:creationId xmlns:a16="http://schemas.microsoft.com/office/drawing/2014/main" id="{90518463-DDA8-4C09-9440-D2C4CC317448}"/>
                </a:ext>
              </a:extLst>
            </p:cNvPr>
            <p:cNvGrpSpPr/>
            <p:nvPr/>
          </p:nvGrpSpPr>
          <p:grpSpPr>
            <a:xfrm>
              <a:off x="285674" y="3429000"/>
              <a:ext cx="4870244" cy="2237727"/>
              <a:chOff x="361058" y="4438473"/>
              <a:chExt cx="4870244" cy="2237727"/>
            </a:xfrm>
          </p:grpSpPr>
          <p:pic>
            <p:nvPicPr>
              <p:cNvPr id="30" name="Picture 29" descr="A picture containing map&#10;&#10;Description automatically generated">
                <a:extLst>
                  <a:ext uri="{FF2B5EF4-FFF2-40B4-BE49-F238E27FC236}">
                    <a16:creationId xmlns:a16="http://schemas.microsoft.com/office/drawing/2014/main" id="{A5C5C1E3-F3FB-4373-A449-320F65F3A2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384" y="5154298"/>
                <a:ext cx="4134501" cy="1521902"/>
              </a:xfrm>
              <a:prstGeom prst="rect">
                <a:avLst/>
              </a:prstGeom>
            </p:spPr>
          </p:pic>
          <p:pic>
            <p:nvPicPr>
              <p:cNvPr id="31" name="Picture 30">
                <a:extLst>
                  <a:ext uri="{FF2B5EF4-FFF2-40B4-BE49-F238E27FC236}">
                    <a16:creationId xmlns:a16="http://schemas.microsoft.com/office/drawing/2014/main" id="{8F9CC55E-4AAE-4776-AF35-A5BDCE4EC9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073" y="5847285"/>
                <a:ext cx="1351167" cy="810700"/>
              </a:xfrm>
              <a:prstGeom prst="rect">
                <a:avLst/>
              </a:prstGeom>
            </p:spPr>
          </p:pic>
          <p:sp>
            <p:nvSpPr>
              <p:cNvPr id="32" name="TextBox 31">
                <a:extLst>
                  <a:ext uri="{FF2B5EF4-FFF2-40B4-BE49-F238E27FC236}">
                    <a16:creationId xmlns:a16="http://schemas.microsoft.com/office/drawing/2014/main" id="{8A27E69C-6108-4C9E-AF86-281C258195DE}"/>
                  </a:ext>
                </a:extLst>
              </p:cNvPr>
              <p:cNvSpPr txBox="1"/>
              <p:nvPr/>
            </p:nvSpPr>
            <p:spPr>
              <a:xfrm>
                <a:off x="361058" y="4438473"/>
                <a:ext cx="4870244"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cs typeface="Arial"/>
                  </a:rPr>
                  <a:t>CHUV-FLASH</a:t>
                </a:r>
                <a:r>
                  <a:rPr kumimoji="0" lang="en-US" sz="1800" b="0" i="0" u="none" strike="noStrike" kern="0" cap="none" spc="0" normalizeH="0" baseline="0" noProof="0" dirty="0">
                    <a:ln>
                      <a:noFill/>
                    </a:ln>
                    <a:solidFill>
                      <a:prstClr val="black"/>
                    </a:solidFill>
                    <a:effectLst/>
                    <a:uLnTx/>
                    <a:uFillTx/>
                    <a:latin typeface="Calibri"/>
                    <a:cs typeface="Arial"/>
                  </a:rPr>
                  <a:t> </a:t>
                </a:r>
                <a:r>
                  <a:rPr kumimoji="0" lang="en-US" sz="1800" b="0" i="0" u="none" strike="noStrike" kern="0" cap="none" spc="0" normalizeH="0" baseline="0" noProof="0" dirty="0">
                    <a:ln>
                      <a:noFill/>
                    </a:ln>
                    <a:solidFill>
                      <a:srgbClr val="0000FF"/>
                    </a:solidFill>
                    <a:effectLst/>
                    <a:uLnTx/>
                    <a:uFillTx/>
                    <a:latin typeface="Calibri"/>
                    <a:cs typeface="Arial"/>
                  </a:rPr>
                  <a:t>CDR</a:t>
                </a:r>
                <a:r>
                  <a:rPr kumimoji="0" lang="en-US" sz="1800" b="0" i="0" u="none" strike="noStrike" kern="0" cap="none" spc="0" normalizeH="0" baseline="0" noProof="0" dirty="0">
                    <a:ln>
                      <a:noFill/>
                    </a:ln>
                    <a:solidFill>
                      <a:prstClr val="black"/>
                    </a:solidFill>
                    <a:effectLst/>
                    <a:uLnTx/>
                    <a:uFillTx/>
                    <a:latin typeface="Calibri"/>
                    <a:cs typeface="Arial"/>
                  </a:rPr>
                  <a:t>: beam-dynamics-driven design</a:t>
                </a:r>
              </a:p>
            </p:txBody>
          </p:sp>
          <p:sp>
            <p:nvSpPr>
              <p:cNvPr id="33" name="TextBox 32">
                <a:extLst>
                  <a:ext uri="{FF2B5EF4-FFF2-40B4-BE49-F238E27FC236}">
                    <a16:creationId xmlns:a16="http://schemas.microsoft.com/office/drawing/2014/main" id="{BEC06F8B-592B-4D37-9938-16A8AE528EC3}"/>
                  </a:ext>
                </a:extLst>
              </p:cNvPr>
              <p:cNvSpPr txBox="1"/>
              <p:nvPr/>
            </p:nvSpPr>
            <p:spPr>
              <a:xfrm>
                <a:off x="391703" y="4709919"/>
                <a:ext cx="4156606" cy="461665"/>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a:cs typeface="Arial"/>
                  </a:rPr>
                  <a:t>Integrated optimization of nontrivial beam parameters from cathode to patient</a:t>
                </a:r>
              </a:p>
            </p:txBody>
          </p:sp>
        </p:grpSp>
        <p:sp>
          <p:nvSpPr>
            <p:cNvPr id="29" name="Rectangle 28">
              <a:extLst>
                <a:ext uri="{FF2B5EF4-FFF2-40B4-BE49-F238E27FC236}">
                  <a16:creationId xmlns:a16="http://schemas.microsoft.com/office/drawing/2014/main" id="{56920163-40D2-4ADF-888B-A70C3546D219}"/>
                </a:ext>
              </a:extLst>
            </p:cNvPr>
            <p:cNvSpPr/>
            <p:nvPr/>
          </p:nvSpPr>
          <p:spPr>
            <a:xfrm>
              <a:off x="204812" y="3429000"/>
              <a:ext cx="4824604" cy="230425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a:endParaRPr>
            </a:p>
          </p:txBody>
        </p:sp>
      </p:grpSp>
      <p:grpSp>
        <p:nvGrpSpPr>
          <p:cNvPr id="34" name="Group 33">
            <a:extLst>
              <a:ext uri="{FF2B5EF4-FFF2-40B4-BE49-F238E27FC236}">
                <a16:creationId xmlns:a16="http://schemas.microsoft.com/office/drawing/2014/main" id="{13B88F29-AD50-4917-8C15-E98A1CA6F4C2}"/>
              </a:ext>
            </a:extLst>
          </p:cNvPr>
          <p:cNvGrpSpPr/>
          <p:nvPr/>
        </p:nvGrpSpPr>
        <p:grpSpPr>
          <a:xfrm>
            <a:off x="6960096" y="690690"/>
            <a:ext cx="2808312" cy="2415288"/>
            <a:chOff x="6829033" y="869696"/>
            <a:chExt cx="2808312" cy="2415288"/>
          </a:xfrm>
        </p:grpSpPr>
        <p:grpSp>
          <p:nvGrpSpPr>
            <p:cNvPr id="35" name="Group 34">
              <a:extLst>
                <a:ext uri="{FF2B5EF4-FFF2-40B4-BE49-F238E27FC236}">
                  <a16:creationId xmlns:a16="http://schemas.microsoft.com/office/drawing/2014/main" id="{854ED78E-E329-488F-B806-03165DCC0FC1}"/>
                </a:ext>
              </a:extLst>
            </p:cNvPr>
            <p:cNvGrpSpPr/>
            <p:nvPr/>
          </p:nvGrpSpPr>
          <p:grpSpPr>
            <a:xfrm>
              <a:off x="6829033" y="869696"/>
              <a:ext cx="2509078" cy="2415288"/>
              <a:chOff x="7093173" y="855146"/>
              <a:chExt cx="2509078" cy="2415288"/>
            </a:xfrm>
          </p:grpSpPr>
          <p:grpSp>
            <p:nvGrpSpPr>
              <p:cNvPr id="37" name="Group 36">
                <a:extLst>
                  <a:ext uri="{FF2B5EF4-FFF2-40B4-BE49-F238E27FC236}">
                    <a16:creationId xmlns:a16="http://schemas.microsoft.com/office/drawing/2014/main" id="{5D833ABD-51E0-437C-9860-AF51B3999E13}"/>
                  </a:ext>
                </a:extLst>
              </p:cNvPr>
              <p:cNvGrpSpPr/>
              <p:nvPr/>
            </p:nvGrpSpPr>
            <p:grpSpPr>
              <a:xfrm>
                <a:off x="7240852" y="1371139"/>
                <a:ext cx="2339110" cy="1827287"/>
                <a:chOff x="402861" y="4086768"/>
                <a:chExt cx="2339110" cy="1827287"/>
              </a:xfrm>
            </p:grpSpPr>
            <p:pic>
              <p:nvPicPr>
                <p:cNvPr id="39" name="Picture 38">
                  <a:extLst>
                    <a:ext uri="{FF2B5EF4-FFF2-40B4-BE49-F238E27FC236}">
                      <a16:creationId xmlns:a16="http://schemas.microsoft.com/office/drawing/2014/main" id="{A8E2B8E2-C89B-4B50-B335-A3C412B9BB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861" y="4086768"/>
                  <a:ext cx="2339110" cy="1827287"/>
                </a:xfrm>
                <a:prstGeom prst="rect">
                  <a:avLst/>
                </a:prstGeom>
              </p:spPr>
            </p:pic>
            <p:pic>
              <p:nvPicPr>
                <p:cNvPr id="40" name="Picture 39">
                  <a:extLst>
                    <a:ext uri="{FF2B5EF4-FFF2-40B4-BE49-F238E27FC236}">
                      <a16:creationId xmlns:a16="http://schemas.microsoft.com/office/drawing/2014/main" id="{710A7461-51DA-4048-8D47-27D22225E3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89266" y="4306634"/>
                  <a:ext cx="426697" cy="174276"/>
                </a:xfrm>
                <a:prstGeom prst="rect">
                  <a:avLst/>
                </a:prstGeom>
              </p:spPr>
            </p:pic>
          </p:grpSp>
          <p:sp>
            <p:nvSpPr>
              <p:cNvPr id="38" name="Rectangle 37">
                <a:extLst>
                  <a:ext uri="{FF2B5EF4-FFF2-40B4-BE49-F238E27FC236}">
                    <a16:creationId xmlns:a16="http://schemas.microsoft.com/office/drawing/2014/main" id="{ACE64622-18FE-4C11-B679-30940AD94D76}"/>
                  </a:ext>
                </a:extLst>
              </p:cNvPr>
              <p:cNvSpPr/>
              <p:nvPr/>
            </p:nvSpPr>
            <p:spPr>
              <a:xfrm>
                <a:off x="7093173" y="855146"/>
                <a:ext cx="2509078" cy="241528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a:endParaRPr>
              </a:p>
            </p:txBody>
          </p:sp>
        </p:grpSp>
        <p:sp>
          <p:nvSpPr>
            <p:cNvPr id="36" name="TextBox 35">
              <a:extLst>
                <a:ext uri="{FF2B5EF4-FFF2-40B4-BE49-F238E27FC236}">
                  <a16:creationId xmlns:a16="http://schemas.microsoft.com/office/drawing/2014/main" id="{CBEA6C30-FFB4-442D-A400-6BA4C6FD5487}"/>
                </a:ext>
              </a:extLst>
            </p:cNvPr>
            <p:cNvSpPr txBox="1"/>
            <p:nvPr/>
          </p:nvSpPr>
          <p:spPr>
            <a:xfrm>
              <a:off x="6890779" y="910461"/>
              <a:ext cx="2746566" cy="646331"/>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cs typeface="Arial"/>
                </a:rPr>
                <a:t>CLEAR: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latin typeface="Calibri"/>
                  <a:cs typeface="Arial"/>
                </a:rPr>
                <a:t>32 weeks of operation</a:t>
              </a:r>
            </a:p>
          </p:txBody>
        </p:sp>
      </p:grpSp>
      <p:sp>
        <p:nvSpPr>
          <p:cNvPr id="41" name="TextBox 40">
            <a:extLst>
              <a:ext uri="{FF2B5EF4-FFF2-40B4-BE49-F238E27FC236}">
                <a16:creationId xmlns:a16="http://schemas.microsoft.com/office/drawing/2014/main" id="{01DAFC07-09C1-483F-8ADD-341C3D2256F0}"/>
              </a:ext>
            </a:extLst>
          </p:cNvPr>
          <p:cNvSpPr txBox="1"/>
          <p:nvPr/>
        </p:nvSpPr>
        <p:spPr>
          <a:xfrm>
            <a:off x="7363456" y="5816391"/>
            <a:ext cx="2004075" cy="369332"/>
          </a:xfrm>
          <a:prstGeom prst="rect">
            <a:avLst/>
          </a:prstGeom>
          <a:noFill/>
          <a:ln w="38100">
            <a:solidFill>
              <a:srgbClr val="FFC000"/>
            </a:solidFill>
          </a:ln>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Calibri"/>
                <a:cs typeface="Arial"/>
              </a:rPr>
              <a:t>FCC</a:t>
            </a:r>
            <a:r>
              <a:rPr kumimoji="0" lang="en-US" sz="1800" b="0" i="0" u="none" strike="noStrike" kern="0" cap="none" spc="0" normalizeH="0" baseline="0" noProof="0" dirty="0">
                <a:ln>
                  <a:noFill/>
                </a:ln>
                <a:solidFill>
                  <a:prstClr val="black"/>
                </a:solidFill>
                <a:effectLst/>
                <a:uLnTx/>
                <a:uFillTx/>
                <a:latin typeface="Calibri"/>
                <a:cs typeface="Arial"/>
              </a:rPr>
              <a:t> </a:t>
            </a:r>
            <a:r>
              <a:rPr kumimoji="0" lang="en-US" sz="1800" b="0" i="0" u="none" strike="noStrike" kern="0" cap="none" spc="0" normalizeH="0" baseline="0" noProof="0" dirty="0">
                <a:ln>
                  <a:noFill/>
                </a:ln>
                <a:solidFill>
                  <a:srgbClr val="0000FF"/>
                </a:solidFill>
                <a:effectLst/>
                <a:uLnTx/>
                <a:uFillTx/>
                <a:latin typeface="Calibri"/>
                <a:cs typeface="Arial"/>
              </a:rPr>
              <a:t>collider studies</a:t>
            </a:r>
          </a:p>
        </p:txBody>
      </p:sp>
      <p:pic>
        <p:nvPicPr>
          <p:cNvPr id="42" name="Picture 41">
            <a:extLst>
              <a:ext uri="{FF2B5EF4-FFF2-40B4-BE49-F238E27FC236}">
                <a16:creationId xmlns:a16="http://schemas.microsoft.com/office/drawing/2014/main" id="{5BEDFD17-0633-413C-8FDC-532F62170B9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 r="17453" b="-9683"/>
          <a:stretch/>
        </p:blipFill>
        <p:spPr>
          <a:xfrm>
            <a:off x="64966" y="6378301"/>
            <a:ext cx="408854" cy="431827"/>
          </a:xfrm>
          <a:prstGeom prst="rect">
            <a:avLst/>
          </a:prstGeom>
        </p:spPr>
      </p:pic>
      <p:pic>
        <p:nvPicPr>
          <p:cNvPr id="43" name="Picture 42">
            <a:extLst>
              <a:ext uri="{FF2B5EF4-FFF2-40B4-BE49-F238E27FC236}">
                <a16:creationId xmlns:a16="http://schemas.microsoft.com/office/drawing/2014/main" id="{4031A596-8AC1-4AE7-B452-1AD14FCF797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5832" y="1452671"/>
            <a:ext cx="6431232" cy="1561242"/>
          </a:xfrm>
          <a:prstGeom prst="rect">
            <a:avLst/>
          </a:prstGeom>
        </p:spPr>
      </p:pic>
    </p:spTree>
    <p:extLst>
      <p:ext uri="{BB962C8B-B14F-4D97-AF65-F5344CB8AC3E}">
        <p14:creationId xmlns:p14="http://schemas.microsoft.com/office/powerpoint/2010/main" val="34048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582C82-F326-41A2-908B-C4EEDD1E5231}"/>
              </a:ext>
            </a:extLst>
          </p:cNvPr>
          <p:cNvSpPr>
            <a:spLocks noGrp="1"/>
          </p:cNvSpPr>
          <p:nvPr>
            <p:ph idx="1"/>
          </p:nvPr>
        </p:nvSpPr>
        <p:spPr>
          <a:xfrm>
            <a:off x="407989" y="1317812"/>
            <a:ext cx="11376024" cy="4882963"/>
          </a:xfrm>
        </p:spPr>
        <p:txBody>
          <a:bodyPr/>
          <a:lstStyle/>
          <a:p>
            <a:r>
              <a:rPr lang="en-GB" dirty="0"/>
              <a:t>A constructive evolution of a structure that has clearly delivered impressive results over the last 11 years with new objectives</a:t>
            </a:r>
          </a:p>
          <a:p>
            <a:pPr lvl="1"/>
            <a:r>
              <a:rPr lang="en-GB" dirty="0"/>
              <a:t>the commissioning and exploitation of post-LIU injector complex</a:t>
            </a:r>
          </a:p>
          <a:p>
            <a:pPr lvl="1"/>
            <a:r>
              <a:rPr lang="en-GB" dirty="0"/>
              <a:t>the shift from the LHC commissioning period to more regular LHC operation</a:t>
            </a:r>
          </a:p>
          <a:p>
            <a:pPr lvl="1"/>
            <a:r>
              <a:rPr lang="en-GB" dirty="0"/>
              <a:t>the critical construction period of HL-LHC and need to already start planning for LS3</a:t>
            </a:r>
          </a:p>
          <a:p>
            <a:pPr lvl="1"/>
            <a:r>
              <a:rPr lang="en-GB" dirty="0"/>
              <a:t>major new strategic initiatives following the European Strategy for Particle Physics (ESPP)</a:t>
            </a:r>
          </a:p>
          <a:p>
            <a:pPr lvl="1"/>
            <a:endParaRPr lang="en-GB" dirty="0"/>
          </a:p>
          <a:p>
            <a:r>
              <a:rPr lang="en-GB" dirty="0"/>
              <a:t>Departmental Focus</a:t>
            </a:r>
          </a:p>
          <a:p>
            <a:pPr lvl="1"/>
            <a:r>
              <a:rPr lang="en-GB" dirty="0"/>
              <a:t>Exploit sector wide synergies via grouping of functions and expertise</a:t>
            </a:r>
          </a:p>
          <a:p>
            <a:pPr lvl="1"/>
            <a:r>
              <a:rPr lang="en-GB" dirty="0"/>
              <a:t>Exposure of functions and enhanced communication with the teams involved</a:t>
            </a:r>
          </a:p>
          <a:p>
            <a:pPr lvl="1"/>
            <a:r>
              <a:rPr lang="en-GB" dirty="0"/>
              <a:t>More manageable department size</a:t>
            </a:r>
          </a:p>
          <a:p>
            <a:pPr lvl="1"/>
            <a:r>
              <a:rPr lang="en-GB" dirty="0"/>
              <a:t>Ease administrative burden at departmental level</a:t>
            </a:r>
          </a:p>
        </p:txBody>
      </p:sp>
      <p:sp>
        <p:nvSpPr>
          <p:cNvPr id="3" name="Title 2">
            <a:extLst>
              <a:ext uri="{FF2B5EF4-FFF2-40B4-BE49-F238E27FC236}">
                <a16:creationId xmlns:a16="http://schemas.microsoft.com/office/drawing/2014/main" id="{321566B3-D7A3-4280-8A8F-AB37823C47E2}"/>
              </a:ext>
            </a:extLst>
          </p:cNvPr>
          <p:cNvSpPr>
            <a:spLocks noGrp="1"/>
          </p:cNvSpPr>
          <p:nvPr>
            <p:ph type="title"/>
          </p:nvPr>
        </p:nvSpPr>
        <p:spPr/>
        <p:txBody>
          <a:bodyPr/>
          <a:lstStyle/>
          <a:p>
            <a:r>
              <a:rPr lang="en-GB" dirty="0"/>
              <a:t>BEAMS (BE) &amp; the Motivation for Reorganisation</a:t>
            </a:r>
          </a:p>
        </p:txBody>
      </p:sp>
      <p:sp>
        <p:nvSpPr>
          <p:cNvPr id="4" name="Date Placeholder 3">
            <a:extLst>
              <a:ext uri="{FF2B5EF4-FFF2-40B4-BE49-F238E27FC236}">
                <a16:creationId xmlns:a16="http://schemas.microsoft.com/office/drawing/2014/main" id="{3EB8F5EB-8B18-424E-90C6-315DAAF2175D}"/>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0094C8B7-C335-49B5-BE4A-64AFD68FB52C}"/>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70F68DEA-48EA-4E75-8EC9-710FE0D49D8C}"/>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4003009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1E096-D644-47AA-ABB1-05B93843E0B9}"/>
              </a:ext>
            </a:extLst>
          </p:cNvPr>
          <p:cNvSpPr>
            <a:spLocks noGrp="1"/>
          </p:cNvSpPr>
          <p:nvPr>
            <p:ph type="title"/>
          </p:nvPr>
        </p:nvSpPr>
        <p:spPr>
          <a:xfrm>
            <a:off x="407988" y="373593"/>
            <a:ext cx="11376025" cy="628942"/>
          </a:xfrm>
        </p:spPr>
        <p:txBody>
          <a:bodyPr/>
          <a:lstStyle/>
          <a:p>
            <a:r>
              <a:rPr lang="en-US" dirty="0"/>
              <a:t>ABP – Accelerators &amp; Beam Physics Challenges</a:t>
            </a:r>
            <a:endParaRPr lang="en-GB" dirty="0"/>
          </a:p>
        </p:txBody>
      </p:sp>
      <p:sp>
        <p:nvSpPr>
          <p:cNvPr id="3" name="Content Placeholder 2">
            <a:extLst>
              <a:ext uri="{FF2B5EF4-FFF2-40B4-BE49-F238E27FC236}">
                <a16:creationId xmlns:a16="http://schemas.microsoft.com/office/drawing/2014/main" id="{CC99CD0A-EF95-441C-922F-A745895D1327}"/>
              </a:ext>
            </a:extLst>
          </p:cNvPr>
          <p:cNvSpPr>
            <a:spLocks noGrp="1"/>
          </p:cNvSpPr>
          <p:nvPr>
            <p:ph idx="1"/>
          </p:nvPr>
        </p:nvSpPr>
        <p:spPr>
          <a:xfrm>
            <a:off x="407989" y="1189822"/>
            <a:ext cx="11376024" cy="5010953"/>
          </a:xfrm>
        </p:spPr>
        <p:txBody>
          <a:bodyPr/>
          <a:lstStyle/>
          <a:p>
            <a:pPr marL="342900" indent="-342900">
              <a:buFont typeface="Arial" panose="020B0604020202020204" pitchFamily="34" charset="0"/>
              <a:buChar char="•"/>
            </a:pPr>
            <a:r>
              <a:rPr lang="en-GB" dirty="0"/>
              <a:t>LIU beam implementation for protons and ions</a:t>
            </a:r>
          </a:p>
          <a:p>
            <a:pPr marL="666750" lvl="1" indent="-342900">
              <a:spcBef>
                <a:spcPts val="0"/>
              </a:spcBef>
              <a:buFont typeface="Arial" panose="020B0604020202020204" pitchFamily="34" charset="0"/>
              <a:buChar char="•"/>
            </a:pPr>
            <a:r>
              <a:rPr lang="en-GB" dirty="0"/>
              <a:t>From the sources to SPS extraction addressing any intensity-brightness limitations</a:t>
            </a:r>
          </a:p>
          <a:p>
            <a:pPr marL="666750" lvl="1" indent="-342900">
              <a:spcBef>
                <a:spcPts val="0"/>
              </a:spcBef>
              <a:buFont typeface="Arial" panose="020B0604020202020204" pitchFamily="34" charset="0"/>
              <a:buChar char="•"/>
            </a:pPr>
            <a:r>
              <a:rPr lang="en-GB" dirty="0"/>
              <a:t>Exploring new territory with MDs (very challenging with present sanitary measures)</a:t>
            </a:r>
          </a:p>
          <a:p>
            <a:pPr marL="342900" indent="-342900">
              <a:spcBef>
                <a:spcPts val="600"/>
              </a:spcBef>
              <a:buFont typeface="Arial" panose="020B0604020202020204" pitchFamily="34" charset="0"/>
              <a:buChar char="•"/>
            </a:pPr>
            <a:r>
              <a:rPr lang="en-GB" dirty="0"/>
              <a:t>LHC Run 3 - Pave the path towards HL-LHC with LIU beams</a:t>
            </a:r>
          </a:p>
          <a:p>
            <a:pPr marL="342900" indent="-342900">
              <a:spcBef>
                <a:spcPts val="600"/>
              </a:spcBef>
              <a:buFont typeface="Arial" panose="020B0604020202020204" pitchFamily="34" charset="0"/>
              <a:buChar char="•"/>
            </a:pPr>
            <a:r>
              <a:rPr lang="en-GB" dirty="0"/>
              <a:t>HL-LHC</a:t>
            </a:r>
          </a:p>
          <a:p>
            <a:pPr marL="666750" lvl="1" indent="-342900">
              <a:spcBef>
                <a:spcPts val="0"/>
              </a:spcBef>
              <a:buFont typeface="Arial" panose="020B0604020202020204" pitchFamily="34" charset="0"/>
              <a:buChar char="•"/>
            </a:pPr>
            <a:r>
              <a:rPr lang="en-GB" dirty="0"/>
              <a:t>Consolidate the nominal operational scenario</a:t>
            </a:r>
          </a:p>
          <a:p>
            <a:pPr marL="666750" lvl="1" indent="-342900">
              <a:spcBef>
                <a:spcPts val="0"/>
              </a:spcBef>
              <a:buFont typeface="Arial" panose="020B0604020202020204" pitchFamily="34" charset="0"/>
              <a:buChar char="•"/>
            </a:pPr>
            <a:r>
              <a:rPr lang="en-GB" dirty="0"/>
              <a:t>Study/implement new collimation baseline concepts</a:t>
            </a:r>
          </a:p>
          <a:p>
            <a:pPr marL="342900" indent="-342900">
              <a:spcBef>
                <a:spcPts val="600"/>
              </a:spcBef>
              <a:buFont typeface="Arial" panose="020B0604020202020204" pitchFamily="34" charset="0"/>
              <a:buChar char="•"/>
            </a:pPr>
            <a:r>
              <a:rPr lang="en-GB" dirty="0"/>
              <a:t>Strengthen/integrate beam physics contributions in AWAKE, FCC, Muon, CLEAR</a:t>
            </a:r>
          </a:p>
          <a:p>
            <a:pPr marL="342900" indent="-342900">
              <a:spcBef>
                <a:spcPts val="600"/>
              </a:spcBef>
              <a:buFont typeface="Arial" panose="020B0604020202020204" pitchFamily="34" charset="0"/>
              <a:buChar char="•"/>
            </a:pPr>
            <a:r>
              <a:rPr lang="en-GB" dirty="0"/>
              <a:t>Explore options for Physics Beyond Collider and medical accelerators</a:t>
            </a:r>
          </a:p>
          <a:p>
            <a:pPr marL="342900" indent="-342900">
              <a:spcBef>
                <a:spcPts val="600"/>
              </a:spcBef>
              <a:buFont typeface="Arial" panose="020B0604020202020204" pitchFamily="34" charset="0"/>
              <a:buChar char="•"/>
            </a:pPr>
            <a:r>
              <a:rPr lang="en-GB" dirty="0"/>
              <a:t>Develop theoretical models and concepts with associated computing tools and potential experimental demonstration (benchmarking) in test facilities</a:t>
            </a:r>
          </a:p>
          <a:p>
            <a:pPr marL="342900" indent="-342900">
              <a:spcBef>
                <a:spcPts val="600"/>
              </a:spcBef>
              <a:buFont typeface="Arial" panose="020B0604020202020204" pitchFamily="34" charset="0"/>
              <a:buChar char="•"/>
            </a:pPr>
            <a:r>
              <a:rPr lang="en-GB" dirty="0"/>
              <a:t>Identify set of strategic computing tools exploiting “modern” hardware (HPC cluster, GPUs) as well as traditional (CPU)</a:t>
            </a:r>
          </a:p>
          <a:p>
            <a:pPr marL="342900" indent="-342900">
              <a:spcBef>
                <a:spcPts val="600"/>
              </a:spcBef>
              <a:buFont typeface="Arial" panose="020B0604020202020204" pitchFamily="34" charset="0"/>
              <a:buChar char="•"/>
            </a:pPr>
            <a:r>
              <a:rPr lang="en-GB" dirty="0"/>
              <a:t>Continue to investigate how machine learning techniques can benefit ABP activities</a:t>
            </a:r>
          </a:p>
          <a:p>
            <a:pPr marL="342900" indent="-342900">
              <a:buFont typeface="Arial" panose="020B0604020202020204" pitchFamily="34" charset="0"/>
              <a:buChar char="•"/>
            </a:pPr>
            <a:endParaRPr lang="en-GB" dirty="0"/>
          </a:p>
        </p:txBody>
      </p:sp>
      <p:sp>
        <p:nvSpPr>
          <p:cNvPr id="4" name="Footer Placeholder 3">
            <a:extLst>
              <a:ext uri="{FF2B5EF4-FFF2-40B4-BE49-F238E27FC236}">
                <a16:creationId xmlns:a16="http://schemas.microsoft.com/office/drawing/2014/main" id="{EF2AC9FD-1D36-4150-B248-EC3263D64F73}"/>
              </a:ext>
            </a:extLst>
          </p:cNvPr>
          <p:cNvSpPr>
            <a:spLocks noGrp="1"/>
          </p:cNvSpPr>
          <p:nvPr>
            <p:ph type="ftr" sz="quarter" idx="10"/>
          </p:nvPr>
        </p:nvSpPr>
        <p:spPr/>
        <p:txBody>
          <a:bodyPr/>
          <a:lstStyle/>
          <a:p>
            <a:pPr>
              <a:defRPr/>
            </a:pPr>
            <a:r>
              <a:rPr lang="en-GB">
                <a:solidFill>
                  <a:srgbClr val="000000"/>
                </a:solidFill>
              </a:rPr>
              <a:t>Introduction to the Beams Department 2021</a:t>
            </a:r>
            <a:endParaRPr lang="en-US">
              <a:solidFill>
                <a:srgbClr val="000000"/>
              </a:solidFill>
            </a:endParaRPr>
          </a:p>
        </p:txBody>
      </p:sp>
      <p:sp>
        <p:nvSpPr>
          <p:cNvPr id="5" name="Slide Number Placeholder 4">
            <a:extLst>
              <a:ext uri="{FF2B5EF4-FFF2-40B4-BE49-F238E27FC236}">
                <a16:creationId xmlns:a16="http://schemas.microsoft.com/office/drawing/2014/main" id="{DCEDBB63-A74D-41E0-9E66-B39BB311D67D}"/>
              </a:ext>
            </a:extLst>
          </p:cNvPr>
          <p:cNvSpPr>
            <a:spLocks noGrp="1"/>
          </p:cNvSpPr>
          <p:nvPr>
            <p:ph type="sldNum" sz="quarter" idx="11"/>
          </p:nvPr>
        </p:nvSpPr>
        <p:spPr/>
        <p:txBody>
          <a:bodyPr/>
          <a:lstStyle/>
          <a:p>
            <a:pPr>
              <a:defRPr/>
            </a:pPr>
            <a:fld id="{7FAEB134-6EA8-5E45-B122-58ED561A2D3B}" type="slidenum">
              <a:rPr lang="en-US" smtClean="0">
                <a:solidFill>
                  <a:srgbClr val="000000"/>
                </a:solidFill>
              </a:rPr>
              <a:pPr>
                <a:defRPr/>
              </a:pPr>
              <a:t>20</a:t>
            </a:fld>
            <a:endParaRPr lang="en-US">
              <a:solidFill>
                <a:srgbClr val="000000"/>
              </a:solidFill>
            </a:endParaRPr>
          </a:p>
        </p:txBody>
      </p:sp>
      <p:sp>
        <p:nvSpPr>
          <p:cNvPr id="6" name="Date Placeholder 5">
            <a:extLst>
              <a:ext uri="{FF2B5EF4-FFF2-40B4-BE49-F238E27FC236}">
                <a16:creationId xmlns:a16="http://schemas.microsoft.com/office/drawing/2014/main" id="{864ED82C-7FD9-4523-B108-EDAA42C87E22}"/>
              </a:ext>
            </a:extLst>
          </p:cNvPr>
          <p:cNvSpPr>
            <a:spLocks noGrp="1"/>
          </p:cNvSpPr>
          <p:nvPr>
            <p:ph type="dt" sz="half" idx="12"/>
          </p:nvPr>
        </p:nvSpPr>
        <p:spPr/>
        <p:txBody>
          <a:bodyPr/>
          <a:lstStyle/>
          <a:p>
            <a:pPr>
              <a:defRPr/>
            </a:pPr>
            <a:r>
              <a:rPr lang="en-GB">
                <a:solidFill>
                  <a:srgbClr val="000000"/>
                </a:solidFill>
              </a:rPr>
              <a:t>21/01/2021</a:t>
            </a:r>
            <a:endParaRPr lang="en-US">
              <a:solidFill>
                <a:srgbClr val="000000"/>
              </a:solidFill>
            </a:endParaRPr>
          </a:p>
        </p:txBody>
      </p:sp>
    </p:spTree>
    <p:extLst>
      <p:ext uri="{BB962C8B-B14F-4D97-AF65-F5344CB8AC3E}">
        <p14:creationId xmlns:p14="http://schemas.microsoft.com/office/powerpoint/2010/main" val="260630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BE-CEM</a:t>
            </a:r>
            <a:br>
              <a:rPr lang="en-US" dirty="0"/>
            </a:br>
            <a:r>
              <a:rPr lang="en-US" dirty="0"/>
              <a:t>Controls Electronics &amp; Mechatronics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Alessandro </a:t>
            </a:r>
            <a:r>
              <a:rPr lang="en-GB" dirty="0" err="1"/>
              <a:t>Masi</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21</a:t>
            </a:fld>
            <a:endParaRPr lang="en-US" dirty="0"/>
          </a:p>
        </p:txBody>
      </p:sp>
    </p:spTree>
    <p:extLst>
      <p:ext uri="{BB962C8B-B14F-4D97-AF65-F5344CB8AC3E}">
        <p14:creationId xmlns:p14="http://schemas.microsoft.com/office/powerpoint/2010/main" val="1525547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346042" y="2045457"/>
            <a:ext cx="8761504" cy="3188006"/>
          </a:xfrm>
        </p:spPr>
        <p:txBody>
          <a:bodyPr/>
          <a:lstStyle/>
          <a:p>
            <a:pPr marL="0" indent="0" algn="just">
              <a:buNone/>
            </a:pPr>
            <a:r>
              <a:rPr lang="en-GB" sz="2800" dirty="0">
                <a:solidFill>
                  <a:srgbClr val="303030"/>
                </a:solidFill>
              </a:rPr>
              <a:t>The CEM group develops and maintains a centralised competence in controls hardware  custom design, low-level software  &amp; infrastructure support, electronic development/production &amp; radiation tolerance, mechatronics &amp; robotics, tests and measurement systems.</a:t>
            </a:r>
          </a:p>
          <a:p>
            <a:pPr marL="0" indent="0" algn="just">
              <a:buNone/>
            </a:pPr>
            <a:endParaRPr lang="en-US" sz="2400"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r>
              <a:rPr lang="en-US" sz="2000" dirty="0"/>
              <a:t>Group Leader: Alessandro </a:t>
            </a:r>
            <a:r>
              <a:rPr lang="en-US" sz="2000" dirty="0" err="1"/>
              <a:t>Masi</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22</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spTree>
    <p:extLst>
      <p:ext uri="{BB962C8B-B14F-4D97-AF65-F5344CB8AC3E}">
        <p14:creationId xmlns:p14="http://schemas.microsoft.com/office/powerpoint/2010/main" val="424934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23</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cxnSp>
        <p:nvCxnSpPr>
          <p:cNvPr id="11" name="Straight Connector 10">
            <a:extLst>
              <a:ext uri="{FF2B5EF4-FFF2-40B4-BE49-F238E27FC236}">
                <a16:creationId xmlns:a16="http://schemas.microsoft.com/office/drawing/2014/main" id="{38B0C4F2-E745-4E90-9ED9-011DB079A44C}"/>
              </a:ext>
            </a:extLst>
          </p:cNvPr>
          <p:cNvCxnSpPr>
            <a:cxnSpLocks/>
          </p:cNvCxnSpPr>
          <p:nvPr/>
        </p:nvCxnSpPr>
        <p:spPr>
          <a:xfrm>
            <a:off x="5224657" y="2786089"/>
            <a:ext cx="5645078" cy="3665"/>
          </a:xfrm>
          <a:prstGeom prst="line">
            <a:avLst/>
          </a:prstGeom>
          <a:ln>
            <a:solidFill>
              <a:srgbClr val="5AA3D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DA675E-BDB3-4AEF-83CC-3E0D1412963A}"/>
              </a:ext>
            </a:extLst>
          </p:cNvPr>
          <p:cNvSpPr txBox="1"/>
          <p:nvPr/>
        </p:nvSpPr>
        <p:spPr>
          <a:xfrm>
            <a:off x="4985318" y="1005023"/>
            <a:ext cx="6798694" cy="1754326"/>
          </a:xfrm>
          <a:prstGeom prst="rect">
            <a:avLst/>
          </a:prstGeom>
          <a:noFill/>
        </p:spPr>
        <p:txBody>
          <a:bodyPr wrap="square" rtlCol="0">
            <a:spAutoFit/>
          </a:bodyPr>
          <a:lstStyle/>
          <a:p>
            <a:pPr algn="just"/>
            <a:r>
              <a:rPr lang="en-GB" altLang="en-US" b="1" dirty="0">
                <a:solidFill>
                  <a:schemeClr val="accent1"/>
                </a:solidFill>
              </a:rPr>
              <a:t>Responsible for the specification, design, procurement, integration, installation, commissioning and operation of low-level controls infrastructure: field buses, timing, embedded system, commercial and custom control modules for all CERN Accelerators, their transfer lines and the Experimental Areas.</a:t>
            </a:r>
          </a:p>
        </p:txBody>
      </p:sp>
      <p:pic>
        <p:nvPicPr>
          <p:cNvPr id="56" name="Picture 55" descr="A picture containing indoor, oven, rack, open&#10;&#10;Description automatically generated">
            <a:extLst>
              <a:ext uri="{FF2B5EF4-FFF2-40B4-BE49-F238E27FC236}">
                <a16:creationId xmlns:a16="http://schemas.microsoft.com/office/drawing/2014/main" id="{5A43CD1A-D309-49F4-8579-F7E1ABAAA8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0662" y="4115782"/>
            <a:ext cx="1223167" cy="1674641"/>
          </a:xfrm>
          <a:prstGeom prst="rect">
            <a:avLst/>
          </a:prstGeom>
          <a:ln>
            <a:noFill/>
          </a:ln>
          <a:effectLst>
            <a:softEdge rad="112500"/>
          </a:effectLst>
        </p:spPr>
      </p:pic>
      <p:sp>
        <p:nvSpPr>
          <p:cNvPr id="58" name="TextBox 57">
            <a:extLst>
              <a:ext uri="{FF2B5EF4-FFF2-40B4-BE49-F238E27FC236}">
                <a16:creationId xmlns:a16="http://schemas.microsoft.com/office/drawing/2014/main" id="{0A1DF499-7565-409E-82B4-A4691DE68798}"/>
              </a:ext>
            </a:extLst>
          </p:cNvPr>
          <p:cNvSpPr txBox="1"/>
          <p:nvPr/>
        </p:nvSpPr>
        <p:spPr>
          <a:xfrm>
            <a:off x="1930067" y="3326150"/>
            <a:ext cx="2669931" cy="646331"/>
          </a:xfrm>
          <a:prstGeom prst="rect">
            <a:avLst/>
          </a:prstGeom>
          <a:noFill/>
        </p:spPr>
        <p:txBody>
          <a:bodyPr wrap="square">
            <a:spAutoFit/>
          </a:bodyPr>
          <a:lstStyle/>
          <a:p>
            <a:r>
              <a:rPr lang="en-GB" altLang="en-US" i="1" dirty="0">
                <a:solidFill>
                  <a:schemeClr val="tx2">
                    <a:lumMod val="50000"/>
                  </a:schemeClr>
                </a:solidFill>
              </a:rPr>
              <a:t>Field buses: </a:t>
            </a:r>
            <a:endParaRPr lang="en-GB" i="1" dirty="0">
              <a:solidFill>
                <a:schemeClr val="tx2">
                  <a:lumMod val="50000"/>
                </a:schemeClr>
              </a:solidFill>
            </a:endParaRPr>
          </a:p>
          <a:p>
            <a:r>
              <a:rPr lang="en-GB" altLang="en-US" i="1" dirty="0" err="1">
                <a:solidFill>
                  <a:schemeClr val="tx2">
                    <a:lumMod val="50000"/>
                  </a:schemeClr>
                </a:solidFill>
              </a:rPr>
              <a:t>WorldFIP</a:t>
            </a:r>
            <a:r>
              <a:rPr lang="en-GB" altLang="en-US" i="1" dirty="0">
                <a:solidFill>
                  <a:schemeClr val="tx2">
                    <a:lumMod val="50000"/>
                  </a:schemeClr>
                </a:solidFill>
              </a:rPr>
              <a:t>, MIL-1553</a:t>
            </a:r>
            <a:endParaRPr lang="en-GB" i="1" dirty="0">
              <a:solidFill>
                <a:schemeClr val="tx2">
                  <a:lumMod val="50000"/>
                </a:schemeClr>
              </a:solidFill>
            </a:endParaRPr>
          </a:p>
        </p:txBody>
      </p:sp>
      <p:sp>
        <p:nvSpPr>
          <p:cNvPr id="59" name="TextBox 58">
            <a:extLst>
              <a:ext uri="{FF2B5EF4-FFF2-40B4-BE49-F238E27FC236}">
                <a16:creationId xmlns:a16="http://schemas.microsoft.com/office/drawing/2014/main" id="{6445495E-BBC5-4ADA-8CAC-0B08ADA107CD}"/>
              </a:ext>
            </a:extLst>
          </p:cNvPr>
          <p:cNvSpPr txBox="1"/>
          <p:nvPr/>
        </p:nvSpPr>
        <p:spPr>
          <a:xfrm>
            <a:off x="831683" y="5862126"/>
            <a:ext cx="4169017" cy="369332"/>
          </a:xfrm>
          <a:prstGeom prst="rect">
            <a:avLst/>
          </a:prstGeom>
          <a:noFill/>
        </p:spPr>
        <p:txBody>
          <a:bodyPr wrap="square">
            <a:spAutoFit/>
          </a:bodyPr>
          <a:lstStyle/>
          <a:p>
            <a:r>
              <a:rPr lang="en-GB" altLang="en-US" i="1" dirty="0">
                <a:solidFill>
                  <a:schemeClr val="tx2">
                    <a:lumMod val="50000"/>
                  </a:schemeClr>
                </a:solidFill>
              </a:rPr>
              <a:t>Timing distribution: GMT, White Rabbit </a:t>
            </a:r>
            <a:endParaRPr lang="en-GB" i="1" dirty="0">
              <a:solidFill>
                <a:schemeClr val="tx2">
                  <a:lumMod val="50000"/>
                </a:schemeClr>
              </a:solidFill>
            </a:endParaRPr>
          </a:p>
        </p:txBody>
      </p:sp>
      <p:sp>
        <p:nvSpPr>
          <p:cNvPr id="60" name="TextBox 59">
            <a:extLst>
              <a:ext uri="{FF2B5EF4-FFF2-40B4-BE49-F238E27FC236}">
                <a16:creationId xmlns:a16="http://schemas.microsoft.com/office/drawing/2014/main" id="{3CD68CB1-F0ED-4116-B17C-01964524456A}"/>
              </a:ext>
            </a:extLst>
          </p:cNvPr>
          <p:cNvSpPr txBox="1"/>
          <p:nvPr/>
        </p:nvSpPr>
        <p:spPr>
          <a:xfrm>
            <a:off x="4989968" y="5570173"/>
            <a:ext cx="4169017" cy="646331"/>
          </a:xfrm>
          <a:prstGeom prst="rect">
            <a:avLst/>
          </a:prstGeom>
          <a:noFill/>
        </p:spPr>
        <p:txBody>
          <a:bodyPr wrap="square">
            <a:spAutoFit/>
          </a:bodyPr>
          <a:lstStyle/>
          <a:p>
            <a:r>
              <a:rPr lang="en-GB" altLang="en-US" i="1" dirty="0">
                <a:solidFill>
                  <a:schemeClr val="tx2">
                    <a:lumMod val="50000"/>
                  </a:schemeClr>
                </a:solidFill>
              </a:rPr>
              <a:t>Front Ends: </a:t>
            </a:r>
            <a:r>
              <a:rPr lang="en-GB" i="1" dirty="0">
                <a:solidFill>
                  <a:schemeClr val="tx2">
                    <a:lumMod val="50000"/>
                  </a:schemeClr>
                </a:solidFill>
              </a:rPr>
              <a:t>VME, </a:t>
            </a:r>
            <a:r>
              <a:rPr lang="en-GB" i="1" dirty="0" err="1">
                <a:solidFill>
                  <a:schemeClr val="tx2">
                    <a:lumMod val="50000"/>
                  </a:schemeClr>
                </a:solidFill>
              </a:rPr>
              <a:t>cPCI</a:t>
            </a:r>
            <a:r>
              <a:rPr lang="en-GB" i="1" dirty="0">
                <a:solidFill>
                  <a:schemeClr val="tx2">
                    <a:lumMod val="50000"/>
                  </a:schemeClr>
                </a:solidFill>
              </a:rPr>
              <a:t> and PICMG1.3, </a:t>
            </a:r>
            <a:r>
              <a:rPr lang="en-GB" i="1" dirty="0" err="1">
                <a:solidFill>
                  <a:schemeClr val="tx2">
                    <a:lumMod val="50000"/>
                  </a:schemeClr>
                </a:solidFill>
              </a:rPr>
              <a:t>mTCA</a:t>
            </a:r>
            <a:r>
              <a:rPr lang="en-GB" i="1" dirty="0">
                <a:solidFill>
                  <a:schemeClr val="tx2">
                    <a:lumMod val="50000"/>
                  </a:schemeClr>
                </a:solidFill>
              </a:rPr>
              <a:t>, PXIe form factors</a:t>
            </a:r>
          </a:p>
        </p:txBody>
      </p:sp>
      <p:sp>
        <p:nvSpPr>
          <p:cNvPr id="62" name="TextBox 61">
            <a:extLst>
              <a:ext uri="{FF2B5EF4-FFF2-40B4-BE49-F238E27FC236}">
                <a16:creationId xmlns:a16="http://schemas.microsoft.com/office/drawing/2014/main" id="{10ACE069-94F1-4D51-AB03-76779149C598}"/>
              </a:ext>
            </a:extLst>
          </p:cNvPr>
          <p:cNvSpPr txBox="1"/>
          <p:nvPr/>
        </p:nvSpPr>
        <p:spPr>
          <a:xfrm>
            <a:off x="8984384" y="5604682"/>
            <a:ext cx="3207616" cy="646331"/>
          </a:xfrm>
          <a:prstGeom prst="rect">
            <a:avLst/>
          </a:prstGeom>
          <a:noFill/>
        </p:spPr>
        <p:txBody>
          <a:bodyPr wrap="square">
            <a:spAutoFit/>
          </a:bodyPr>
          <a:lstStyle/>
          <a:p>
            <a:r>
              <a:rPr lang="en-GB" i="1" dirty="0">
                <a:solidFill>
                  <a:schemeClr val="tx2">
                    <a:lumMod val="50000"/>
                  </a:schemeClr>
                </a:solidFill>
              </a:rPr>
              <a:t>Infrastructure Asset Management and Diagnostics</a:t>
            </a:r>
          </a:p>
        </p:txBody>
      </p:sp>
      <p:sp>
        <p:nvSpPr>
          <p:cNvPr id="68" name="TextBox 67">
            <a:extLst>
              <a:ext uri="{FF2B5EF4-FFF2-40B4-BE49-F238E27FC236}">
                <a16:creationId xmlns:a16="http://schemas.microsoft.com/office/drawing/2014/main" id="{532AB886-18FE-46B3-89C6-720E5F25A1AF}"/>
              </a:ext>
            </a:extLst>
          </p:cNvPr>
          <p:cNvSpPr txBox="1"/>
          <p:nvPr/>
        </p:nvSpPr>
        <p:spPr>
          <a:xfrm>
            <a:off x="5525930" y="3257091"/>
            <a:ext cx="1672312" cy="369332"/>
          </a:xfrm>
          <a:prstGeom prst="rect">
            <a:avLst/>
          </a:prstGeom>
          <a:noFill/>
        </p:spPr>
        <p:txBody>
          <a:bodyPr wrap="square">
            <a:spAutoFit/>
          </a:bodyPr>
          <a:lstStyle/>
          <a:p>
            <a:endParaRPr lang="en-GB" dirty="0"/>
          </a:p>
        </p:txBody>
      </p:sp>
      <p:grpSp>
        <p:nvGrpSpPr>
          <p:cNvPr id="79" name="Group 78">
            <a:extLst>
              <a:ext uri="{FF2B5EF4-FFF2-40B4-BE49-F238E27FC236}">
                <a16:creationId xmlns:a16="http://schemas.microsoft.com/office/drawing/2014/main" id="{63339E57-89AB-46E5-950C-036C2649396A}"/>
              </a:ext>
            </a:extLst>
          </p:cNvPr>
          <p:cNvGrpSpPr/>
          <p:nvPr/>
        </p:nvGrpSpPr>
        <p:grpSpPr>
          <a:xfrm>
            <a:off x="9627258" y="4354722"/>
            <a:ext cx="2069902" cy="1345366"/>
            <a:chOff x="5281266" y="1303209"/>
            <a:chExt cx="5531645" cy="4069181"/>
          </a:xfrm>
        </p:grpSpPr>
        <p:pic>
          <p:nvPicPr>
            <p:cNvPr id="80" name="Picture 79">
              <a:extLst>
                <a:ext uri="{FF2B5EF4-FFF2-40B4-BE49-F238E27FC236}">
                  <a16:creationId xmlns:a16="http://schemas.microsoft.com/office/drawing/2014/main" id="{6729BA70-67ED-46D1-92E4-2E7269F206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81266" y="1595643"/>
              <a:ext cx="2264735" cy="3666714"/>
            </a:xfrm>
            <a:prstGeom prst="rect">
              <a:avLst/>
            </a:prstGeom>
            <a:ln>
              <a:noFill/>
            </a:ln>
            <a:effectLst>
              <a:softEdge rad="112500"/>
            </a:effectLst>
          </p:spPr>
        </p:pic>
        <p:pic>
          <p:nvPicPr>
            <p:cNvPr id="81" name="Picture 80">
              <a:extLst>
                <a:ext uri="{FF2B5EF4-FFF2-40B4-BE49-F238E27FC236}">
                  <a16:creationId xmlns:a16="http://schemas.microsoft.com/office/drawing/2014/main" id="{0BAF4B74-E01D-4E61-A194-E612CAF4154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52374" y="1303209"/>
              <a:ext cx="3019647" cy="2828082"/>
            </a:xfrm>
            <a:prstGeom prst="rect">
              <a:avLst/>
            </a:prstGeom>
            <a:ln>
              <a:noFill/>
            </a:ln>
            <a:effectLst>
              <a:softEdge rad="112500"/>
            </a:effectLst>
          </p:spPr>
        </p:pic>
        <p:pic>
          <p:nvPicPr>
            <p:cNvPr id="82" name="Picture 81">
              <a:extLst>
                <a:ext uri="{FF2B5EF4-FFF2-40B4-BE49-F238E27FC236}">
                  <a16:creationId xmlns:a16="http://schemas.microsoft.com/office/drawing/2014/main" id="{585F4F84-4A2E-4D1E-A53A-BD127D6988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31995" y="4133697"/>
              <a:ext cx="3180916" cy="1238693"/>
            </a:xfrm>
            <a:prstGeom prst="rect">
              <a:avLst/>
            </a:prstGeom>
            <a:ln>
              <a:noFill/>
            </a:ln>
            <a:effectLst>
              <a:softEdge rad="112500"/>
            </a:effectLst>
          </p:spPr>
        </p:pic>
      </p:grpSp>
      <p:pic>
        <p:nvPicPr>
          <p:cNvPr id="7" name="Picture 6" descr="A picture containing electronics&#10;&#10;Description automatically generated">
            <a:extLst>
              <a:ext uri="{FF2B5EF4-FFF2-40B4-BE49-F238E27FC236}">
                <a16:creationId xmlns:a16="http://schemas.microsoft.com/office/drawing/2014/main" id="{59E170D4-243B-4789-82A1-EB078F9497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16192" y="1793592"/>
            <a:ext cx="1935313" cy="1448101"/>
          </a:xfrm>
          <a:prstGeom prst="rect">
            <a:avLst/>
          </a:prstGeom>
          <a:ln>
            <a:noFill/>
          </a:ln>
          <a:effectLst>
            <a:softEdge rad="112500"/>
          </a:effectLst>
        </p:spPr>
      </p:pic>
      <p:pic>
        <p:nvPicPr>
          <p:cNvPr id="10" name="Picture 9">
            <a:extLst>
              <a:ext uri="{FF2B5EF4-FFF2-40B4-BE49-F238E27FC236}">
                <a16:creationId xmlns:a16="http://schemas.microsoft.com/office/drawing/2014/main" id="{78212530-A4D4-463F-8876-7ECDA93245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875749" y="1292023"/>
            <a:ext cx="941581" cy="1936966"/>
          </a:xfrm>
          <a:prstGeom prst="rect">
            <a:avLst/>
          </a:prstGeom>
          <a:ln>
            <a:noFill/>
          </a:ln>
          <a:effectLst>
            <a:softEdge rad="112500"/>
          </a:effectLst>
        </p:spPr>
      </p:pic>
      <p:pic>
        <p:nvPicPr>
          <p:cNvPr id="15" name="Picture 14" descr="A picture containing text, indoor&#10;&#10;Description automatically generated">
            <a:extLst>
              <a:ext uri="{FF2B5EF4-FFF2-40B4-BE49-F238E27FC236}">
                <a16:creationId xmlns:a16="http://schemas.microsoft.com/office/drawing/2014/main" id="{F5D7F236-3504-43EE-8BA5-569D8D7A247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44080" y="4520250"/>
            <a:ext cx="1666721" cy="1250041"/>
          </a:xfrm>
          <a:prstGeom prst="rect">
            <a:avLst/>
          </a:prstGeom>
          <a:ln>
            <a:noFill/>
          </a:ln>
          <a:effectLst>
            <a:softEdge rad="112500"/>
          </a:effectLst>
        </p:spPr>
      </p:pic>
      <p:pic>
        <p:nvPicPr>
          <p:cNvPr id="18" name="Picture 17" descr="A picture containing text, indoor, computer&#10;&#10;Description automatically generated">
            <a:extLst>
              <a:ext uri="{FF2B5EF4-FFF2-40B4-BE49-F238E27FC236}">
                <a16:creationId xmlns:a16="http://schemas.microsoft.com/office/drawing/2014/main" id="{952BBB41-9ACF-48C4-AE15-7581DE3295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79967" y="2792867"/>
            <a:ext cx="1805981" cy="1354486"/>
          </a:xfrm>
          <a:prstGeom prst="rect">
            <a:avLst/>
          </a:prstGeom>
          <a:ln>
            <a:noFill/>
          </a:ln>
          <a:effectLst>
            <a:softEdge rad="112500"/>
          </a:effectLst>
        </p:spPr>
      </p:pic>
      <p:pic>
        <p:nvPicPr>
          <p:cNvPr id="20" name="Picture 19" descr="A picture containing text&#10;&#10;Description automatically generated">
            <a:extLst>
              <a:ext uri="{FF2B5EF4-FFF2-40B4-BE49-F238E27FC236}">
                <a16:creationId xmlns:a16="http://schemas.microsoft.com/office/drawing/2014/main" id="{C20E7FCE-4371-4A1F-A3A7-291FC4FECD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79074" y="2903491"/>
            <a:ext cx="1449386" cy="2576686"/>
          </a:xfrm>
          <a:prstGeom prst="rect">
            <a:avLst/>
          </a:prstGeom>
          <a:ln>
            <a:noFill/>
          </a:ln>
          <a:effectLst>
            <a:softEdge rad="112500"/>
          </a:effectLst>
        </p:spPr>
      </p:pic>
      <p:pic>
        <p:nvPicPr>
          <p:cNvPr id="22" name="Picture 21" descr="A picture containing indoor&#10;&#10;Description automatically generated">
            <a:extLst>
              <a:ext uri="{FF2B5EF4-FFF2-40B4-BE49-F238E27FC236}">
                <a16:creationId xmlns:a16="http://schemas.microsoft.com/office/drawing/2014/main" id="{3B30BF04-F4E3-49D2-AE62-37B80722C5B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91464" y="4063599"/>
            <a:ext cx="1129930" cy="1506574"/>
          </a:xfrm>
          <a:prstGeom prst="rect">
            <a:avLst/>
          </a:prstGeom>
          <a:ln>
            <a:noFill/>
          </a:ln>
          <a:effectLst>
            <a:softEdge rad="112500"/>
          </a:effectLst>
        </p:spPr>
      </p:pic>
      <p:pic>
        <p:nvPicPr>
          <p:cNvPr id="1026" name="Picture 2" descr="Dashboard_CEM_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627258" y="2880840"/>
            <a:ext cx="1964115" cy="1473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215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24</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cxnSp>
        <p:nvCxnSpPr>
          <p:cNvPr id="11" name="Straight Connector 10">
            <a:extLst>
              <a:ext uri="{FF2B5EF4-FFF2-40B4-BE49-F238E27FC236}">
                <a16:creationId xmlns:a16="http://schemas.microsoft.com/office/drawing/2014/main" id="{38B0C4F2-E745-4E90-9ED9-011DB079A44C}"/>
              </a:ext>
            </a:extLst>
          </p:cNvPr>
          <p:cNvCxnSpPr>
            <a:cxnSpLocks/>
          </p:cNvCxnSpPr>
          <p:nvPr/>
        </p:nvCxnSpPr>
        <p:spPr>
          <a:xfrm>
            <a:off x="5186405" y="2276062"/>
            <a:ext cx="5645078" cy="3665"/>
          </a:xfrm>
          <a:prstGeom prst="line">
            <a:avLst/>
          </a:prstGeom>
          <a:ln>
            <a:solidFill>
              <a:srgbClr val="5AA3D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DA675E-BDB3-4AEF-83CC-3E0D1412963A}"/>
              </a:ext>
            </a:extLst>
          </p:cNvPr>
          <p:cNvSpPr txBox="1"/>
          <p:nvPr/>
        </p:nvSpPr>
        <p:spPr>
          <a:xfrm>
            <a:off x="5075415" y="996775"/>
            <a:ext cx="6798694" cy="1200329"/>
          </a:xfrm>
          <a:prstGeom prst="rect">
            <a:avLst/>
          </a:prstGeom>
          <a:noFill/>
        </p:spPr>
        <p:txBody>
          <a:bodyPr wrap="square" rtlCol="0">
            <a:spAutoFit/>
          </a:bodyPr>
          <a:lstStyle/>
          <a:p>
            <a:pPr algn="just"/>
            <a:r>
              <a:rPr lang="en-GB" altLang="en-US" b="1" dirty="0">
                <a:solidFill>
                  <a:schemeClr val="accent1"/>
                </a:solidFill>
              </a:rPr>
              <a:t>Responsible for the development, production and support of most of the generic custom electronic modules for controls, data acquisition and motion control including Linux device drivers, C/C++ libraries and associated test programs.</a:t>
            </a:r>
          </a:p>
        </p:txBody>
      </p:sp>
      <p:sp>
        <p:nvSpPr>
          <p:cNvPr id="58" name="TextBox 57">
            <a:extLst>
              <a:ext uri="{FF2B5EF4-FFF2-40B4-BE49-F238E27FC236}">
                <a16:creationId xmlns:a16="http://schemas.microsoft.com/office/drawing/2014/main" id="{0A1DF499-7565-409E-82B4-A4691DE68798}"/>
              </a:ext>
            </a:extLst>
          </p:cNvPr>
          <p:cNvSpPr txBox="1"/>
          <p:nvPr/>
        </p:nvSpPr>
        <p:spPr>
          <a:xfrm>
            <a:off x="1874282" y="3093063"/>
            <a:ext cx="3871891" cy="1200329"/>
          </a:xfrm>
          <a:prstGeom prst="rect">
            <a:avLst/>
          </a:prstGeom>
          <a:noFill/>
        </p:spPr>
        <p:txBody>
          <a:bodyPr wrap="square">
            <a:spAutoFit/>
          </a:bodyPr>
          <a:lstStyle/>
          <a:p>
            <a:r>
              <a:rPr lang="en-GB" altLang="en-US" i="1" dirty="0">
                <a:solidFill>
                  <a:schemeClr val="tx2">
                    <a:lumMod val="50000"/>
                  </a:schemeClr>
                </a:solidFill>
              </a:rPr>
              <a:t>FMC Kit and front ends boards: </a:t>
            </a:r>
            <a:br>
              <a:rPr lang="en-GB" altLang="en-US" i="1" dirty="0">
                <a:solidFill>
                  <a:schemeClr val="tx2">
                    <a:lumMod val="50000"/>
                  </a:schemeClr>
                </a:solidFill>
              </a:rPr>
            </a:br>
            <a:r>
              <a:rPr lang="en-GB" altLang="en-US" i="1" dirty="0">
                <a:solidFill>
                  <a:schemeClr val="tx2">
                    <a:lumMod val="50000"/>
                  </a:schemeClr>
                </a:solidFill>
              </a:rPr>
              <a:t>Ex. </a:t>
            </a:r>
            <a:r>
              <a:rPr lang="en-GB" i="1" dirty="0">
                <a:solidFill>
                  <a:schemeClr val="tx2">
                    <a:lumMod val="50000"/>
                  </a:schemeClr>
                </a:solidFill>
              </a:rPr>
              <a:t>Sensors Acquisition &amp; Motion Control </a:t>
            </a:r>
            <a:r>
              <a:rPr lang="en-GB" sz="1800" b="0" i="0" u="none" strike="noStrike" kern="1200" cap="none" spc="0" baseline="0" dirty="0">
                <a:solidFill>
                  <a:srgbClr val="000000"/>
                </a:solidFill>
                <a:uFillTx/>
                <a:latin typeface="Liberation Sans" pitchFamily="18"/>
                <a:ea typeface="DejaVu Sans" pitchFamily="2"/>
                <a:cs typeface="FreeSans" pitchFamily="2"/>
              </a:rPr>
              <a:t>(</a:t>
            </a:r>
            <a:r>
              <a:rPr lang="en-GB" i="1" dirty="0" err="1">
                <a:solidFill>
                  <a:schemeClr val="tx2">
                    <a:lumMod val="50000"/>
                  </a:schemeClr>
                </a:solidFill>
              </a:rPr>
              <a:t>SAMbuCa</a:t>
            </a:r>
            <a:r>
              <a:rPr lang="en-GB" sz="1800" b="0" i="0" u="none" strike="noStrike" kern="1200" cap="none" spc="0" baseline="0" dirty="0">
                <a:solidFill>
                  <a:srgbClr val="000000"/>
                </a:solidFill>
                <a:uFillTx/>
                <a:latin typeface="Liberation Sans" pitchFamily="18"/>
                <a:ea typeface="DejaVu Sans" pitchFamily="2"/>
                <a:cs typeface="FreeSans" pitchFamily="2"/>
              </a:rPr>
              <a:t>) </a:t>
            </a:r>
            <a:r>
              <a:rPr lang="en-GB" i="1" dirty="0">
                <a:solidFill>
                  <a:schemeClr val="tx2">
                    <a:lumMod val="50000"/>
                  </a:schemeClr>
                </a:solidFill>
              </a:rPr>
              <a:t>ecosystem </a:t>
            </a:r>
            <a:r>
              <a:rPr lang="en-GB" altLang="en-US" i="1" dirty="0">
                <a:solidFill>
                  <a:schemeClr val="tx2">
                    <a:lumMod val="50000"/>
                  </a:schemeClr>
                </a:solidFill>
              </a:rPr>
              <a:t>(</a:t>
            </a:r>
            <a:r>
              <a:rPr lang="en-GB" sz="1800" b="0" i="0" u="none" strike="noStrike" kern="1200" cap="none" spc="0" baseline="0" dirty="0">
                <a:solidFill>
                  <a:srgbClr val="000000"/>
                </a:solidFill>
                <a:uFillTx/>
                <a:latin typeface="Liberation Sans" pitchFamily="18"/>
                <a:ea typeface="DejaVu Sans" pitchFamily="2"/>
                <a:cs typeface="FreeSans" pitchFamily="2"/>
                <a:hlinkClick r:id="rId3"/>
              </a:rPr>
              <a:t>https://ohwr.org</a:t>
            </a:r>
            <a:r>
              <a:rPr lang="en-GB" sz="1800" b="0" i="0" u="none" strike="noStrike" kern="1200" cap="none" spc="0" baseline="0" dirty="0">
                <a:solidFill>
                  <a:srgbClr val="000000"/>
                </a:solidFill>
                <a:uFillTx/>
                <a:latin typeface="Liberation Sans" pitchFamily="18"/>
                <a:ea typeface="DejaVu Sans" pitchFamily="2"/>
                <a:cs typeface="FreeSans" pitchFamily="2"/>
              </a:rPr>
              <a:t>)</a:t>
            </a:r>
            <a:endParaRPr lang="en-GB" i="1" dirty="0">
              <a:solidFill>
                <a:schemeClr val="tx2">
                  <a:lumMod val="50000"/>
                </a:schemeClr>
              </a:solidFill>
            </a:endParaRPr>
          </a:p>
        </p:txBody>
      </p:sp>
      <p:sp>
        <p:nvSpPr>
          <p:cNvPr id="59" name="TextBox 58">
            <a:extLst>
              <a:ext uri="{FF2B5EF4-FFF2-40B4-BE49-F238E27FC236}">
                <a16:creationId xmlns:a16="http://schemas.microsoft.com/office/drawing/2014/main" id="{6445495E-BBC5-4ADA-8CAC-0B08ADA107CD}"/>
              </a:ext>
            </a:extLst>
          </p:cNvPr>
          <p:cNvSpPr txBox="1"/>
          <p:nvPr/>
        </p:nvSpPr>
        <p:spPr>
          <a:xfrm>
            <a:off x="8947052" y="5808761"/>
            <a:ext cx="3313526" cy="369332"/>
          </a:xfrm>
          <a:prstGeom prst="rect">
            <a:avLst/>
          </a:prstGeom>
          <a:noFill/>
        </p:spPr>
        <p:txBody>
          <a:bodyPr wrap="square">
            <a:spAutoFit/>
          </a:bodyPr>
          <a:lstStyle/>
          <a:p>
            <a:r>
              <a:rPr lang="en-GB" altLang="en-US" i="1" dirty="0">
                <a:solidFill>
                  <a:schemeClr val="tx2">
                    <a:lumMod val="50000"/>
                  </a:schemeClr>
                </a:solidFill>
              </a:rPr>
              <a:t>HDL and drivers generator </a:t>
            </a:r>
            <a:endParaRPr lang="en-GB" i="1" dirty="0">
              <a:solidFill>
                <a:schemeClr val="tx2">
                  <a:lumMod val="50000"/>
                </a:schemeClr>
              </a:solidFill>
            </a:endParaRPr>
          </a:p>
        </p:txBody>
      </p:sp>
      <p:sp>
        <p:nvSpPr>
          <p:cNvPr id="60" name="TextBox 59">
            <a:extLst>
              <a:ext uri="{FF2B5EF4-FFF2-40B4-BE49-F238E27FC236}">
                <a16:creationId xmlns:a16="http://schemas.microsoft.com/office/drawing/2014/main" id="{3CD68CB1-F0ED-4116-B17C-01964524456A}"/>
              </a:ext>
            </a:extLst>
          </p:cNvPr>
          <p:cNvSpPr txBox="1"/>
          <p:nvPr/>
        </p:nvSpPr>
        <p:spPr>
          <a:xfrm>
            <a:off x="6146482" y="3692280"/>
            <a:ext cx="6016452" cy="646331"/>
          </a:xfrm>
          <a:prstGeom prst="rect">
            <a:avLst/>
          </a:prstGeom>
          <a:noFill/>
        </p:spPr>
        <p:txBody>
          <a:bodyPr wrap="square">
            <a:spAutoFit/>
          </a:bodyPr>
          <a:lstStyle/>
          <a:p>
            <a:r>
              <a:rPr lang="en-GB" altLang="en-US" i="1" dirty="0">
                <a:solidFill>
                  <a:schemeClr val="tx2">
                    <a:lumMod val="50000"/>
                  </a:schemeClr>
                </a:solidFill>
              </a:rPr>
              <a:t>Accelerators timing solutions: GMT and White Rabbit (</a:t>
            </a:r>
            <a:r>
              <a:rPr lang="en-GB" sz="1800" b="0" i="0" u="none" strike="noStrike" kern="1200" cap="none" spc="0" baseline="0" dirty="0">
                <a:solidFill>
                  <a:srgbClr val="000000"/>
                </a:solidFill>
                <a:uFillTx/>
                <a:latin typeface="Liberation Sans" pitchFamily="18"/>
                <a:ea typeface="DejaVu Sans" pitchFamily="2"/>
                <a:cs typeface="FreeSans" pitchFamily="2"/>
                <a:hlinkClick r:id="rId4"/>
              </a:rPr>
              <a:t>https://ohwr.org/project/white-rabbit/wikis/home</a:t>
            </a:r>
            <a:r>
              <a:rPr lang="en-GB" sz="1800" b="0" i="0" u="none" strike="noStrike" kern="1200" cap="none" spc="0" baseline="0" dirty="0">
                <a:solidFill>
                  <a:srgbClr val="000000"/>
                </a:solidFill>
                <a:uFillTx/>
                <a:latin typeface="Liberation Sans" pitchFamily="18"/>
                <a:ea typeface="DejaVu Sans" pitchFamily="2"/>
                <a:cs typeface="FreeSans" pitchFamily="2"/>
              </a:rPr>
              <a:t>)</a:t>
            </a:r>
            <a:r>
              <a:rPr lang="en-GB" altLang="en-US" i="1" dirty="0">
                <a:solidFill>
                  <a:schemeClr val="tx2">
                    <a:lumMod val="50000"/>
                  </a:schemeClr>
                </a:solidFill>
              </a:rPr>
              <a:t> </a:t>
            </a:r>
            <a:endParaRPr lang="en-GB" i="1" dirty="0">
              <a:solidFill>
                <a:schemeClr val="tx2">
                  <a:lumMod val="50000"/>
                </a:schemeClr>
              </a:solidFill>
            </a:endParaRPr>
          </a:p>
        </p:txBody>
      </p:sp>
      <p:pic>
        <p:nvPicPr>
          <p:cNvPr id="84" name="Picture 83">
            <a:extLst>
              <a:ext uri="{FF2B5EF4-FFF2-40B4-BE49-F238E27FC236}">
                <a16:creationId xmlns:a16="http://schemas.microsoft.com/office/drawing/2014/main" id="{BE9C580D-7F6B-493D-8516-294BBCDEA847}"/>
              </a:ext>
            </a:extLst>
          </p:cNvPr>
          <p:cNvPicPr>
            <a:picLocks noChangeAspect="1"/>
          </p:cNvPicPr>
          <p:nvPr/>
        </p:nvPicPr>
        <p:blipFill>
          <a:blip r:embed="rId5" cstate="screen">
            <a:lum/>
            <a:alphaModFix/>
            <a:extLst>
              <a:ext uri="{28A0092B-C50C-407E-A947-70E740481C1C}">
                <a14:useLocalDpi xmlns:a14="http://schemas.microsoft.com/office/drawing/2010/main"/>
              </a:ext>
            </a:extLst>
          </a:blip>
          <a:srcRect/>
          <a:stretch>
            <a:fillRect/>
          </a:stretch>
        </p:blipFill>
        <p:spPr>
          <a:xfrm>
            <a:off x="7284104" y="2330102"/>
            <a:ext cx="2743815" cy="1362178"/>
          </a:xfrm>
          <a:prstGeom prst="rect">
            <a:avLst/>
          </a:prstGeom>
          <a:noFill/>
          <a:ln cap="flat">
            <a:noFill/>
          </a:ln>
        </p:spPr>
      </p:pic>
      <p:pic>
        <p:nvPicPr>
          <p:cNvPr id="85" name="Picture 84">
            <a:extLst>
              <a:ext uri="{FF2B5EF4-FFF2-40B4-BE49-F238E27FC236}">
                <a16:creationId xmlns:a16="http://schemas.microsoft.com/office/drawing/2014/main" id="{3174318B-ED11-4B09-A854-C8C31350B18F}"/>
              </a:ext>
            </a:extLst>
          </p:cNvPr>
          <p:cNvPicPr>
            <a:picLocks noChangeAspect="1"/>
          </p:cNvPicPr>
          <p:nvPr/>
        </p:nvPicPr>
        <p:blipFill>
          <a:blip r:embed="rId6" cstate="screen">
            <a:lum/>
            <a:alphaModFix/>
            <a:extLst>
              <a:ext uri="{28A0092B-C50C-407E-A947-70E740481C1C}">
                <a14:useLocalDpi xmlns:a14="http://schemas.microsoft.com/office/drawing/2010/main"/>
              </a:ext>
            </a:extLst>
          </a:blip>
          <a:srcRect/>
          <a:stretch>
            <a:fillRect/>
          </a:stretch>
        </p:blipFill>
        <p:spPr>
          <a:xfrm>
            <a:off x="9612819" y="4345389"/>
            <a:ext cx="1981993" cy="1317668"/>
          </a:xfrm>
          <a:prstGeom prst="rect">
            <a:avLst/>
          </a:prstGeom>
          <a:noFill/>
          <a:ln cap="flat">
            <a:noFill/>
          </a:ln>
        </p:spPr>
      </p:pic>
      <p:pic>
        <p:nvPicPr>
          <p:cNvPr id="86" name="Picture 85">
            <a:extLst>
              <a:ext uri="{FF2B5EF4-FFF2-40B4-BE49-F238E27FC236}">
                <a16:creationId xmlns:a16="http://schemas.microsoft.com/office/drawing/2014/main" id="{65505C24-475A-49D9-BC37-8866731D7B1B}"/>
              </a:ext>
            </a:extLst>
          </p:cNvPr>
          <p:cNvPicPr>
            <a:picLocks noChangeAspect="1"/>
          </p:cNvPicPr>
          <p:nvPr/>
        </p:nvPicPr>
        <p:blipFill>
          <a:blip r:embed="rId7" cstate="screen">
            <a:lum/>
            <a:alphaModFix/>
            <a:extLst>
              <a:ext uri="{28A0092B-C50C-407E-A947-70E740481C1C}">
                <a14:useLocalDpi xmlns:a14="http://schemas.microsoft.com/office/drawing/2010/main"/>
              </a:ext>
            </a:extLst>
          </a:blip>
          <a:srcRect/>
          <a:stretch>
            <a:fillRect/>
          </a:stretch>
        </p:blipFill>
        <p:spPr>
          <a:xfrm>
            <a:off x="6674828" y="4388056"/>
            <a:ext cx="1548519" cy="1329200"/>
          </a:xfrm>
          <a:prstGeom prst="rect">
            <a:avLst/>
          </a:prstGeom>
          <a:noFill/>
          <a:ln cap="flat">
            <a:noFill/>
          </a:ln>
        </p:spPr>
      </p:pic>
      <p:sp>
        <p:nvSpPr>
          <p:cNvPr id="87" name="TextBox 86">
            <a:extLst>
              <a:ext uri="{FF2B5EF4-FFF2-40B4-BE49-F238E27FC236}">
                <a16:creationId xmlns:a16="http://schemas.microsoft.com/office/drawing/2014/main" id="{B0A55935-4472-4828-B398-3A95AD87B8B1}"/>
              </a:ext>
            </a:extLst>
          </p:cNvPr>
          <p:cNvSpPr txBox="1"/>
          <p:nvPr/>
        </p:nvSpPr>
        <p:spPr>
          <a:xfrm>
            <a:off x="6391499" y="5663057"/>
            <a:ext cx="2480978" cy="646331"/>
          </a:xfrm>
          <a:prstGeom prst="rect">
            <a:avLst/>
          </a:prstGeom>
          <a:noFill/>
        </p:spPr>
        <p:txBody>
          <a:bodyPr wrap="square">
            <a:spAutoFit/>
          </a:bodyPr>
          <a:lstStyle/>
          <a:p>
            <a:r>
              <a:rPr lang="en-GB" altLang="en-US" i="1" dirty="0">
                <a:solidFill>
                  <a:schemeClr val="tx2">
                    <a:lumMod val="50000"/>
                  </a:schemeClr>
                </a:solidFill>
              </a:rPr>
              <a:t>SoC and Front-ends Linux standardisation</a:t>
            </a:r>
            <a:endParaRPr lang="en-GB" i="1" dirty="0">
              <a:solidFill>
                <a:schemeClr val="tx2">
                  <a:lumMod val="50000"/>
                </a:schemeClr>
              </a:solidFill>
            </a:endParaRPr>
          </a:p>
        </p:txBody>
      </p:sp>
      <p:pic>
        <p:nvPicPr>
          <p:cNvPr id="88" name="Picture 2">
            <a:extLst>
              <a:ext uri="{FF2B5EF4-FFF2-40B4-BE49-F238E27FC236}">
                <a16:creationId xmlns:a16="http://schemas.microsoft.com/office/drawing/2014/main" id="{77A9F7AB-1009-483F-A5A7-967DB6A57F6D}"/>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933833" y="1535442"/>
            <a:ext cx="1305611" cy="1481239"/>
          </a:xfrm>
          <a:prstGeom prst="rect">
            <a:avLst/>
          </a:prstGeom>
          <a:ln>
            <a:noFill/>
          </a:ln>
          <a:effectLst>
            <a:softEdge rad="112500"/>
          </a:effectLst>
        </p:spPr>
      </p:pic>
      <p:pic>
        <p:nvPicPr>
          <p:cNvPr id="90" name="Picture 3">
            <a:extLst>
              <a:ext uri="{FF2B5EF4-FFF2-40B4-BE49-F238E27FC236}">
                <a16:creationId xmlns:a16="http://schemas.microsoft.com/office/drawing/2014/main" id="{9DA5DB34-CFA2-4905-8276-D8269CA7C3E1}"/>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249864" y="1695704"/>
            <a:ext cx="1480179" cy="1338089"/>
          </a:xfrm>
          <a:prstGeom prst="rect">
            <a:avLst/>
          </a:prstGeom>
          <a:ln>
            <a:noFill/>
          </a:ln>
          <a:effectLst>
            <a:softEdge rad="112500"/>
          </a:effectLst>
        </p:spPr>
      </p:pic>
      <p:pic>
        <p:nvPicPr>
          <p:cNvPr id="91" name="Picture 90">
            <a:extLst>
              <a:ext uri="{FF2B5EF4-FFF2-40B4-BE49-F238E27FC236}">
                <a16:creationId xmlns:a16="http://schemas.microsoft.com/office/drawing/2014/main" id="{B4AE9261-AAF2-4B18-9EDC-A9A636F9ED7A}"/>
              </a:ext>
            </a:extLst>
          </p:cNvPr>
          <p:cNvPicPr>
            <a:picLocks noChangeAspect="1"/>
          </p:cNvPicPr>
          <p:nvPr/>
        </p:nvPicPr>
        <p:blipFill>
          <a:blip r:embed="rId10" cstate="screen">
            <a:lum/>
            <a:alphaModFix/>
            <a:extLst>
              <a:ext uri="{28A0092B-C50C-407E-A947-70E740481C1C}">
                <a14:useLocalDpi xmlns:a14="http://schemas.microsoft.com/office/drawing/2010/main"/>
              </a:ext>
            </a:extLst>
          </a:blip>
          <a:srcRect/>
          <a:stretch>
            <a:fillRect/>
          </a:stretch>
        </p:blipFill>
        <p:spPr>
          <a:xfrm>
            <a:off x="2231723" y="4440349"/>
            <a:ext cx="3260619" cy="1263190"/>
          </a:xfrm>
          <a:prstGeom prst="rect">
            <a:avLst/>
          </a:prstGeom>
          <a:noFill/>
          <a:ln cap="flat">
            <a:noFill/>
          </a:ln>
        </p:spPr>
      </p:pic>
      <p:sp>
        <p:nvSpPr>
          <p:cNvPr id="92" name="TextBox 91">
            <a:extLst>
              <a:ext uri="{FF2B5EF4-FFF2-40B4-BE49-F238E27FC236}">
                <a16:creationId xmlns:a16="http://schemas.microsoft.com/office/drawing/2014/main" id="{A0B74D25-0102-41E2-970C-9B1D45F161E7}"/>
              </a:ext>
            </a:extLst>
          </p:cNvPr>
          <p:cNvSpPr txBox="1"/>
          <p:nvPr/>
        </p:nvSpPr>
        <p:spPr>
          <a:xfrm>
            <a:off x="2144806" y="5537446"/>
            <a:ext cx="4334551" cy="646331"/>
          </a:xfrm>
          <a:prstGeom prst="rect">
            <a:avLst/>
          </a:prstGeom>
          <a:noFill/>
        </p:spPr>
        <p:txBody>
          <a:bodyPr wrap="square">
            <a:spAutoFit/>
          </a:bodyPr>
          <a:lstStyle/>
          <a:p>
            <a:r>
              <a:rPr lang="en-GB" altLang="en-US" i="1" dirty="0">
                <a:solidFill>
                  <a:schemeClr val="tx2">
                    <a:lumMod val="50000"/>
                  </a:schemeClr>
                </a:solidFill>
              </a:rPr>
              <a:t>DI/OT ecosystem (</a:t>
            </a:r>
            <a:r>
              <a:rPr lang="en-GB" dirty="0">
                <a:solidFill>
                  <a:srgbClr val="000000"/>
                </a:solidFill>
                <a:latin typeface="Liberation Sans" pitchFamily="18"/>
                <a:ea typeface="DejaVu Sans" pitchFamily="2"/>
                <a:cs typeface="FreeSans" pitchFamily="2"/>
                <a:hlinkClick r:id="rId11"/>
              </a:rPr>
              <a:t>https://ohwr.org/project/diot/wikis</a:t>
            </a:r>
            <a:r>
              <a:rPr lang="en-GB" dirty="0">
                <a:solidFill>
                  <a:srgbClr val="000000"/>
                </a:solidFill>
                <a:latin typeface="Liberation Sans" pitchFamily="18"/>
                <a:ea typeface="DejaVu Sans" pitchFamily="2"/>
                <a:cs typeface="FreeSans" pitchFamily="2"/>
              </a:rPr>
              <a:t>)</a:t>
            </a:r>
            <a:endParaRPr lang="en-GB" i="1" dirty="0">
              <a:solidFill>
                <a:schemeClr val="tx2">
                  <a:lumMod val="50000"/>
                </a:schemeClr>
              </a:solidFill>
            </a:endParaRPr>
          </a:p>
        </p:txBody>
      </p:sp>
    </p:spTree>
    <p:extLst>
      <p:ext uri="{BB962C8B-B14F-4D97-AF65-F5344CB8AC3E}">
        <p14:creationId xmlns:p14="http://schemas.microsoft.com/office/powerpoint/2010/main" val="121013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cxnSp>
        <p:nvCxnSpPr>
          <p:cNvPr id="11" name="Straight Connector 10">
            <a:extLst>
              <a:ext uri="{FF2B5EF4-FFF2-40B4-BE49-F238E27FC236}">
                <a16:creationId xmlns:a16="http://schemas.microsoft.com/office/drawing/2014/main" id="{38B0C4F2-E745-4E90-9ED9-011DB079A44C}"/>
              </a:ext>
            </a:extLst>
          </p:cNvPr>
          <p:cNvCxnSpPr>
            <a:cxnSpLocks/>
          </p:cNvCxnSpPr>
          <p:nvPr/>
        </p:nvCxnSpPr>
        <p:spPr>
          <a:xfrm>
            <a:off x="5653497" y="2386451"/>
            <a:ext cx="5645078" cy="3665"/>
          </a:xfrm>
          <a:prstGeom prst="line">
            <a:avLst/>
          </a:prstGeom>
          <a:ln>
            <a:solidFill>
              <a:srgbClr val="5AA3D9"/>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DBF3E21-607B-4F4E-8B97-E80372A7720B}"/>
              </a:ext>
            </a:extLst>
          </p:cNvPr>
          <p:cNvSpPr/>
          <p:nvPr/>
        </p:nvSpPr>
        <p:spPr>
          <a:xfrm>
            <a:off x="2176420" y="3889752"/>
            <a:ext cx="118428" cy="123110"/>
          </a:xfrm>
          <a:prstGeom prst="ellipse">
            <a:avLst/>
          </a:prstGeom>
          <a:noFill/>
          <a:ln>
            <a:solidFill>
              <a:srgbClr val="5AA3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BDA675E-BDB3-4AEF-83CC-3E0D1412963A}"/>
              </a:ext>
            </a:extLst>
          </p:cNvPr>
          <p:cNvSpPr txBox="1"/>
          <p:nvPr/>
        </p:nvSpPr>
        <p:spPr>
          <a:xfrm>
            <a:off x="5370413" y="1249576"/>
            <a:ext cx="6588213" cy="923330"/>
          </a:xfrm>
          <a:prstGeom prst="rect">
            <a:avLst/>
          </a:prstGeom>
          <a:noFill/>
        </p:spPr>
        <p:txBody>
          <a:bodyPr wrap="square" rtlCol="0">
            <a:spAutoFit/>
          </a:bodyPr>
          <a:lstStyle/>
          <a:p>
            <a:pPr algn="just"/>
            <a:r>
              <a:rPr lang="en-GB" altLang="en-US" b="1" dirty="0">
                <a:solidFill>
                  <a:schemeClr val="accent1"/>
                </a:solidFill>
              </a:rPr>
              <a:t>Responsible for the CERN-wide support for all tests &amp; measurement systems based on LabVIEW and a selected set of commercial off-the-shelf products.</a:t>
            </a:r>
          </a:p>
        </p:txBody>
      </p:sp>
      <p:sp>
        <p:nvSpPr>
          <p:cNvPr id="58" name="TextBox 57">
            <a:extLst>
              <a:ext uri="{FF2B5EF4-FFF2-40B4-BE49-F238E27FC236}">
                <a16:creationId xmlns:a16="http://schemas.microsoft.com/office/drawing/2014/main" id="{0A1DF499-7565-409E-82B4-A4691DE68798}"/>
              </a:ext>
            </a:extLst>
          </p:cNvPr>
          <p:cNvSpPr txBox="1"/>
          <p:nvPr/>
        </p:nvSpPr>
        <p:spPr>
          <a:xfrm>
            <a:off x="1948118" y="5547811"/>
            <a:ext cx="3705379" cy="646331"/>
          </a:xfrm>
          <a:prstGeom prst="rect">
            <a:avLst/>
          </a:prstGeom>
          <a:noFill/>
        </p:spPr>
        <p:txBody>
          <a:bodyPr wrap="square">
            <a:spAutoFit/>
          </a:bodyPr>
          <a:lstStyle/>
          <a:p>
            <a:r>
              <a:rPr lang="en-GB" altLang="en-US" i="1" dirty="0">
                <a:solidFill>
                  <a:schemeClr val="tx2">
                    <a:lumMod val="50000"/>
                  </a:schemeClr>
                </a:solidFill>
              </a:rPr>
              <a:t>SM18 superconducting magnet </a:t>
            </a:r>
          </a:p>
          <a:p>
            <a:r>
              <a:rPr lang="en-GB" altLang="en-US" i="1" dirty="0">
                <a:solidFill>
                  <a:schemeClr val="tx2">
                    <a:lumMod val="50000"/>
                  </a:schemeClr>
                </a:solidFill>
              </a:rPr>
              <a:t>test stands</a:t>
            </a:r>
          </a:p>
        </p:txBody>
      </p:sp>
      <p:sp>
        <p:nvSpPr>
          <p:cNvPr id="59" name="TextBox 58">
            <a:extLst>
              <a:ext uri="{FF2B5EF4-FFF2-40B4-BE49-F238E27FC236}">
                <a16:creationId xmlns:a16="http://schemas.microsoft.com/office/drawing/2014/main" id="{6445495E-BBC5-4ADA-8CAC-0B08ADA107CD}"/>
              </a:ext>
            </a:extLst>
          </p:cNvPr>
          <p:cNvSpPr txBox="1"/>
          <p:nvPr/>
        </p:nvSpPr>
        <p:spPr>
          <a:xfrm>
            <a:off x="8878474" y="5777540"/>
            <a:ext cx="3313526" cy="369332"/>
          </a:xfrm>
          <a:prstGeom prst="rect">
            <a:avLst/>
          </a:prstGeom>
          <a:noFill/>
        </p:spPr>
        <p:txBody>
          <a:bodyPr wrap="square">
            <a:spAutoFit/>
          </a:bodyPr>
          <a:lstStyle/>
          <a:p>
            <a:r>
              <a:rPr lang="en-US" sz="1800" i="1" dirty="0" err="1">
                <a:solidFill>
                  <a:schemeClr val="tx2"/>
                </a:solidFill>
                <a:latin typeface="+mn-lt"/>
                <a:ea typeface="+mn-ea"/>
                <a:cs typeface="+mn-cs"/>
              </a:rPr>
              <a:t>Oscilloperturbography</a:t>
            </a:r>
            <a:r>
              <a:rPr lang="en-US" sz="1800" i="1" dirty="0">
                <a:solidFill>
                  <a:schemeClr val="tx2"/>
                </a:solidFill>
                <a:latin typeface="+mn-lt"/>
                <a:ea typeface="+mn-ea"/>
                <a:cs typeface="+mn-cs"/>
              </a:rPr>
              <a:t> (EN-EL)</a:t>
            </a:r>
            <a:endParaRPr lang="en-GB" i="1" dirty="0">
              <a:solidFill>
                <a:schemeClr val="tx2"/>
              </a:solidFill>
            </a:endParaRPr>
          </a:p>
        </p:txBody>
      </p:sp>
      <p:sp>
        <p:nvSpPr>
          <p:cNvPr id="87" name="TextBox 86">
            <a:extLst>
              <a:ext uri="{FF2B5EF4-FFF2-40B4-BE49-F238E27FC236}">
                <a16:creationId xmlns:a16="http://schemas.microsoft.com/office/drawing/2014/main" id="{B0A55935-4472-4828-B398-3A95AD87B8B1}"/>
              </a:ext>
            </a:extLst>
          </p:cNvPr>
          <p:cNvSpPr txBox="1"/>
          <p:nvPr/>
        </p:nvSpPr>
        <p:spPr>
          <a:xfrm>
            <a:off x="5767572" y="5002334"/>
            <a:ext cx="3002188" cy="369332"/>
          </a:xfrm>
          <a:prstGeom prst="rect">
            <a:avLst/>
          </a:prstGeom>
          <a:noFill/>
        </p:spPr>
        <p:txBody>
          <a:bodyPr wrap="square">
            <a:spAutoFit/>
          </a:bodyPr>
          <a:lstStyle/>
          <a:p>
            <a:r>
              <a:rPr lang="en-GB" altLang="en-US" i="1" dirty="0">
                <a:solidFill>
                  <a:schemeClr val="tx2">
                    <a:lumMod val="50000"/>
                  </a:schemeClr>
                </a:solidFill>
              </a:rPr>
              <a:t>CERN LabVIEW support </a:t>
            </a:r>
            <a:endParaRPr lang="en-GB" i="1" dirty="0">
              <a:solidFill>
                <a:schemeClr val="tx2">
                  <a:lumMod val="50000"/>
                </a:schemeClr>
              </a:solidFill>
            </a:endParaRPr>
          </a:p>
        </p:txBody>
      </p:sp>
      <p:pic>
        <p:nvPicPr>
          <p:cNvPr id="21" name="Picture 20" descr="Table&#10;&#10;Description automatically generated">
            <a:extLst>
              <a:ext uri="{FF2B5EF4-FFF2-40B4-BE49-F238E27FC236}">
                <a16:creationId xmlns:a16="http://schemas.microsoft.com/office/drawing/2014/main" id="{AE7559C7-6033-4612-BADC-05F7A91F6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0482" y="1688156"/>
            <a:ext cx="1423588" cy="140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descr="The inside of a building&#10;&#10;Description automatically generated">
            <a:extLst>
              <a:ext uri="{FF2B5EF4-FFF2-40B4-BE49-F238E27FC236}">
                <a16:creationId xmlns:a16="http://schemas.microsoft.com/office/drawing/2014/main" id="{F35104A4-216C-4E06-A270-020C891E77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2086" y="1679445"/>
            <a:ext cx="1794352" cy="1345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
            <a:extLst>
              <a:ext uri="{FF2B5EF4-FFF2-40B4-BE49-F238E27FC236}">
                <a16:creationId xmlns:a16="http://schemas.microsoft.com/office/drawing/2014/main" id="{23A67671-3B8A-46DF-A9A1-E337B6D505C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64841" y="3372299"/>
            <a:ext cx="2156454" cy="1408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5" name="Picture 24" descr="A picture containing building, shelf, book, library&#10;&#10;Description automatically generated">
            <a:extLst>
              <a:ext uri="{FF2B5EF4-FFF2-40B4-BE49-F238E27FC236}">
                <a16:creationId xmlns:a16="http://schemas.microsoft.com/office/drawing/2014/main" id="{F0077BB9-5720-4C3A-81EF-8E373C9508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9966519" y="3593792"/>
            <a:ext cx="3133182" cy="991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A picture containing indoor, table, sitting, computer&#10;&#10;Description automatically generated">
            <a:extLst>
              <a:ext uri="{FF2B5EF4-FFF2-40B4-BE49-F238E27FC236}">
                <a16:creationId xmlns:a16="http://schemas.microsoft.com/office/drawing/2014/main" id="{A746C6DC-CD37-469A-AEBF-A58A98A321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79325" y="2538482"/>
            <a:ext cx="1883766" cy="1412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descr="A screenshot of a computer&#10;&#10;Description automatically generated">
            <a:extLst>
              <a:ext uri="{FF2B5EF4-FFF2-40B4-BE49-F238E27FC236}">
                <a16:creationId xmlns:a16="http://schemas.microsoft.com/office/drawing/2014/main" id="{739EC1E8-416E-4EAD-BD41-E18DAB40B6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0616" y="4189595"/>
            <a:ext cx="1822475" cy="1412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87238830-FAB6-4049-A5FA-CDA9E4D69AE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35861" y="2512921"/>
            <a:ext cx="3275776" cy="2216445"/>
          </a:xfrm>
          <a:prstGeom prst="rect">
            <a:avLst/>
          </a:prstGeom>
        </p:spPr>
      </p:pic>
      <p:pic>
        <p:nvPicPr>
          <p:cNvPr id="29" name="Picture 28" descr="Screenshot 2020-10-23 at 19.11.59.png">
            <a:extLst>
              <a:ext uri="{FF2B5EF4-FFF2-40B4-BE49-F238E27FC236}">
                <a16:creationId xmlns:a16="http://schemas.microsoft.com/office/drawing/2014/main" id="{B96CD58D-5803-435F-8FCF-80E28AAAD8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95513" y="3330437"/>
            <a:ext cx="1160979" cy="2113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Performing an Efficient Code Review, Part I. Best Practices">
            <a:extLst>
              <a:ext uri="{FF2B5EF4-FFF2-40B4-BE49-F238E27FC236}">
                <a16:creationId xmlns:a16="http://schemas.microsoft.com/office/drawing/2014/main" id="{D5957D49-602F-4E3A-987D-2D2564CC00F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19897" y="4240168"/>
            <a:ext cx="523714" cy="3035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D4EBC1-F1F6-46F1-B637-4515FB4C3EA3}"/>
              </a:ext>
            </a:extLst>
          </p:cNvPr>
          <p:cNvSpPr txBox="1"/>
          <p:nvPr/>
        </p:nvSpPr>
        <p:spPr>
          <a:xfrm>
            <a:off x="8214071" y="4639684"/>
            <a:ext cx="1530507" cy="92333"/>
          </a:xfrm>
          <a:prstGeom prst="rect">
            <a:avLst/>
          </a:prstGeom>
          <a:noFill/>
        </p:spPr>
        <p:txBody>
          <a:bodyPr wrap="square" lIns="0" tIns="0" rIns="0" bIns="0" rtlCol="0">
            <a:spAutoFit/>
          </a:bodyPr>
          <a:lstStyle/>
          <a:p>
            <a:pPr algn="l"/>
            <a:r>
              <a:rPr lang="en-US" sz="600" dirty="0">
                <a:solidFill>
                  <a:schemeClr val="tx2">
                    <a:lumMod val="50000"/>
                  </a:schemeClr>
                </a:solidFill>
              </a:rPr>
              <a:t>Code review</a:t>
            </a:r>
            <a:endParaRPr lang="en-GB" sz="600" dirty="0">
              <a:solidFill>
                <a:schemeClr val="tx2">
                  <a:lumMod val="50000"/>
                </a:schemeClr>
              </a:solidFill>
            </a:endParaRPr>
          </a:p>
        </p:txBody>
      </p:sp>
    </p:spTree>
    <p:extLst>
      <p:ext uri="{BB962C8B-B14F-4D97-AF65-F5344CB8AC3E}">
        <p14:creationId xmlns:p14="http://schemas.microsoft.com/office/powerpoint/2010/main" val="2563676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26</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cxnSp>
        <p:nvCxnSpPr>
          <p:cNvPr id="11" name="Straight Connector 10">
            <a:extLst>
              <a:ext uri="{FF2B5EF4-FFF2-40B4-BE49-F238E27FC236}">
                <a16:creationId xmlns:a16="http://schemas.microsoft.com/office/drawing/2014/main" id="{38B0C4F2-E745-4E90-9ED9-011DB079A44C}"/>
              </a:ext>
            </a:extLst>
          </p:cNvPr>
          <p:cNvCxnSpPr>
            <a:cxnSpLocks/>
          </p:cNvCxnSpPr>
          <p:nvPr/>
        </p:nvCxnSpPr>
        <p:spPr>
          <a:xfrm>
            <a:off x="5803095" y="3364887"/>
            <a:ext cx="5645078" cy="3665"/>
          </a:xfrm>
          <a:prstGeom prst="line">
            <a:avLst/>
          </a:prstGeom>
          <a:ln>
            <a:solidFill>
              <a:srgbClr val="5AA3D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DA675E-BDB3-4AEF-83CC-3E0D1412963A}"/>
              </a:ext>
            </a:extLst>
          </p:cNvPr>
          <p:cNvSpPr txBox="1"/>
          <p:nvPr/>
        </p:nvSpPr>
        <p:spPr>
          <a:xfrm>
            <a:off x="5493186" y="1158239"/>
            <a:ext cx="6151521" cy="1754326"/>
          </a:xfrm>
          <a:prstGeom prst="rect">
            <a:avLst/>
          </a:prstGeom>
          <a:noFill/>
        </p:spPr>
        <p:txBody>
          <a:bodyPr wrap="square" rtlCol="0">
            <a:spAutoFit/>
          </a:bodyPr>
          <a:lstStyle/>
          <a:p>
            <a:pPr algn="just"/>
            <a:r>
              <a:rPr lang="en-GB" altLang="en-US" b="1" dirty="0"/>
              <a:t>CERN central service for the layout, industrialisation and production of electronic modules based either on industrial standards or detector-specific technologies. CERN-wide support on radiation-tolerant electronics, radiation tests and radiation monitoring for evaluating the dose to electronics installed in radiation areas.</a:t>
            </a:r>
          </a:p>
        </p:txBody>
      </p:sp>
      <p:sp>
        <p:nvSpPr>
          <p:cNvPr id="58" name="TextBox 57">
            <a:extLst>
              <a:ext uri="{FF2B5EF4-FFF2-40B4-BE49-F238E27FC236}">
                <a16:creationId xmlns:a16="http://schemas.microsoft.com/office/drawing/2014/main" id="{0A1DF499-7565-409E-82B4-A4691DE68798}"/>
              </a:ext>
            </a:extLst>
          </p:cNvPr>
          <p:cNvSpPr txBox="1"/>
          <p:nvPr/>
        </p:nvSpPr>
        <p:spPr>
          <a:xfrm>
            <a:off x="1833534" y="3563926"/>
            <a:ext cx="3779136" cy="646331"/>
          </a:xfrm>
          <a:prstGeom prst="rect">
            <a:avLst/>
          </a:prstGeom>
          <a:noFill/>
        </p:spPr>
        <p:txBody>
          <a:bodyPr wrap="square">
            <a:spAutoFit/>
          </a:bodyPr>
          <a:lstStyle/>
          <a:p>
            <a:r>
              <a:rPr lang="en-GB" altLang="en-US" i="1" dirty="0">
                <a:solidFill>
                  <a:schemeClr val="tx2">
                    <a:lumMod val="50000"/>
                  </a:schemeClr>
                </a:solidFill>
              </a:rPr>
              <a:t>PCB Layout design, production and assembly for boards and crates</a:t>
            </a:r>
            <a:endParaRPr lang="en-GB" i="1" dirty="0">
              <a:solidFill>
                <a:schemeClr val="tx2">
                  <a:lumMod val="50000"/>
                </a:schemeClr>
              </a:solidFill>
            </a:endParaRPr>
          </a:p>
        </p:txBody>
      </p:sp>
      <p:sp>
        <p:nvSpPr>
          <p:cNvPr id="59" name="TextBox 58">
            <a:extLst>
              <a:ext uri="{FF2B5EF4-FFF2-40B4-BE49-F238E27FC236}">
                <a16:creationId xmlns:a16="http://schemas.microsoft.com/office/drawing/2014/main" id="{6445495E-BBC5-4ADA-8CAC-0B08ADA107CD}"/>
              </a:ext>
            </a:extLst>
          </p:cNvPr>
          <p:cNvSpPr txBox="1"/>
          <p:nvPr/>
        </p:nvSpPr>
        <p:spPr>
          <a:xfrm>
            <a:off x="9010259" y="5629225"/>
            <a:ext cx="3313526" cy="646331"/>
          </a:xfrm>
          <a:prstGeom prst="rect">
            <a:avLst/>
          </a:prstGeom>
          <a:noFill/>
        </p:spPr>
        <p:txBody>
          <a:bodyPr wrap="square">
            <a:spAutoFit/>
          </a:bodyPr>
          <a:lstStyle/>
          <a:p>
            <a:r>
              <a:rPr lang="en-GB" altLang="en-US" i="1" dirty="0">
                <a:solidFill>
                  <a:schemeClr val="tx2">
                    <a:lumMod val="50000"/>
                  </a:schemeClr>
                </a:solidFill>
              </a:rPr>
              <a:t>500 </a:t>
            </a:r>
            <a:r>
              <a:rPr lang="en-GB" altLang="en-US" i="1" dirty="0" err="1">
                <a:solidFill>
                  <a:schemeClr val="tx2">
                    <a:lumMod val="50000"/>
                  </a:schemeClr>
                </a:solidFill>
              </a:rPr>
              <a:t>RadMon</a:t>
            </a:r>
            <a:r>
              <a:rPr lang="en-GB" altLang="en-US" i="1" dirty="0">
                <a:solidFill>
                  <a:schemeClr val="tx2">
                    <a:lumMod val="50000"/>
                  </a:schemeClr>
                </a:solidFill>
              </a:rPr>
              <a:t> devices installed in the accelerator complex</a:t>
            </a:r>
            <a:endParaRPr lang="en-GB" i="1" dirty="0">
              <a:solidFill>
                <a:schemeClr val="tx2">
                  <a:lumMod val="50000"/>
                </a:schemeClr>
              </a:solidFill>
            </a:endParaRPr>
          </a:p>
        </p:txBody>
      </p:sp>
      <p:sp>
        <p:nvSpPr>
          <p:cNvPr id="87" name="TextBox 86">
            <a:extLst>
              <a:ext uri="{FF2B5EF4-FFF2-40B4-BE49-F238E27FC236}">
                <a16:creationId xmlns:a16="http://schemas.microsoft.com/office/drawing/2014/main" id="{B0A55935-4472-4828-B398-3A95AD87B8B1}"/>
              </a:ext>
            </a:extLst>
          </p:cNvPr>
          <p:cNvSpPr txBox="1"/>
          <p:nvPr/>
        </p:nvSpPr>
        <p:spPr>
          <a:xfrm>
            <a:off x="6038398" y="5335563"/>
            <a:ext cx="2530549" cy="923330"/>
          </a:xfrm>
          <a:prstGeom prst="rect">
            <a:avLst/>
          </a:prstGeom>
          <a:noFill/>
        </p:spPr>
        <p:txBody>
          <a:bodyPr wrap="square">
            <a:spAutoFit/>
          </a:bodyPr>
          <a:lstStyle/>
          <a:p>
            <a:r>
              <a:rPr lang="en-GB" altLang="en-US" i="1" dirty="0">
                <a:solidFill>
                  <a:schemeClr val="tx2">
                    <a:lumMod val="50000"/>
                  </a:schemeClr>
                </a:solidFill>
              </a:rPr>
              <a:t>Radiation tests</a:t>
            </a:r>
          </a:p>
          <a:p>
            <a:r>
              <a:rPr lang="en-GB" i="1" dirty="0">
                <a:solidFill>
                  <a:schemeClr val="tx2">
                    <a:lumMod val="50000"/>
                  </a:schemeClr>
                </a:solidFill>
              </a:rPr>
              <a:t>Service for COTS and systems qualification </a:t>
            </a:r>
          </a:p>
        </p:txBody>
      </p:sp>
      <p:sp>
        <p:nvSpPr>
          <p:cNvPr id="92" name="TextBox 91">
            <a:extLst>
              <a:ext uri="{FF2B5EF4-FFF2-40B4-BE49-F238E27FC236}">
                <a16:creationId xmlns:a16="http://schemas.microsoft.com/office/drawing/2014/main" id="{A0B74D25-0102-41E2-970C-9B1D45F161E7}"/>
              </a:ext>
            </a:extLst>
          </p:cNvPr>
          <p:cNvSpPr txBox="1"/>
          <p:nvPr/>
        </p:nvSpPr>
        <p:spPr>
          <a:xfrm>
            <a:off x="1747795" y="5618722"/>
            <a:ext cx="4603833" cy="646331"/>
          </a:xfrm>
          <a:prstGeom prst="rect">
            <a:avLst/>
          </a:prstGeom>
          <a:noFill/>
        </p:spPr>
        <p:txBody>
          <a:bodyPr wrap="square">
            <a:spAutoFit/>
          </a:bodyPr>
          <a:lstStyle/>
          <a:p>
            <a:r>
              <a:rPr lang="en-GB" altLang="en-US" i="1" dirty="0">
                <a:solidFill>
                  <a:schemeClr val="tx2">
                    <a:lumMod val="50000"/>
                  </a:schemeClr>
                </a:solidFill>
              </a:rPr>
              <a:t>Repair and rework of almost any type of components</a:t>
            </a:r>
          </a:p>
        </p:txBody>
      </p:sp>
      <p:pic>
        <p:nvPicPr>
          <p:cNvPr id="94" name="Picture 93">
            <a:extLst>
              <a:ext uri="{FF2B5EF4-FFF2-40B4-BE49-F238E27FC236}">
                <a16:creationId xmlns:a16="http://schemas.microsoft.com/office/drawing/2014/main" id="{E9CB7899-4B40-4A86-9171-E5B4BD0026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9298" y="2063001"/>
            <a:ext cx="1286130" cy="1493175"/>
          </a:xfrm>
          <a:prstGeom prst="rect">
            <a:avLst/>
          </a:prstGeom>
          <a:ln>
            <a:noFill/>
          </a:ln>
          <a:effectLst>
            <a:softEdge rad="112500"/>
          </a:effectLst>
        </p:spPr>
      </p:pic>
      <p:pic>
        <p:nvPicPr>
          <p:cNvPr id="95" name="Picture 94">
            <a:extLst>
              <a:ext uri="{FF2B5EF4-FFF2-40B4-BE49-F238E27FC236}">
                <a16:creationId xmlns:a16="http://schemas.microsoft.com/office/drawing/2014/main" id="{6348B3CC-D2E5-4684-B5AF-82AB08A33D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1599" y="1374908"/>
            <a:ext cx="1085589" cy="569298"/>
          </a:xfrm>
          <a:prstGeom prst="rect">
            <a:avLst/>
          </a:prstGeom>
        </p:spPr>
      </p:pic>
      <p:pic>
        <p:nvPicPr>
          <p:cNvPr id="96" name="Picture 4" descr="File:Cadence Logo.svg">
            <a:extLst>
              <a:ext uri="{FF2B5EF4-FFF2-40B4-BE49-F238E27FC236}">
                <a16:creationId xmlns:a16="http://schemas.microsoft.com/office/drawing/2014/main" id="{8EE79361-4E41-4054-9F22-D7C8E91BA0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79827" y="1466796"/>
            <a:ext cx="1369884" cy="28082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File:KiCad-Logo.svg">
            <a:extLst>
              <a:ext uri="{FF2B5EF4-FFF2-40B4-BE49-F238E27FC236}">
                <a16:creationId xmlns:a16="http://schemas.microsoft.com/office/drawing/2014/main" id="{74C6D24B-6368-4440-8EA4-E11C4CC279E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15709" y="1464865"/>
            <a:ext cx="865296" cy="3322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AACDD34D-6BDD-4357-BA26-7AEF343EEB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6240" y="2363875"/>
            <a:ext cx="1986779" cy="1117563"/>
          </a:xfrm>
          <a:prstGeom prst="rect">
            <a:avLst/>
          </a:prstGeom>
          <a:ln>
            <a:noFill/>
          </a:ln>
          <a:effectLst>
            <a:softEdge rad="112500"/>
          </a:effectLst>
        </p:spPr>
      </p:pic>
      <p:pic>
        <p:nvPicPr>
          <p:cNvPr id="101" name="Picture 2" descr="https://www.seamarkzm.com/wp-content/uploads/2017/12/pcb-6-1-1067x600.png">
            <a:extLst>
              <a:ext uri="{FF2B5EF4-FFF2-40B4-BE49-F238E27FC236}">
                <a16:creationId xmlns:a16="http://schemas.microsoft.com/office/drawing/2014/main" id="{AB7C7A3F-0BCD-4D21-BCD4-68166ED9741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52772" y="4513348"/>
            <a:ext cx="1786997" cy="10048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 name="Picture 101">
            <a:extLst>
              <a:ext uri="{FF2B5EF4-FFF2-40B4-BE49-F238E27FC236}">
                <a16:creationId xmlns:a16="http://schemas.microsoft.com/office/drawing/2014/main" id="{A33B71F1-0115-4534-885E-517A342121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10649" y="4223627"/>
            <a:ext cx="1777225" cy="1332919"/>
          </a:xfrm>
          <a:prstGeom prst="rect">
            <a:avLst/>
          </a:prstGeom>
          <a:ln>
            <a:noFill/>
          </a:ln>
          <a:effectLst>
            <a:softEdge rad="112500"/>
          </a:effectLst>
        </p:spPr>
      </p:pic>
      <p:pic>
        <p:nvPicPr>
          <p:cNvPr id="103" name="Picture 102">
            <a:extLst>
              <a:ext uri="{FF2B5EF4-FFF2-40B4-BE49-F238E27FC236}">
                <a16:creationId xmlns:a16="http://schemas.microsoft.com/office/drawing/2014/main" id="{B9570F84-179E-4F64-84AF-023960F6AA3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038398" y="3516627"/>
            <a:ext cx="1651387" cy="1239982"/>
          </a:xfrm>
          <a:prstGeom prst="rect">
            <a:avLst/>
          </a:prstGeom>
          <a:ln>
            <a:noFill/>
          </a:ln>
          <a:effectLst>
            <a:softEdge rad="112500"/>
          </a:effectLst>
        </p:spPr>
      </p:pic>
      <p:pic>
        <p:nvPicPr>
          <p:cNvPr id="104" name="Picture 2" descr="Home">
            <a:extLst>
              <a:ext uri="{FF2B5EF4-FFF2-40B4-BE49-F238E27FC236}">
                <a16:creationId xmlns:a16="http://schemas.microsoft.com/office/drawing/2014/main" id="{F8B9A31C-B843-47A7-B652-A144799D217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758350" y="3390092"/>
            <a:ext cx="1284224" cy="145934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a:extLst>
              <a:ext uri="{FF2B5EF4-FFF2-40B4-BE49-F238E27FC236}">
                <a16:creationId xmlns:a16="http://schemas.microsoft.com/office/drawing/2014/main" id="{521D4781-9581-4DE3-83BC-81F25C419D81}"/>
              </a:ext>
            </a:extLst>
          </p:cNvPr>
          <p:cNvPicPr/>
          <p:nvPr/>
        </p:nvPicPr>
        <p:blipFill>
          <a:blip r:embed="rId12" cstate="screen">
            <a:extLst>
              <a:ext uri="{28A0092B-C50C-407E-A947-70E740481C1C}">
                <a14:useLocalDpi xmlns:a14="http://schemas.microsoft.com/office/drawing/2010/main"/>
              </a:ext>
            </a:extLst>
          </a:blip>
          <a:stretch>
            <a:fillRect/>
          </a:stretch>
        </p:blipFill>
        <p:spPr bwMode="auto">
          <a:xfrm>
            <a:off x="7804181" y="4756609"/>
            <a:ext cx="1226820" cy="895350"/>
          </a:xfrm>
          <a:prstGeom prst="rect">
            <a:avLst/>
          </a:prstGeom>
          <a:noFill/>
          <a:ln>
            <a:noFill/>
          </a:ln>
        </p:spPr>
      </p:pic>
      <p:pic>
        <p:nvPicPr>
          <p:cNvPr id="106" name="Picture 2" descr="http://r2e-injectors.web.cern.ch/sites/r2e-injectors.web.cern.ch/files/Images/Detectors/TAPs_RadMons_Deported_PS_05-2014.png">
            <a:extLst>
              <a:ext uri="{FF2B5EF4-FFF2-40B4-BE49-F238E27FC236}">
                <a16:creationId xmlns:a16="http://schemas.microsoft.com/office/drawing/2014/main" id="{FE72910B-957B-47F0-8C11-B74EE0D4860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149910" y="4108153"/>
            <a:ext cx="1915272" cy="141489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E7AE3736-FAA2-4B0D-B84B-CC7E507F8F1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48503" y="3390092"/>
            <a:ext cx="1561066" cy="1380966"/>
          </a:xfrm>
          <a:prstGeom prst="rect">
            <a:avLst/>
          </a:prstGeom>
        </p:spPr>
      </p:pic>
    </p:spTree>
    <p:extLst>
      <p:ext uri="{BB962C8B-B14F-4D97-AF65-F5344CB8AC3E}">
        <p14:creationId xmlns:p14="http://schemas.microsoft.com/office/powerpoint/2010/main" val="551957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27</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cxnSp>
        <p:nvCxnSpPr>
          <p:cNvPr id="11" name="Straight Connector 10">
            <a:extLst>
              <a:ext uri="{FF2B5EF4-FFF2-40B4-BE49-F238E27FC236}">
                <a16:creationId xmlns:a16="http://schemas.microsoft.com/office/drawing/2014/main" id="{38B0C4F2-E745-4E90-9ED9-011DB079A44C}"/>
              </a:ext>
            </a:extLst>
          </p:cNvPr>
          <p:cNvCxnSpPr>
            <a:cxnSpLocks/>
          </p:cNvCxnSpPr>
          <p:nvPr/>
        </p:nvCxnSpPr>
        <p:spPr>
          <a:xfrm>
            <a:off x="5888156" y="2863321"/>
            <a:ext cx="5645078" cy="3665"/>
          </a:xfrm>
          <a:prstGeom prst="line">
            <a:avLst/>
          </a:prstGeom>
          <a:ln>
            <a:solidFill>
              <a:srgbClr val="5AA3D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DA675E-BDB3-4AEF-83CC-3E0D1412963A}"/>
              </a:ext>
            </a:extLst>
          </p:cNvPr>
          <p:cNvSpPr txBox="1"/>
          <p:nvPr/>
        </p:nvSpPr>
        <p:spPr>
          <a:xfrm>
            <a:off x="5634451" y="1057683"/>
            <a:ext cx="6194700" cy="1754326"/>
          </a:xfrm>
          <a:prstGeom prst="rect">
            <a:avLst/>
          </a:prstGeom>
          <a:noFill/>
        </p:spPr>
        <p:txBody>
          <a:bodyPr wrap="square" rtlCol="0">
            <a:spAutoFit/>
          </a:bodyPr>
          <a:lstStyle/>
          <a:p>
            <a:pPr algn="just"/>
            <a:r>
              <a:rPr lang="en-GB" altLang="en-US" b="1" dirty="0"/>
              <a:t>Responsible for mechatronic systems and controls design, production, installation and operational support  for the LHC Collimators and the Beam Intercepting devices in the CERN accelerator complex.</a:t>
            </a:r>
          </a:p>
          <a:p>
            <a:pPr algn="just"/>
            <a:r>
              <a:rPr lang="en-GB" altLang="en-US" b="1" dirty="0"/>
              <a:t>Robotics developments and interventions for remote inspection and maintenance in radioactive areas.</a:t>
            </a:r>
          </a:p>
        </p:txBody>
      </p:sp>
      <p:sp>
        <p:nvSpPr>
          <p:cNvPr id="58" name="TextBox 57">
            <a:extLst>
              <a:ext uri="{FF2B5EF4-FFF2-40B4-BE49-F238E27FC236}">
                <a16:creationId xmlns:a16="http://schemas.microsoft.com/office/drawing/2014/main" id="{0A1DF499-7565-409E-82B4-A4691DE68798}"/>
              </a:ext>
            </a:extLst>
          </p:cNvPr>
          <p:cNvSpPr txBox="1"/>
          <p:nvPr/>
        </p:nvSpPr>
        <p:spPr>
          <a:xfrm>
            <a:off x="1967165" y="2937492"/>
            <a:ext cx="3667285" cy="369332"/>
          </a:xfrm>
          <a:prstGeom prst="rect">
            <a:avLst/>
          </a:prstGeom>
          <a:noFill/>
        </p:spPr>
        <p:txBody>
          <a:bodyPr wrap="square">
            <a:spAutoFit/>
          </a:bodyPr>
          <a:lstStyle/>
          <a:p>
            <a:r>
              <a:rPr lang="en-GB" altLang="en-US" i="1" dirty="0">
                <a:solidFill>
                  <a:schemeClr val="tx2">
                    <a:lumMod val="50000"/>
                  </a:schemeClr>
                </a:solidFill>
              </a:rPr>
              <a:t>Actuators &amp; position sensors R&amp;D</a:t>
            </a:r>
            <a:endParaRPr lang="en-GB" i="1" dirty="0">
              <a:solidFill>
                <a:schemeClr val="tx2">
                  <a:lumMod val="50000"/>
                </a:schemeClr>
              </a:solidFill>
            </a:endParaRPr>
          </a:p>
        </p:txBody>
      </p:sp>
      <p:sp>
        <p:nvSpPr>
          <p:cNvPr id="59" name="TextBox 58">
            <a:extLst>
              <a:ext uri="{FF2B5EF4-FFF2-40B4-BE49-F238E27FC236}">
                <a16:creationId xmlns:a16="http://schemas.microsoft.com/office/drawing/2014/main" id="{6445495E-BBC5-4ADA-8CAC-0B08ADA107CD}"/>
              </a:ext>
            </a:extLst>
          </p:cNvPr>
          <p:cNvSpPr txBox="1"/>
          <p:nvPr/>
        </p:nvSpPr>
        <p:spPr>
          <a:xfrm>
            <a:off x="7931585" y="5949929"/>
            <a:ext cx="2196484" cy="369332"/>
          </a:xfrm>
          <a:prstGeom prst="rect">
            <a:avLst/>
          </a:prstGeom>
          <a:noFill/>
        </p:spPr>
        <p:txBody>
          <a:bodyPr wrap="square">
            <a:spAutoFit/>
          </a:bodyPr>
          <a:lstStyle/>
          <a:p>
            <a:r>
              <a:rPr lang="en-GB" altLang="en-US" i="1" dirty="0">
                <a:solidFill>
                  <a:schemeClr val="tx2">
                    <a:lumMod val="50000"/>
                  </a:schemeClr>
                </a:solidFill>
              </a:rPr>
              <a:t>Robotics service</a:t>
            </a:r>
            <a:endParaRPr lang="en-GB" i="1" dirty="0">
              <a:solidFill>
                <a:schemeClr val="tx2">
                  <a:lumMod val="50000"/>
                </a:schemeClr>
              </a:solidFill>
            </a:endParaRPr>
          </a:p>
        </p:txBody>
      </p:sp>
      <p:sp>
        <p:nvSpPr>
          <p:cNvPr id="92" name="TextBox 91">
            <a:extLst>
              <a:ext uri="{FF2B5EF4-FFF2-40B4-BE49-F238E27FC236}">
                <a16:creationId xmlns:a16="http://schemas.microsoft.com/office/drawing/2014/main" id="{A0B74D25-0102-41E2-970C-9B1D45F161E7}"/>
              </a:ext>
            </a:extLst>
          </p:cNvPr>
          <p:cNvSpPr txBox="1"/>
          <p:nvPr/>
        </p:nvSpPr>
        <p:spPr>
          <a:xfrm>
            <a:off x="1893855" y="5891712"/>
            <a:ext cx="4254846" cy="369332"/>
          </a:xfrm>
          <a:prstGeom prst="rect">
            <a:avLst/>
          </a:prstGeom>
          <a:noFill/>
        </p:spPr>
        <p:txBody>
          <a:bodyPr wrap="square">
            <a:spAutoFit/>
          </a:bodyPr>
          <a:lstStyle/>
          <a:p>
            <a:r>
              <a:rPr lang="en-GB" altLang="en-US" i="1" dirty="0">
                <a:solidFill>
                  <a:schemeClr val="tx2">
                    <a:lumMod val="50000"/>
                  </a:schemeClr>
                </a:solidFill>
              </a:rPr>
              <a:t>LHC Collimators low level control</a:t>
            </a:r>
            <a:endParaRPr lang="en-GB" i="1" dirty="0">
              <a:solidFill>
                <a:schemeClr val="tx2">
                  <a:lumMod val="50000"/>
                </a:schemeClr>
              </a:solidFill>
            </a:endParaRPr>
          </a:p>
        </p:txBody>
      </p:sp>
      <p:pic>
        <p:nvPicPr>
          <p:cNvPr id="22" name="Picture 21">
            <a:extLst>
              <a:ext uri="{FF2B5EF4-FFF2-40B4-BE49-F238E27FC236}">
                <a16:creationId xmlns:a16="http://schemas.microsoft.com/office/drawing/2014/main" id="{5C9519B7-D64D-4023-A658-829581BF12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4545" y="1799780"/>
            <a:ext cx="1343351" cy="100751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3C53FB7E-55A4-4266-88BA-9B6F179D3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80531" y="1719482"/>
            <a:ext cx="1357806" cy="1159793"/>
          </a:xfrm>
          <a:prstGeom prst="rect">
            <a:avLst/>
          </a:prstGeom>
        </p:spPr>
      </p:pic>
      <p:pic>
        <p:nvPicPr>
          <p:cNvPr id="27" name="Picture 26">
            <a:extLst>
              <a:ext uri="{FF2B5EF4-FFF2-40B4-BE49-F238E27FC236}">
                <a16:creationId xmlns:a16="http://schemas.microsoft.com/office/drawing/2014/main" id="{E50C530F-CAF2-47EA-A7CD-49FD62595D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8171" y="1439335"/>
            <a:ext cx="894585" cy="1473980"/>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98976" y="3376120"/>
            <a:ext cx="2117411" cy="1588058"/>
          </a:xfrm>
          <a:prstGeom prst="rect">
            <a:avLst/>
          </a:prstGeom>
          <a:effectLst>
            <a:outerShdw blurRad="50800" dist="38100" dir="8100000" algn="tr" rotWithShape="0">
              <a:prstClr val="black">
                <a:alpha val="40000"/>
              </a:prstClr>
            </a:outerShdw>
          </a:effectLst>
        </p:spPr>
      </p:pic>
      <p:pic>
        <p:nvPicPr>
          <p:cNvPr id="19" name="Picture 1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3762111" y="4151672"/>
            <a:ext cx="2463205" cy="900440"/>
          </a:xfrm>
          <a:prstGeom prst="rect">
            <a:avLst/>
          </a:prstGeom>
          <a:effectLst>
            <a:outerShdw blurRad="50800" dist="38100" dir="8100000" algn="tr" rotWithShape="0">
              <a:prstClr val="black">
                <a:alpha val="40000"/>
              </a:prstClr>
            </a:outerShdw>
          </a:effectLst>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71052" y="5144045"/>
            <a:ext cx="2145335" cy="640814"/>
          </a:xfrm>
          <a:prstGeom prst="rect">
            <a:avLst/>
          </a:prstGeom>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FFC11180-041B-4D97-BF46-483564B3D8B7}"/>
              </a:ext>
            </a:extLst>
          </p:cNvPr>
          <p:cNvPicPr>
            <a:picLocks noChangeAspect="1"/>
          </p:cNvPicPr>
          <p:nvPr/>
        </p:nvPicPr>
        <p:blipFill>
          <a:blip r:embed="rId9"/>
          <a:stretch>
            <a:fillRect/>
          </a:stretch>
        </p:blipFill>
        <p:spPr>
          <a:xfrm>
            <a:off x="6273553" y="3037773"/>
            <a:ext cx="5273497" cy="2969009"/>
          </a:xfrm>
          <a:prstGeom prst="rect">
            <a:avLst/>
          </a:prstGeom>
        </p:spPr>
      </p:pic>
    </p:spTree>
    <p:extLst>
      <p:ext uri="{BB962C8B-B14F-4D97-AF65-F5344CB8AC3E}">
        <p14:creationId xmlns:p14="http://schemas.microsoft.com/office/powerpoint/2010/main" val="1858823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1987187" y="1439335"/>
            <a:ext cx="9591531" cy="4761440"/>
          </a:xfrm>
        </p:spPr>
        <p:txBody>
          <a:bodyPr/>
          <a:lstStyle/>
          <a:p>
            <a:pPr marL="0" indent="0">
              <a:lnSpc>
                <a:spcPct val="100000"/>
              </a:lnSpc>
              <a:spcBef>
                <a:spcPts val="600"/>
              </a:spcBef>
              <a:spcAft>
                <a:spcPts val="600"/>
              </a:spcAft>
              <a:buNone/>
            </a:pPr>
            <a:endParaRPr lang="en-US" sz="800" dirty="0">
              <a:solidFill>
                <a:schemeClr val="tx1"/>
              </a:solidFill>
            </a:endParaRPr>
          </a:p>
          <a:p>
            <a:pPr marL="0" indent="0">
              <a:lnSpc>
                <a:spcPct val="100000"/>
              </a:lnSpc>
              <a:spcBef>
                <a:spcPts val="600"/>
              </a:spcBef>
              <a:spcAft>
                <a:spcPts val="600"/>
              </a:spcAft>
              <a:buNone/>
            </a:pPr>
            <a:r>
              <a:rPr lang="en-US" sz="2000" dirty="0">
                <a:solidFill>
                  <a:schemeClr val="tx1"/>
                </a:solidFill>
              </a:rPr>
              <a:t>Main Technical challenges for the coming years:</a:t>
            </a:r>
          </a:p>
          <a:p>
            <a:pPr lvl="1">
              <a:spcBef>
                <a:spcPts val="1200"/>
              </a:spcBef>
              <a:spcAft>
                <a:spcPts val="600"/>
              </a:spcAft>
              <a:buFont typeface="Wingdings" panose="05000000000000000000" pitchFamily="2" charset="2"/>
              <a:buChar char="q"/>
            </a:pPr>
            <a:r>
              <a:rPr lang="en-US" sz="2000" b="1" dirty="0">
                <a:solidFill>
                  <a:schemeClr val="tx1"/>
                </a:solidFill>
              </a:rPr>
              <a:t>Generic hardware platforms - </a:t>
            </a:r>
            <a:r>
              <a:rPr lang="en-US" sz="2000" b="1" dirty="0" err="1">
                <a:solidFill>
                  <a:schemeClr val="tx1"/>
                </a:solidFill>
              </a:rPr>
              <a:t>SAMbuCa</a:t>
            </a:r>
            <a:r>
              <a:rPr lang="en-US" sz="2000" b="1" dirty="0">
                <a:solidFill>
                  <a:schemeClr val="tx1"/>
                </a:solidFill>
              </a:rPr>
              <a:t>,  DI/OT ecosystem</a:t>
            </a:r>
          </a:p>
          <a:p>
            <a:pPr marL="1257300" lvl="4" indent="-360363">
              <a:spcBef>
                <a:spcPts val="1200"/>
              </a:spcBef>
              <a:spcAft>
                <a:spcPts val="600"/>
              </a:spcAft>
              <a:buFont typeface="Wingdings" panose="05000000000000000000" pitchFamily="2" charset="2"/>
              <a:buChar char="ü"/>
            </a:pPr>
            <a:r>
              <a:rPr lang="en-US" sz="2000" b="1" dirty="0">
                <a:solidFill>
                  <a:schemeClr val="tx1"/>
                </a:solidFill>
              </a:rPr>
              <a:t>LHC Collimators low-level controls  </a:t>
            </a:r>
          </a:p>
          <a:p>
            <a:pPr marL="1257300" lvl="4" indent="-360363">
              <a:spcBef>
                <a:spcPts val="1200"/>
              </a:spcBef>
              <a:spcAft>
                <a:spcPts val="600"/>
              </a:spcAft>
              <a:buFont typeface="Wingdings" panose="05000000000000000000" pitchFamily="2" charset="2"/>
              <a:buChar char="ü"/>
            </a:pPr>
            <a:r>
              <a:rPr lang="en-US" sz="2000" b="1" dirty="0">
                <a:solidFill>
                  <a:schemeClr val="tx1"/>
                </a:solidFill>
              </a:rPr>
              <a:t>Mechatronic low-level controls for the Fully Remote Alignment System for HL-LHC (including string test) </a:t>
            </a:r>
          </a:p>
          <a:p>
            <a:pPr marL="1257300" lvl="4" indent="-360363">
              <a:spcBef>
                <a:spcPts val="1200"/>
              </a:spcBef>
              <a:spcAft>
                <a:spcPts val="600"/>
              </a:spcAft>
              <a:buFont typeface="Wingdings" panose="05000000000000000000" pitchFamily="2" charset="2"/>
              <a:buChar char="ü"/>
            </a:pPr>
            <a:r>
              <a:rPr lang="en-US" sz="2000" b="1" dirty="0">
                <a:solidFill>
                  <a:schemeClr val="tx1"/>
                </a:solidFill>
              </a:rPr>
              <a:t>Machine Timing consolidation – move to “White Rabbit”</a:t>
            </a:r>
          </a:p>
          <a:p>
            <a:pPr lvl="1">
              <a:spcBef>
                <a:spcPts val="1200"/>
              </a:spcBef>
              <a:spcAft>
                <a:spcPts val="600"/>
              </a:spcAft>
              <a:buFont typeface="Wingdings" panose="05000000000000000000" pitchFamily="2" charset="2"/>
              <a:buChar char="q"/>
            </a:pPr>
            <a:r>
              <a:rPr lang="en-GB" sz="2000" b="1" dirty="0">
                <a:solidFill>
                  <a:schemeClr val="tx1"/>
                </a:solidFill>
              </a:rPr>
              <a:t>New robotics challenge: ATLAS shielding doors modification</a:t>
            </a:r>
            <a:endParaRPr lang="en-US" sz="2000" b="1" dirty="0">
              <a:solidFill>
                <a:schemeClr val="tx1"/>
              </a:solidFill>
            </a:endParaRPr>
          </a:p>
          <a:p>
            <a:pPr lvl="1">
              <a:spcBef>
                <a:spcPts val="1200"/>
              </a:spcBef>
              <a:spcAft>
                <a:spcPts val="600"/>
              </a:spcAft>
              <a:buFont typeface="Wingdings" panose="05000000000000000000" pitchFamily="2" charset="2"/>
              <a:buChar char="q"/>
            </a:pPr>
            <a:r>
              <a:rPr lang="en-US" sz="2000" b="1" dirty="0">
                <a:solidFill>
                  <a:schemeClr val="tx1"/>
                </a:solidFill>
              </a:rPr>
              <a:t>New Linux Image for Front-ends and System on Chip support</a:t>
            </a:r>
          </a:p>
          <a:p>
            <a:pPr>
              <a:buFont typeface="Wingdings" panose="05000000000000000000" pitchFamily="2" charset="2"/>
              <a:buChar char="Ø"/>
            </a:pPr>
            <a:endParaRPr lang="en-US"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CEM – Controls Electronics &amp; Mechatronics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28</a:t>
            </a:fld>
            <a:endParaRPr lang="en-US" dirty="0"/>
          </a:p>
        </p:txBody>
      </p:sp>
      <p:pic>
        <p:nvPicPr>
          <p:cNvPr id="8" name="Picture 7">
            <a:extLst>
              <a:ext uri="{FF2B5EF4-FFF2-40B4-BE49-F238E27FC236}">
                <a16:creationId xmlns:a16="http://schemas.microsoft.com/office/drawing/2014/main" id="{1152F322-A9B9-47C4-BEC6-A66E3CBC4F34}"/>
              </a:ext>
            </a:extLst>
          </p:cNvPr>
          <p:cNvPicPr>
            <a:picLocks noChangeAspect="1"/>
          </p:cNvPicPr>
          <p:nvPr/>
        </p:nvPicPr>
        <p:blipFill>
          <a:blip r:embed="rId2"/>
          <a:stretch>
            <a:fillRect/>
          </a:stretch>
        </p:blipFill>
        <p:spPr>
          <a:xfrm>
            <a:off x="233374" y="1234140"/>
            <a:ext cx="1548518" cy="3999323"/>
          </a:xfrm>
          <a:prstGeom prst="rect">
            <a:avLst/>
          </a:prstGeom>
        </p:spPr>
      </p:pic>
    </p:spTree>
    <p:extLst>
      <p:ext uri="{BB962C8B-B14F-4D97-AF65-F5344CB8AC3E}">
        <p14:creationId xmlns:p14="http://schemas.microsoft.com/office/powerpoint/2010/main" val="3010113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BE-CSS</a:t>
            </a:r>
            <a:br>
              <a:rPr lang="en-US" dirty="0"/>
            </a:br>
            <a:r>
              <a:rPr lang="en-US" dirty="0"/>
              <a:t>Controls Software &amp; Services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Chris Roderick</a:t>
            </a:r>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29</a:t>
            </a:fld>
            <a:endParaRPr lang="en-US" dirty="0"/>
          </a:p>
        </p:txBody>
      </p:sp>
    </p:spTree>
    <p:extLst>
      <p:ext uri="{BB962C8B-B14F-4D97-AF65-F5344CB8AC3E}">
        <p14:creationId xmlns:p14="http://schemas.microsoft.com/office/powerpoint/2010/main" val="125146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A5658-ECE2-47AE-8E20-52DDC0B42CE5}"/>
              </a:ext>
            </a:extLst>
          </p:cNvPr>
          <p:cNvSpPr>
            <a:spLocks noGrp="1"/>
          </p:cNvSpPr>
          <p:nvPr>
            <p:ph type="title"/>
          </p:nvPr>
        </p:nvSpPr>
        <p:spPr/>
        <p:txBody>
          <a:bodyPr/>
          <a:lstStyle/>
          <a:p>
            <a:r>
              <a:rPr lang="en-US" dirty="0"/>
              <a:t>BEAMS (BE) at the Heart of the A&amp;T Sector</a:t>
            </a:r>
            <a:endParaRPr lang="en-GB" dirty="0"/>
          </a:p>
        </p:txBody>
      </p:sp>
      <p:sp>
        <p:nvSpPr>
          <p:cNvPr id="4" name="Date Placeholder 3">
            <a:extLst>
              <a:ext uri="{FF2B5EF4-FFF2-40B4-BE49-F238E27FC236}">
                <a16:creationId xmlns:a16="http://schemas.microsoft.com/office/drawing/2014/main" id="{76F6138A-9857-4568-8C17-9ADEE78CF7E2}"/>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4DC5A616-B455-44DC-8FC5-4A35AA136E6C}"/>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9DF6805D-9EDC-4F7A-83F0-16FDF95E5150}"/>
              </a:ext>
            </a:extLst>
          </p:cNvPr>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7" name="Picture 6">
            <a:extLst>
              <a:ext uri="{FF2B5EF4-FFF2-40B4-BE49-F238E27FC236}">
                <a16:creationId xmlns:a16="http://schemas.microsoft.com/office/drawing/2014/main" id="{821D8910-2C53-4AB9-9152-6709C81A104B}"/>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29397" y="889662"/>
            <a:ext cx="8525094" cy="5311113"/>
          </a:xfrm>
          <a:prstGeom prst="rect">
            <a:avLst/>
          </a:prstGeom>
        </p:spPr>
      </p:pic>
    </p:spTree>
    <p:extLst>
      <p:ext uri="{BB962C8B-B14F-4D97-AF65-F5344CB8AC3E}">
        <p14:creationId xmlns:p14="http://schemas.microsoft.com/office/powerpoint/2010/main" val="1072631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CSS – Controls Software &amp; Services</a:t>
            </a:r>
            <a:br>
              <a:rPr lang="en-US" dirty="0"/>
            </a:br>
            <a:r>
              <a:rPr lang="en-US" sz="2000" dirty="0"/>
              <a:t>Group Leader: Chris Roderick</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30</a:t>
            </a:fld>
            <a:endParaRPr lang="en-US" dirty="0"/>
          </a:p>
        </p:txBody>
      </p:sp>
      <p:grpSp>
        <p:nvGrpSpPr>
          <p:cNvPr id="62" name="Group 61">
            <a:extLst>
              <a:ext uri="{FF2B5EF4-FFF2-40B4-BE49-F238E27FC236}">
                <a16:creationId xmlns:a16="http://schemas.microsoft.com/office/drawing/2014/main" id="{614EF963-EE1B-AC4E-A1D8-4438D80B7AFB}"/>
              </a:ext>
            </a:extLst>
          </p:cNvPr>
          <p:cNvGrpSpPr/>
          <p:nvPr/>
        </p:nvGrpSpPr>
        <p:grpSpPr>
          <a:xfrm>
            <a:off x="353632" y="3082115"/>
            <a:ext cx="11624744" cy="663031"/>
            <a:chOff x="363571" y="3082115"/>
            <a:chExt cx="11624744" cy="663031"/>
          </a:xfrm>
        </p:grpSpPr>
        <p:sp>
          <p:nvSpPr>
            <p:cNvPr id="54" name="Rounded Rectangle 53">
              <a:extLst>
                <a:ext uri="{FF2B5EF4-FFF2-40B4-BE49-F238E27FC236}">
                  <a16:creationId xmlns:a16="http://schemas.microsoft.com/office/drawing/2014/main" id="{B8FBD6F6-1F6C-CA4C-B487-7EAEFB3234F6}"/>
                </a:ext>
              </a:extLst>
            </p:cNvPr>
            <p:cNvSpPr/>
            <p:nvPr/>
          </p:nvSpPr>
          <p:spPr>
            <a:xfrm>
              <a:off x="2386205" y="3203094"/>
              <a:ext cx="9602110" cy="540000"/>
            </a:xfrm>
            <a:prstGeom prst="roundRect">
              <a:avLst/>
            </a:prstGeom>
            <a:solidFill>
              <a:srgbClr val="EDD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erson wearing a striped shirt and smiling at the camera&#10;&#10;Description automatically generated">
              <a:extLst>
                <a:ext uri="{FF2B5EF4-FFF2-40B4-BE49-F238E27FC236}">
                  <a16:creationId xmlns:a16="http://schemas.microsoft.com/office/drawing/2014/main" id="{F0FCBACE-F113-6D44-8DA5-CECFACDD6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3189" y="3203094"/>
              <a:ext cx="556978" cy="540000"/>
            </a:xfrm>
            <a:prstGeom prst="rect">
              <a:avLst/>
            </a:prstGeom>
          </p:spPr>
        </p:pic>
        <p:sp>
          <p:nvSpPr>
            <p:cNvPr id="18" name="Rectangle 17">
              <a:extLst>
                <a:ext uri="{FF2B5EF4-FFF2-40B4-BE49-F238E27FC236}">
                  <a16:creationId xmlns:a16="http://schemas.microsoft.com/office/drawing/2014/main" id="{89FB1B6F-F267-564D-8F0C-42255C89D34D}"/>
                </a:ext>
              </a:extLst>
            </p:cNvPr>
            <p:cNvSpPr/>
            <p:nvPr/>
          </p:nvSpPr>
          <p:spPr>
            <a:xfrm>
              <a:off x="2347043" y="3160371"/>
              <a:ext cx="9614396" cy="584775"/>
            </a:xfrm>
            <a:prstGeom prst="rect">
              <a:avLst/>
            </a:prstGeom>
          </p:spPr>
          <p:txBody>
            <a:bodyPr wrap="square">
              <a:spAutoFit/>
            </a:bodyPr>
            <a:lstStyle/>
            <a:p>
              <a:r>
                <a:rPr lang="en-GB" sz="1600" b="1" dirty="0">
                  <a:solidFill>
                    <a:srgbClr val="951F93"/>
                  </a:solidFill>
                  <a:latin typeface="Avenir Book" panose="02000503020000020003" pitchFamily="2" charset="0"/>
                  <a:ea typeface="PMingLiU" panose="02020500000000000000" pitchFamily="18" charset="-120"/>
                  <a:cs typeface="Times New Roman" panose="02020603050405020304" pitchFamily="18" charset="0"/>
                </a:rPr>
                <a:t>Communication</a:t>
              </a:r>
              <a:r>
                <a:rPr lang="en-GB" sz="1600" dirty="0">
                  <a:latin typeface="Avenir Book" panose="02000503020000020003" pitchFamily="2" charset="0"/>
                  <a:ea typeface="PMingLiU" panose="02020500000000000000" pitchFamily="18" charset="-120"/>
                  <a:cs typeface="Times New Roman" panose="02020603050405020304" pitchFamily="18" charset="0"/>
                </a:rPr>
                <a:t> between control system elements;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processing of acquired data</a:t>
              </a:r>
              <a:r>
                <a:rPr lang="en-GB" sz="1600" dirty="0">
                  <a:latin typeface="Avenir Book" panose="02000503020000020003" pitchFamily="2" charset="0"/>
                  <a:ea typeface="PMingLiU" panose="02020500000000000000" pitchFamily="18" charset="-120"/>
                  <a:cs typeface="Times New Roman" panose="02020603050405020304" pitchFamily="18" charset="0"/>
                </a:rPr>
                <a:t>;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archiving data</a:t>
              </a:r>
              <a:r>
                <a:rPr lang="en-GB" sz="1600" dirty="0">
                  <a:latin typeface="Avenir Book" panose="02000503020000020003" pitchFamily="2" charset="0"/>
                  <a:ea typeface="PMingLiU" panose="02020500000000000000" pitchFamily="18" charset="-120"/>
                  <a:cs typeface="Times New Roman" panose="02020603050405020304" pitchFamily="18" charset="0"/>
                </a:rPr>
                <a:t> to support diagnostics and analysis of beam and equipment performance and behaviour</a:t>
              </a:r>
              <a:endParaRPr lang="en-US" dirty="0">
                <a:latin typeface="Avenir Book" panose="02000503020000020003" pitchFamily="2" charset="0"/>
              </a:endParaRPr>
            </a:p>
          </p:txBody>
        </p:sp>
        <p:pic>
          <p:nvPicPr>
            <p:cNvPr id="40" name="Picture 39" descr="Text&#10;&#10;Description automatically generated">
              <a:extLst>
                <a:ext uri="{FF2B5EF4-FFF2-40B4-BE49-F238E27FC236}">
                  <a16:creationId xmlns:a16="http://schemas.microsoft.com/office/drawing/2014/main" id="{AAFE93AC-4961-A344-8FCB-08C78F026DFA}"/>
                </a:ext>
              </a:extLst>
            </p:cNvPr>
            <p:cNvPicPr>
              <a:picLocks noChangeAspect="1"/>
            </p:cNvPicPr>
            <p:nvPr/>
          </p:nvPicPr>
          <p:blipFill>
            <a:blip r:embed="rId3"/>
            <a:stretch>
              <a:fillRect/>
            </a:stretch>
          </p:blipFill>
          <p:spPr>
            <a:xfrm>
              <a:off x="363571" y="3082115"/>
              <a:ext cx="1358900" cy="609600"/>
            </a:xfrm>
            <a:prstGeom prst="rect">
              <a:avLst/>
            </a:prstGeom>
          </p:spPr>
        </p:pic>
      </p:grpSp>
      <p:grpSp>
        <p:nvGrpSpPr>
          <p:cNvPr id="60" name="Group 59">
            <a:extLst>
              <a:ext uri="{FF2B5EF4-FFF2-40B4-BE49-F238E27FC236}">
                <a16:creationId xmlns:a16="http://schemas.microsoft.com/office/drawing/2014/main" id="{4758FF4D-9DBC-B74E-B182-D8E3A4852BD9}"/>
              </a:ext>
            </a:extLst>
          </p:cNvPr>
          <p:cNvGrpSpPr/>
          <p:nvPr/>
        </p:nvGrpSpPr>
        <p:grpSpPr>
          <a:xfrm>
            <a:off x="390079" y="1843254"/>
            <a:ext cx="11586651" cy="731264"/>
            <a:chOff x="390079" y="1843254"/>
            <a:chExt cx="11586651" cy="731264"/>
          </a:xfrm>
        </p:grpSpPr>
        <p:sp>
          <p:nvSpPr>
            <p:cNvPr id="52" name="Rounded Rectangle 51">
              <a:extLst>
                <a:ext uri="{FF2B5EF4-FFF2-40B4-BE49-F238E27FC236}">
                  <a16:creationId xmlns:a16="http://schemas.microsoft.com/office/drawing/2014/main" id="{925503A4-4A3F-5F4D-8A50-79C5F2FB1D6F}"/>
                </a:ext>
              </a:extLst>
            </p:cNvPr>
            <p:cNvSpPr/>
            <p:nvPr/>
          </p:nvSpPr>
          <p:spPr>
            <a:xfrm>
              <a:off x="2374620" y="1998587"/>
              <a:ext cx="9602110" cy="540000"/>
            </a:xfrm>
            <a:prstGeom prst="roundRect">
              <a:avLst/>
            </a:prstGeom>
            <a:solidFill>
              <a:srgbClr val="EDD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erson wearing a blue shirt and smiling at the camera&#10;&#10;Description automatically generated">
              <a:extLst>
                <a:ext uri="{FF2B5EF4-FFF2-40B4-BE49-F238E27FC236}">
                  <a16:creationId xmlns:a16="http://schemas.microsoft.com/office/drawing/2014/main" id="{F1C0056C-FCEC-AD4B-8E75-12F04E44EB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8245" y="1998587"/>
              <a:ext cx="540000" cy="540000"/>
            </a:xfrm>
            <a:prstGeom prst="rect">
              <a:avLst/>
            </a:prstGeom>
          </p:spPr>
        </p:pic>
        <p:sp>
          <p:nvSpPr>
            <p:cNvPr id="17" name="Rectangle 16">
              <a:extLst>
                <a:ext uri="{FF2B5EF4-FFF2-40B4-BE49-F238E27FC236}">
                  <a16:creationId xmlns:a16="http://schemas.microsoft.com/office/drawing/2014/main" id="{7F9E3E90-F7FE-9645-954F-01063C110584}"/>
                </a:ext>
              </a:extLst>
            </p:cNvPr>
            <p:cNvSpPr/>
            <p:nvPr/>
          </p:nvSpPr>
          <p:spPr>
            <a:xfrm>
              <a:off x="2354770" y="1989743"/>
              <a:ext cx="8918336" cy="584775"/>
            </a:xfrm>
            <a:prstGeom prst="rect">
              <a:avLst/>
            </a:prstGeom>
          </p:spPr>
          <p:txBody>
            <a:bodyPr wrap="square">
              <a:spAutoFit/>
            </a:bodyPr>
            <a:lstStyle/>
            <a:p>
              <a:r>
                <a:rPr lang="en-US" sz="1600" dirty="0">
                  <a:solidFill>
                    <a:srgbClr val="0032A0"/>
                  </a:solidFill>
                  <a:latin typeface="Avenir Book" panose="02000503020000020003" pitchFamily="2" charset="0"/>
                </a:rPr>
                <a:t>Collection of </a:t>
              </a:r>
              <a:r>
                <a:rPr lang="en-US" sz="1600" b="1" dirty="0">
                  <a:solidFill>
                    <a:srgbClr val="942093"/>
                  </a:solidFill>
                  <a:latin typeface="Avenir Book" panose="02000503020000020003" pitchFamily="2" charset="0"/>
                </a:rPr>
                <a:t>software framework</a:t>
              </a:r>
              <a:r>
                <a:rPr lang="en-US" sz="1600" dirty="0">
                  <a:solidFill>
                    <a:srgbClr val="942093"/>
                  </a:solidFill>
                  <a:latin typeface="Avenir Book" panose="02000503020000020003" pitchFamily="2" charset="0"/>
                </a:rPr>
                <a:t>s, </a:t>
              </a:r>
              <a:r>
                <a:rPr lang="en-US" sz="1600" b="1" dirty="0">
                  <a:solidFill>
                    <a:srgbClr val="942093"/>
                  </a:solidFill>
                  <a:latin typeface="Avenir Book" panose="02000503020000020003" pitchFamily="2" charset="0"/>
                </a:rPr>
                <a:t>libraries &amp; tools</a:t>
              </a:r>
              <a:r>
                <a:rPr lang="en-US" sz="1600" dirty="0">
                  <a:latin typeface="Avenir Book" panose="02000503020000020003" pitchFamily="2" charset="0"/>
                </a:rPr>
                <a:t> for </a:t>
              </a:r>
              <a:r>
                <a:rPr lang="en-US" sz="1600" b="1" dirty="0">
                  <a:solidFill>
                    <a:srgbClr val="942093"/>
                  </a:solidFill>
                  <a:latin typeface="Avenir Book" panose="02000503020000020003" pitchFamily="2" charset="0"/>
                </a:rPr>
                <a:t>real-time control</a:t>
              </a:r>
              <a:r>
                <a:rPr lang="en-US" sz="1600" dirty="0">
                  <a:solidFill>
                    <a:srgbClr val="942093"/>
                  </a:solidFill>
                  <a:latin typeface="Avenir Book" panose="02000503020000020003" pitchFamily="2" charset="0"/>
                </a:rPr>
                <a:t> </a:t>
              </a:r>
              <a:r>
                <a:rPr lang="en-US" sz="1600" dirty="0">
                  <a:solidFill>
                    <a:srgbClr val="0032A0"/>
                  </a:solidFill>
                  <a:latin typeface="Avenir Book" panose="02000503020000020003" pitchFamily="2" charset="0"/>
                </a:rPr>
                <a:t>&amp;</a:t>
              </a:r>
              <a:r>
                <a:rPr lang="en-US" sz="1600" dirty="0">
                  <a:solidFill>
                    <a:srgbClr val="942093"/>
                  </a:solidFill>
                  <a:latin typeface="Avenir Book" panose="02000503020000020003" pitchFamily="2" charset="0"/>
                </a:rPr>
                <a:t> </a:t>
              </a:r>
              <a:r>
                <a:rPr lang="en-US" sz="1600" b="1" dirty="0">
                  <a:solidFill>
                    <a:srgbClr val="942093"/>
                  </a:solidFill>
                  <a:latin typeface="Avenir Book" panose="02000503020000020003" pitchFamily="2" charset="0"/>
                </a:rPr>
                <a:t>data acquisition</a:t>
              </a:r>
              <a:r>
                <a:rPr lang="en-US" sz="1600" dirty="0">
                  <a:latin typeface="Avenir Book" panose="02000503020000020003" pitchFamily="2" charset="0"/>
                </a:rPr>
                <a:t>; </a:t>
              </a:r>
              <a:r>
                <a:rPr lang="en-US" sz="1600" b="1" dirty="0">
                  <a:solidFill>
                    <a:srgbClr val="951F93"/>
                  </a:solidFill>
                  <a:latin typeface="Avenir Book" panose="02000503020000020003" pitchFamily="2" charset="0"/>
                </a:rPr>
                <a:t>central timing</a:t>
              </a:r>
              <a:r>
                <a:rPr lang="en-US" sz="1600" dirty="0">
                  <a:latin typeface="Avenir Book" panose="02000503020000020003" pitchFamily="2" charset="0"/>
                </a:rPr>
                <a:t> system for the </a:t>
              </a:r>
              <a:r>
                <a:rPr lang="en-US" sz="1600" b="1" dirty="0">
                  <a:solidFill>
                    <a:srgbClr val="951F93"/>
                  </a:solidFill>
                  <a:latin typeface="Avenir Book" panose="02000503020000020003" pitchFamily="2" charset="0"/>
                </a:rPr>
                <a:t>sequencing &amp; synchronization of the accelerator complex</a:t>
              </a:r>
              <a:endParaRPr lang="en-US" sz="1600" dirty="0">
                <a:latin typeface="Avenir Book" panose="02000503020000020003" pitchFamily="2" charset="0"/>
              </a:endParaRPr>
            </a:p>
          </p:txBody>
        </p:sp>
        <p:pic>
          <p:nvPicPr>
            <p:cNvPr id="42" name="Picture 41" descr="Graphical user interface, text&#10;&#10;Description automatically generated">
              <a:extLst>
                <a:ext uri="{FF2B5EF4-FFF2-40B4-BE49-F238E27FC236}">
                  <a16:creationId xmlns:a16="http://schemas.microsoft.com/office/drawing/2014/main" id="{18767FC7-1F3B-A741-BC8C-162A50A825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079" y="1843254"/>
              <a:ext cx="1333500" cy="635000"/>
            </a:xfrm>
            <a:prstGeom prst="rect">
              <a:avLst/>
            </a:prstGeom>
          </p:spPr>
        </p:pic>
      </p:grpSp>
      <p:grpSp>
        <p:nvGrpSpPr>
          <p:cNvPr id="68" name="Group 67">
            <a:extLst>
              <a:ext uri="{FF2B5EF4-FFF2-40B4-BE49-F238E27FC236}">
                <a16:creationId xmlns:a16="http://schemas.microsoft.com/office/drawing/2014/main" id="{2354D35A-7A61-8D4B-9039-C6BD5D4AC197}"/>
              </a:ext>
            </a:extLst>
          </p:cNvPr>
          <p:cNvGrpSpPr/>
          <p:nvPr/>
        </p:nvGrpSpPr>
        <p:grpSpPr>
          <a:xfrm>
            <a:off x="288319" y="1240692"/>
            <a:ext cx="11717383" cy="646331"/>
            <a:chOff x="288319" y="1240692"/>
            <a:chExt cx="11717383" cy="646331"/>
          </a:xfrm>
        </p:grpSpPr>
        <p:sp>
          <p:nvSpPr>
            <p:cNvPr id="59" name="Rounded Rectangle 58">
              <a:extLst>
                <a:ext uri="{FF2B5EF4-FFF2-40B4-BE49-F238E27FC236}">
                  <a16:creationId xmlns:a16="http://schemas.microsoft.com/office/drawing/2014/main" id="{3B536BD2-E156-9B41-A8A4-D59921F148E3}"/>
                </a:ext>
              </a:extLst>
            </p:cNvPr>
            <p:cNvSpPr/>
            <p:nvPr/>
          </p:nvSpPr>
          <p:spPr>
            <a:xfrm>
              <a:off x="3201255" y="1242087"/>
              <a:ext cx="8800871" cy="64493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54CBE4-B1ED-684D-8760-05AFD368009B}"/>
                </a:ext>
              </a:extLst>
            </p:cNvPr>
            <p:cNvSpPr/>
            <p:nvPr/>
          </p:nvSpPr>
          <p:spPr>
            <a:xfrm>
              <a:off x="3183346" y="1260438"/>
              <a:ext cx="8822356" cy="584775"/>
            </a:xfrm>
            <a:prstGeom prst="rect">
              <a:avLst/>
            </a:prstGeom>
          </p:spPr>
          <p:txBody>
            <a:bodyPr wrap="square">
              <a:spAutoFit/>
            </a:bodyPr>
            <a:lstStyle/>
            <a:p>
              <a:r>
                <a:rPr lang="en-GB" sz="1600" b="1" i="1" dirty="0">
                  <a:latin typeface="Avenir Book" panose="02000503020000020003" pitchFamily="2" charset="0"/>
                </a:rPr>
                <a:t>Provides solutions for the </a:t>
              </a:r>
              <a:r>
                <a:rPr lang="en-GB" sz="1600" b="1" i="1" dirty="0">
                  <a:solidFill>
                    <a:srgbClr val="951F93"/>
                  </a:solidFill>
                  <a:latin typeface="Avenir Book" panose="02000503020000020003" pitchFamily="2" charset="0"/>
                </a:rPr>
                <a:t>control &amp; monitoring</a:t>
              </a:r>
              <a:r>
                <a:rPr lang="en-GB" sz="1600" b="1" i="1" dirty="0">
                  <a:latin typeface="Avenir Book" panose="02000503020000020003" pitchFamily="2" charset="0"/>
                </a:rPr>
                <a:t> of all CERN particle </a:t>
              </a:r>
              <a:r>
                <a:rPr lang="en-GB" sz="1600" b="1" i="1" dirty="0">
                  <a:solidFill>
                    <a:srgbClr val="951F93"/>
                  </a:solidFill>
                  <a:latin typeface="Avenir Book" panose="02000503020000020003" pitchFamily="2" charset="0"/>
                </a:rPr>
                <a:t>accelerators</a:t>
              </a:r>
              <a:r>
                <a:rPr lang="en-GB" sz="1600" b="1" i="1" dirty="0">
                  <a:latin typeface="Avenir Book" panose="02000503020000020003" pitchFamily="2" charset="0"/>
                </a:rPr>
                <a:t>, their </a:t>
              </a:r>
              <a:r>
                <a:rPr lang="en-GB" sz="1600" b="1" i="1" dirty="0">
                  <a:solidFill>
                    <a:srgbClr val="951F93"/>
                  </a:solidFill>
                  <a:latin typeface="Avenir Book" panose="02000503020000020003" pitchFamily="2" charset="0"/>
                </a:rPr>
                <a:t>transfer lines</a:t>
              </a:r>
              <a:r>
                <a:rPr lang="en-GB" sz="1600" b="1" i="1" dirty="0">
                  <a:latin typeface="Avenir Book" panose="02000503020000020003" pitchFamily="2" charset="0"/>
                </a:rPr>
                <a:t>, associated </a:t>
              </a:r>
              <a:r>
                <a:rPr lang="en-GB" sz="1600" b="1" i="1" dirty="0">
                  <a:solidFill>
                    <a:srgbClr val="951F93"/>
                  </a:solidFill>
                  <a:latin typeface="Avenir Book" panose="02000503020000020003" pitchFamily="2" charset="0"/>
                </a:rPr>
                <a:t>experimental areas</a:t>
              </a:r>
              <a:r>
                <a:rPr lang="en-GB" sz="1600" b="1" i="1" dirty="0">
                  <a:latin typeface="Avenir Book" panose="02000503020000020003" pitchFamily="2" charset="0"/>
                </a:rPr>
                <a:t> and various supporting </a:t>
              </a:r>
              <a:r>
                <a:rPr lang="en-GB" sz="1600" b="1" i="1" dirty="0">
                  <a:solidFill>
                    <a:srgbClr val="951F93"/>
                  </a:solidFill>
                  <a:latin typeface="Avenir Book" panose="02000503020000020003" pitchFamily="2" charset="0"/>
                </a:rPr>
                <a:t>technical infrastructure</a:t>
              </a:r>
              <a:r>
                <a:rPr lang="en-GB" sz="1600" b="1" i="1" dirty="0">
                  <a:latin typeface="Avenir Book" panose="02000503020000020003" pitchFamily="2" charset="0"/>
                </a:rPr>
                <a:t> services</a:t>
              </a:r>
              <a:endParaRPr lang="en-US" sz="1600" b="1" dirty="0"/>
            </a:p>
          </p:txBody>
        </p:sp>
        <p:pic>
          <p:nvPicPr>
            <p:cNvPr id="9" name="Picture 8" descr="A person smiling for the camera&#10;&#10;Description automatically generated">
              <a:extLst>
                <a:ext uri="{FF2B5EF4-FFF2-40B4-BE49-F238E27FC236}">
                  <a16:creationId xmlns:a16="http://schemas.microsoft.com/office/drawing/2014/main" id="{3BC9B445-3963-1448-8B3B-F561514A9B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1233" y="1240692"/>
              <a:ext cx="505015" cy="646331"/>
            </a:xfrm>
            <a:prstGeom prst="rect">
              <a:avLst/>
            </a:prstGeom>
          </p:spPr>
        </p:pic>
        <p:pic>
          <p:nvPicPr>
            <p:cNvPr id="10" name="Picture 9" descr="A person posing for the camera&#10;&#10;Description automatically generated">
              <a:extLst>
                <a:ext uri="{FF2B5EF4-FFF2-40B4-BE49-F238E27FC236}">
                  <a16:creationId xmlns:a16="http://schemas.microsoft.com/office/drawing/2014/main" id="{93390A3B-A3CC-9F43-A197-35257F8E2F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16315" y="1240692"/>
              <a:ext cx="558704" cy="646331"/>
            </a:xfrm>
            <a:prstGeom prst="rect">
              <a:avLst/>
            </a:prstGeom>
          </p:spPr>
        </p:pic>
        <p:pic>
          <p:nvPicPr>
            <p:cNvPr id="23" name="Picture 22" descr="A person smiling for the camera&#10;&#10;Description automatically generated">
              <a:extLst>
                <a:ext uri="{FF2B5EF4-FFF2-40B4-BE49-F238E27FC236}">
                  <a16:creationId xmlns:a16="http://schemas.microsoft.com/office/drawing/2014/main" id="{2D6B347A-D8C9-7843-80FC-B47B86A675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29344" y="1240692"/>
              <a:ext cx="505016" cy="646331"/>
            </a:xfrm>
            <a:prstGeom prst="rect">
              <a:avLst/>
            </a:prstGeom>
          </p:spPr>
        </p:pic>
        <p:pic>
          <p:nvPicPr>
            <p:cNvPr id="28" name="Picture 27" descr="Graphical user interface, text, application, chat or text message&#10;&#10;Description automatically generated">
              <a:extLst>
                <a:ext uri="{FF2B5EF4-FFF2-40B4-BE49-F238E27FC236}">
                  <a16:creationId xmlns:a16="http://schemas.microsoft.com/office/drawing/2014/main" id="{0A28C84F-5FAE-B64F-AADC-9BD41286077D}"/>
                </a:ext>
              </a:extLst>
            </p:cNvPr>
            <p:cNvPicPr>
              <a:picLocks noChangeAspect="1"/>
            </p:cNvPicPr>
            <p:nvPr/>
          </p:nvPicPr>
          <p:blipFill>
            <a:blip r:embed="rId9"/>
            <a:stretch>
              <a:fillRect/>
            </a:stretch>
          </p:blipFill>
          <p:spPr>
            <a:xfrm>
              <a:off x="288319" y="1259057"/>
              <a:ext cx="1206500" cy="609600"/>
            </a:xfrm>
            <a:prstGeom prst="rect">
              <a:avLst/>
            </a:prstGeom>
          </p:spPr>
        </p:pic>
      </p:grpSp>
      <p:grpSp>
        <p:nvGrpSpPr>
          <p:cNvPr id="63" name="Group 62">
            <a:extLst>
              <a:ext uri="{FF2B5EF4-FFF2-40B4-BE49-F238E27FC236}">
                <a16:creationId xmlns:a16="http://schemas.microsoft.com/office/drawing/2014/main" id="{60190231-8D44-8647-88E0-F57CC42677A8}"/>
              </a:ext>
            </a:extLst>
          </p:cNvPr>
          <p:cNvGrpSpPr/>
          <p:nvPr/>
        </p:nvGrpSpPr>
        <p:grpSpPr>
          <a:xfrm>
            <a:off x="395898" y="3651794"/>
            <a:ext cx="11570893" cy="749295"/>
            <a:chOff x="405837" y="3651794"/>
            <a:chExt cx="11570893" cy="749295"/>
          </a:xfrm>
        </p:grpSpPr>
        <p:sp>
          <p:nvSpPr>
            <p:cNvPr id="55" name="Rounded Rectangle 54">
              <a:extLst>
                <a:ext uri="{FF2B5EF4-FFF2-40B4-BE49-F238E27FC236}">
                  <a16:creationId xmlns:a16="http://schemas.microsoft.com/office/drawing/2014/main" id="{2F20EE98-9782-9848-806E-50AF84FA99DC}"/>
                </a:ext>
              </a:extLst>
            </p:cNvPr>
            <p:cNvSpPr/>
            <p:nvPr/>
          </p:nvSpPr>
          <p:spPr>
            <a:xfrm>
              <a:off x="2374620" y="3810696"/>
              <a:ext cx="9602110" cy="540000"/>
            </a:xfrm>
            <a:prstGeom prst="roundRect">
              <a:avLst/>
            </a:prstGeom>
            <a:solidFill>
              <a:srgbClr val="E0B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erson smiling for the camera&#10;&#10;Description automatically generated">
              <a:extLst>
                <a:ext uri="{FF2B5EF4-FFF2-40B4-BE49-F238E27FC236}">
                  <a16:creationId xmlns:a16="http://schemas.microsoft.com/office/drawing/2014/main" id="{06C6259E-C1DE-DF4B-84F4-B1CB8FB5BC0C}"/>
                </a:ext>
              </a:extLst>
            </p:cNvPr>
            <p:cNvPicPr>
              <a:picLocks noChangeAspect="1"/>
            </p:cNvPicPr>
            <p:nvPr/>
          </p:nvPicPr>
          <p:blipFill>
            <a:blip r:embed="rId10" cstate="screen">
              <a:extLst>
                <a:ext uri="{BEBA8EAE-BF5A-486C-A8C5-ECC9F3942E4B}">
                  <a14:imgProps xmlns:a14="http://schemas.microsoft.com/office/drawing/2010/main">
                    <a14:imgLayer r:embed="rId11">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768086" y="3814123"/>
              <a:ext cx="540000" cy="540000"/>
            </a:xfrm>
            <a:prstGeom prst="rect">
              <a:avLst/>
            </a:prstGeom>
          </p:spPr>
        </p:pic>
        <p:sp>
          <p:nvSpPr>
            <p:cNvPr id="19" name="Rectangle 18">
              <a:extLst>
                <a:ext uri="{FF2B5EF4-FFF2-40B4-BE49-F238E27FC236}">
                  <a16:creationId xmlns:a16="http://schemas.microsoft.com/office/drawing/2014/main" id="{7A49CACA-B7A1-5349-8E08-4CABF41FA4F5}"/>
                </a:ext>
              </a:extLst>
            </p:cNvPr>
            <p:cNvSpPr/>
            <p:nvPr/>
          </p:nvSpPr>
          <p:spPr>
            <a:xfrm>
              <a:off x="2354770" y="3816314"/>
              <a:ext cx="9614395" cy="584775"/>
            </a:xfrm>
            <a:prstGeom prst="rect">
              <a:avLst/>
            </a:prstGeom>
          </p:spPr>
          <p:txBody>
            <a:bodyPr wrap="square">
              <a:spAutoFit/>
            </a:bodyPr>
            <a:lstStyle/>
            <a:p>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Defining and steering the ATS GUI strategy</a:t>
              </a:r>
              <a:r>
                <a:rPr lang="en-GB" sz="1600" dirty="0">
                  <a:latin typeface="Avenir Book" panose="02000503020000020003" pitchFamily="2" charset="0"/>
                  <a:ea typeface="PMingLiU" panose="02020500000000000000" pitchFamily="18" charset="-120"/>
                  <a:cs typeface="Times New Roman" panose="02020603050405020304" pitchFamily="18" charset="0"/>
                </a:rPr>
                <a:t>; leading development of </a:t>
              </a:r>
              <a:r>
                <a:rPr lang="en-GB" sz="1600" b="1" dirty="0">
                  <a:solidFill>
                    <a:srgbClr val="951F93"/>
                  </a:solidFill>
                  <a:latin typeface="Avenir Book" panose="02000503020000020003" pitchFamily="2" charset="0"/>
                  <a:ea typeface="PMingLiU" panose="02020500000000000000" pitchFamily="18" charset="-120"/>
                  <a:cs typeface="Times New Roman" panose="02020603050405020304" pitchFamily="18" charset="0"/>
                </a:rPr>
                <a:t>GUIs to interface with core CSS systems</a:t>
              </a:r>
              <a:r>
                <a:rPr lang="en-GB" sz="1600" dirty="0">
                  <a:latin typeface="Avenir Book" panose="02000503020000020003" pitchFamily="2" charset="0"/>
                  <a:ea typeface="PMingLiU" panose="02020500000000000000" pitchFamily="18" charset="-120"/>
                  <a:cs typeface="Times New Roman" panose="02020603050405020304" pitchFamily="18" charset="0"/>
                </a:rPr>
                <a:t>; providing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numerous standalone applications</a:t>
              </a:r>
              <a:r>
                <a:rPr lang="en-GB" sz="1600"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 </a:t>
              </a:r>
              <a:r>
                <a:rPr lang="en-GB" sz="1600" dirty="0">
                  <a:solidFill>
                    <a:srgbClr val="0032A0"/>
                  </a:solidFill>
                  <a:latin typeface="Avenir Book" panose="02000503020000020003" pitchFamily="2" charset="0"/>
                  <a:ea typeface="PMingLiU" panose="02020500000000000000" pitchFamily="18" charset="-120"/>
                  <a:cs typeface="Times New Roman" panose="02020603050405020304" pitchFamily="18" charset="0"/>
                </a:rPr>
                <a:t>&amp;</a:t>
              </a:r>
              <a:r>
                <a:rPr lang="en-GB" sz="1600"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ATS-wide services</a:t>
              </a:r>
              <a:endParaRPr lang="en-US" sz="1600" dirty="0">
                <a:latin typeface="Avenir Book" panose="02000503020000020003" pitchFamily="2" charset="0"/>
              </a:endParaRPr>
            </a:p>
          </p:txBody>
        </p:sp>
        <p:pic>
          <p:nvPicPr>
            <p:cNvPr id="44" name="Picture 43" descr="Text&#10;&#10;Description automatically generated">
              <a:extLst>
                <a:ext uri="{FF2B5EF4-FFF2-40B4-BE49-F238E27FC236}">
                  <a16:creationId xmlns:a16="http://schemas.microsoft.com/office/drawing/2014/main" id="{57A30ECE-9FE8-FB43-865A-8E8D0D0C42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5837" y="3651794"/>
              <a:ext cx="1320800" cy="647700"/>
            </a:xfrm>
            <a:prstGeom prst="rect">
              <a:avLst/>
            </a:prstGeom>
          </p:spPr>
        </p:pic>
      </p:grpSp>
      <p:grpSp>
        <p:nvGrpSpPr>
          <p:cNvPr id="61" name="Group 60">
            <a:extLst>
              <a:ext uri="{FF2B5EF4-FFF2-40B4-BE49-F238E27FC236}">
                <a16:creationId xmlns:a16="http://schemas.microsoft.com/office/drawing/2014/main" id="{5A2EEBC9-D0BE-224C-BDC0-8ED019389DD8}"/>
              </a:ext>
            </a:extLst>
          </p:cNvPr>
          <p:cNvGrpSpPr/>
          <p:nvPr/>
        </p:nvGrpSpPr>
        <p:grpSpPr>
          <a:xfrm>
            <a:off x="378431" y="2460870"/>
            <a:ext cx="11715139" cy="707888"/>
            <a:chOff x="388370" y="2460870"/>
            <a:chExt cx="11715139" cy="707888"/>
          </a:xfrm>
        </p:grpSpPr>
        <p:sp>
          <p:nvSpPr>
            <p:cNvPr id="53" name="Rounded Rectangle 52">
              <a:extLst>
                <a:ext uri="{FF2B5EF4-FFF2-40B4-BE49-F238E27FC236}">
                  <a16:creationId xmlns:a16="http://schemas.microsoft.com/office/drawing/2014/main" id="{DD50CB89-0841-BD41-9172-56857162C876}"/>
                </a:ext>
              </a:extLst>
            </p:cNvPr>
            <p:cNvSpPr/>
            <p:nvPr/>
          </p:nvSpPr>
          <p:spPr>
            <a:xfrm>
              <a:off x="2374620" y="2595399"/>
              <a:ext cx="9602110" cy="540000"/>
            </a:xfrm>
            <a:prstGeom prst="roundRect">
              <a:avLst/>
            </a:prstGeom>
            <a:solidFill>
              <a:srgbClr val="E0B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rson wearing a hat&#10;&#10;Description automatically generated">
              <a:extLst>
                <a:ext uri="{FF2B5EF4-FFF2-40B4-BE49-F238E27FC236}">
                  <a16:creationId xmlns:a16="http://schemas.microsoft.com/office/drawing/2014/main" id="{0AC719D3-17C2-8942-9005-0A363ED8F40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68086" y="2600550"/>
              <a:ext cx="540000" cy="540000"/>
            </a:xfrm>
            <a:prstGeom prst="rect">
              <a:avLst/>
            </a:prstGeom>
          </p:spPr>
        </p:pic>
        <p:sp>
          <p:nvSpPr>
            <p:cNvPr id="22" name="Rectangle 21">
              <a:extLst>
                <a:ext uri="{FF2B5EF4-FFF2-40B4-BE49-F238E27FC236}">
                  <a16:creationId xmlns:a16="http://schemas.microsoft.com/office/drawing/2014/main" id="{D07ADFAC-F1BF-B24E-8A79-7441F53134E2}"/>
                </a:ext>
              </a:extLst>
            </p:cNvPr>
            <p:cNvSpPr/>
            <p:nvPr/>
          </p:nvSpPr>
          <p:spPr>
            <a:xfrm>
              <a:off x="2347044" y="2583983"/>
              <a:ext cx="9756465" cy="584775"/>
            </a:xfrm>
            <a:prstGeom prst="rect">
              <a:avLst/>
            </a:prstGeom>
          </p:spPr>
          <p:txBody>
            <a:bodyPr wrap="square">
              <a:spAutoFit/>
            </a:bodyPr>
            <a:lstStyle/>
            <a:p>
              <a:r>
                <a:rPr lang="en-GB" sz="1600" dirty="0">
                  <a:latin typeface="Avenir Book" panose="02000503020000020003" pitchFamily="2" charset="0"/>
                  <a:ea typeface="PMingLiU" panose="02020500000000000000" pitchFamily="18" charset="-120"/>
                  <a:cs typeface="Times New Roman" panose="02020603050405020304" pitchFamily="18" charset="0"/>
                </a:rPr>
                <a:t>Systems to manage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physical &amp; logical configurations</a:t>
              </a:r>
              <a:r>
                <a:rPr lang="en-GB" sz="1600" dirty="0">
                  <a:latin typeface="Avenir Book" panose="02000503020000020003" pitchFamily="2" charset="0"/>
                  <a:ea typeface="PMingLiU" panose="02020500000000000000" pitchFamily="18" charset="-120"/>
                  <a:cs typeface="Times New Roman" panose="02020603050405020304" pitchFamily="18" charset="0"/>
                </a:rPr>
                <a:t>;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operational settings</a:t>
              </a:r>
              <a:r>
                <a:rPr lang="en-GB" sz="1600" dirty="0">
                  <a:latin typeface="Avenir Book" panose="02000503020000020003" pitchFamily="2" charset="0"/>
                  <a:ea typeface="PMingLiU" panose="02020500000000000000" pitchFamily="18" charset="-120"/>
                  <a:cs typeface="Times New Roman" panose="02020603050405020304" pitchFamily="18" charset="0"/>
                </a:rPr>
                <a:t>;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control experimental areas</a:t>
              </a:r>
              <a:r>
                <a:rPr lang="en-GB" sz="1600" dirty="0">
                  <a:latin typeface="Avenir Book" panose="02000503020000020003" pitchFamily="2" charset="0"/>
                  <a:ea typeface="PMingLiU" panose="02020500000000000000" pitchFamily="18" charset="-120"/>
                  <a:cs typeface="Times New Roman" panose="02020603050405020304" pitchFamily="18" charset="0"/>
                </a:rPr>
                <a:t>; to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automate operational procedures</a:t>
              </a:r>
              <a:r>
                <a:rPr lang="en-GB" sz="1600" dirty="0">
                  <a:latin typeface="Avenir Book" panose="02000503020000020003" pitchFamily="2" charset="0"/>
                  <a:ea typeface="PMingLiU" panose="02020500000000000000" pitchFamily="18" charset="-120"/>
                  <a:cs typeface="Times New Roman" panose="02020603050405020304" pitchFamily="18" charset="0"/>
                </a:rPr>
                <a:t> and</a:t>
              </a:r>
              <a:r>
                <a:rPr lang="en-GB" sz="1600"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synchronise configuration changes</a:t>
              </a:r>
              <a:r>
                <a:rPr lang="en-GB" sz="1600" dirty="0">
                  <a:latin typeface="Avenir Book" panose="02000503020000020003" pitchFamily="2" charset="0"/>
                  <a:ea typeface="PMingLiU" panose="02020500000000000000" pitchFamily="18" charset="-120"/>
                  <a:cs typeface="Times New Roman" panose="02020603050405020304" pitchFamily="18" charset="0"/>
                </a:rPr>
                <a:t> across the control system</a:t>
              </a:r>
              <a:endParaRPr lang="en-US" sz="1600" dirty="0">
                <a:latin typeface="Avenir Book" panose="02000503020000020003" pitchFamily="2" charset="0"/>
              </a:endParaRPr>
            </a:p>
          </p:txBody>
        </p:sp>
        <p:pic>
          <p:nvPicPr>
            <p:cNvPr id="46" name="Picture 45" descr="Text&#10;&#10;Description automatically generated">
              <a:extLst>
                <a:ext uri="{FF2B5EF4-FFF2-40B4-BE49-F238E27FC236}">
                  <a16:creationId xmlns:a16="http://schemas.microsoft.com/office/drawing/2014/main" id="{19F1F563-B86F-D742-BFAE-4E418BBDE1C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8370" y="2460870"/>
              <a:ext cx="1333500" cy="635000"/>
            </a:xfrm>
            <a:prstGeom prst="rect">
              <a:avLst/>
            </a:prstGeom>
          </p:spPr>
        </p:pic>
      </p:grpSp>
      <p:grpSp>
        <p:nvGrpSpPr>
          <p:cNvPr id="65" name="Group 64">
            <a:extLst>
              <a:ext uri="{FF2B5EF4-FFF2-40B4-BE49-F238E27FC236}">
                <a16:creationId xmlns:a16="http://schemas.microsoft.com/office/drawing/2014/main" id="{EF1E2710-0B01-4D4D-BF7F-A8BE4E3FE9E8}"/>
              </a:ext>
            </a:extLst>
          </p:cNvPr>
          <p:cNvGrpSpPr/>
          <p:nvPr/>
        </p:nvGrpSpPr>
        <p:grpSpPr>
          <a:xfrm>
            <a:off x="378431" y="4905173"/>
            <a:ext cx="11599945" cy="719553"/>
            <a:chOff x="388370" y="4905173"/>
            <a:chExt cx="11599945" cy="719553"/>
          </a:xfrm>
        </p:grpSpPr>
        <p:sp>
          <p:nvSpPr>
            <p:cNvPr id="57" name="Rounded Rectangle 56">
              <a:extLst>
                <a:ext uri="{FF2B5EF4-FFF2-40B4-BE49-F238E27FC236}">
                  <a16:creationId xmlns:a16="http://schemas.microsoft.com/office/drawing/2014/main" id="{4CBB8E27-D318-BD47-BFB8-905E453EC190}"/>
                </a:ext>
              </a:extLst>
            </p:cNvPr>
            <p:cNvSpPr/>
            <p:nvPr/>
          </p:nvSpPr>
          <p:spPr>
            <a:xfrm>
              <a:off x="2386205" y="5053304"/>
              <a:ext cx="9602110" cy="540000"/>
            </a:xfrm>
            <a:prstGeom prst="roundRect">
              <a:avLst/>
            </a:prstGeom>
            <a:solidFill>
              <a:srgbClr val="E0B6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erson wearing glasses posing for the camera&#10;&#10;Description automatically generated">
              <a:extLst>
                <a:ext uri="{FF2B5EF4-FFF2-40B4-BE49-F238E27FC236}">
                  <a16:creationId xmlns:a16="http://schemas.microsoft.com/office/drawing/2014/main" id="{150DD220-F4E6-0C4F-8B9A-9EB0DA33490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970250" y="5049779"/>
              <a:ext cx="343200" cy="540000"/>
            </a:xfrm>
            <a:prstGeom prst="rect">
              <a:avLst/>
            </a:prstGeom>
          </p:spPr>
        </p:pic>
        <p:sp>
          <p:nvSpPr>
            <p:cNvPr id="21" name="Rectangle 20">
              <a:extLst>
                <a:ext uri="{FF2B5EF4-FFF2-40B4-BE49-F238E27FC236}">
                  <a16:creationId xmlns:a16="http://schemas.microsoft.com/office/drawing/2014/main" id="{B87D3F40-2A31-2344-8364-1F867E8187FC}"/>
                </a:ext>
              </a:extLst>
            </p:cNvPr>
            <p:cNvSpPr/>
            <p:nvPr/>
          </p:nvSpPr>
          <p:spPr>
            <a:xfrm>
              <a:off x="2347045" y="5039951"/>
              <a:ext cx="9614394" cy="584775"/>
            </a:xfrm>
            <a:prstGeom prst="rect">
              <a:avLst/>
            </a:prstGeom>
          </p:spPr>
          <p:txBody>
            <a:bodyPr wrap="square">
              <a:spAutoFit/>
            </a:bodyPr>
            <a:lstStyle/>
            <a:p>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Support, guidance and consulting</a:t>
              </a:r>
              <a:r>
                <a:rPr lang="en-GB" sz="1600" dirty="0">
                  <a:latin typeface="Avenir Book" panose="02000503020000020003" pitchFamily="2" charset="0"/>
                  <a:ea typeface="PMingLiU" panose="02020500000000000000" pitchFamily="18" charset="-120"/>
                  <a:cs typeface="Times New Roman" panose="02020603050405020304" pitchFamily="18" charset="0"/>
                </a:rPr>
                <a:t>, towards the ATS software developer community, for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Java &amp; Python</a:t>
              </a:r>
              <a:r>
                <a:rPr lang="en-GB" sz="1600" dirty="0">
                  <a:latin typeface="Avenir Book" panose="02000503020000020003" pitchFamily="2" charset="0"/>
                  <a:ea typeface="PMingLiU" panose="02020500000000000000" pitchFamily="18" charset="-120"/>
                  <a:cs typeface="Times New Roman" panose="02020603050405020304" pitchFamily="18" charset="0"/>
                </a:rPr>
                <a:t>, together with </a:t>
              </a:r>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tools &amp; technologies</a:t>
              </a:r>
              <a:r>
                <a:rPr lang="en-GB" sz="1600" dirty="0">
                  <a:latin typeface="Avenir Book" panose="02000503020000020003" pitchFamily="2" charset="0"/>
                  <a:ea typeface="PMingLiU" panose="02020500000000000000" pitchFamily="18" charset="-120"/>
                  <a:cs typeface="Times New Roman" panose="02020603050405020304" pitchFamily="18" charset="0"/>
                </a:rPr>
                <a:t> needed throughout the software engineering lifecycle</a:t>
              </a:r>
              <a:r>
                <a:rPr lang="en-GB" sz="1600" dirty="0">
                  <a:latin typeface="Avenir Book" panose="02000503020000020003" pitchFamily="2" charset="0"/>
                </a:rPr>
                <a:t> </a:t>
              </a:r>
              <a:endParaRPr lang="en-US" sz="1600" dirty="0">
                <a:latin typeface="Avenir Book" panose="02000503020000020003" pitchFamily="2" charset="0"/>
              </a:endParaRPr>
            </a:p>
          </p:txBody>
        </p:sp>
        <p:pic>
          <p:nvPicPr>
            <p:cNvPr id="48" name="Picture 47" descr="Text&#10;&#10;Description automatically generated">
              <a:extLst>
                <a:ext uri="{FF2B5EF4-FFF2-40B4-BE49-F238E27FC236}">
                  <a16:creationId xmlns:a16="http://schemas.microsoft.com/office/drawing/2014/main" id="{DD60C665-E489-6541-AA10-5522BFF879F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8370" y="4905173"/>
              <a:ext cx="1333500" cy="622300"/>
            </a:xfrm>
            <a:prstGeom prst="rect">
              <a:avLst/>
            </a:prstGeom>
          </p:spPr>
        </p:pic>
      </p:grpSp>
      <p:grpSp>
        <p:nvGrpSpPr>
          <p:cNvPr id="64" name="Group 63">
            <a:extLst>
              <a:ext uri="{FF2B5EF4-FFF2-40B4-BE49-F238E27FC236}">
                <a16:creationId xmlns:a16="http://schemas.microsoft.com/office/drawing/2014/main" id="{E2852E0C-9812-7341-8BC7-D90AB8410815}"/>
              </a:ext>
            </a:extLst>
          </p:cNvPr>
          <p:cNvGrpSpPr/>
          <p:nvPr/>
        </p:nvGrpSpPr>
        <p:grpSpPr>
          <a:xfrm>
            <a:off x="390079" y="4297717"/>
            <a:ext cx="11586651" cy="719794"/>
            <a:chOff x="390079" y="4297717"/>
            <a:chExt cx="11586651" cy="719794"/>
          </a:xfrm>
        </p:grpSpPr>
        <p:sp>
          <p:nvSpPr>
            <p:cNvPr id="56" name="Rounded Rectangle 55">
              <a:extLst>
                <a:ext uri="{FF2B5EF4-FFF2-40B4-BE49-F238E27FC236}">
                  <a16:creationId xmlns:a16="http://schemas.microsoft.com/office/drawing/2014/main" id="{221D4C40-294C-0243-8826-C859D1AE74A7}"/>
                </a:ext>
              </a:extLst>
            </p:cNvPr>
            <p:cNvSpPr/>
            <p:nvPr/>
          </p:nvSpPr>
          <p:spPr>
            <a:xfrm>
              <a:off x="2374620" y="4424485"/>
              <a:ext cx="9602110" cy="540000"/>
            </a:xfrm>
            <a:prstGeom prst="roundRect">
              <a:avLst/>
            </a:prstGeom>
            <a:solidFill>
              <a:srgbClr val="EDD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erson smiling for the camera&#10;&#10;Description automatically generated">
              <a:extLst>
                <a:ext uri="{FF2B5EF4-FFF2-40B4-BE49-F238E27FC236}">
                  <a16:creationId xmlns:a16="http://schemas.microsoft.com/office/drawing/2014/main" id="{9D50FAA2-D7F4-8F4B-8A80-8D31FD4A505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87897" y="4424756"/>
              <a:ext cx="421933" cy="540000"/>
            </a:xfrm>
            <a:prstGeom prst="rect">
              <a:avLst/>
            </a:prstGeom>
          </p:spPr>
        </p:pic>
        <p:sp>
          <p:nvSpPr>
            <p:cNvPr id="20" name="Rectangle 19">
              <a:extLst>
                <a:ext uri="{FF2B5EF4-FFF2-40B4-BE49-F238E27FC236}">
                  <a16:creationId xmlns:a16="http://schemas.microsoft.com/office/drawing/2014/main" id="{97BA6420-5ED0-634E-A8BC-24E4EC1689D5}"/>
                </a:ext>
              </a:extLst>
            </p:cNvPr>
            <p:cNvSpPr/>
            <p:nvPr/>
          </p:nvSpPr>
          <p:spPr>
            <a:xfrm>
              <a:off x="2354770" y="4432736"/>
              <a:ext cx="9514194" cy="584775"/>
            </a:xfrm>
            <a:prstGeom prst="rect">
              <a:avLst/>
            </a:prstGeom>
          </p:spPr>
          <p:txBody>
            <a:bodyPr wrap="square">
              <a:spAutoFit/>
            </a:bodyPr>
            <a:lstStyle/>
            <a:p>
              <a:r>
                <a:rPr lang="en-GB" sz="1600" b="1" dirty="0">
                  <a:solidFill>
                    <a:srgbClr val="942093"/>
                  </a:solidFill>
                  <a:latin typeface="Avenir Book" panose="02000503020000020003" pitchFamily="2" charset="0"/>
                  <a:ea typeface="PMingLiU" panose="02020500000000000000" pitchFamily="18" charset="-120"/>
                  <a:cs typeface="Times New Roman" panose="02020603050405020304" pitchFamily="18" charset="0"/>
                </a:rPr>
                <a:t>Computing infrastructure platforms</a:t>
              </a:r>
              <a:r>
                <a:rPr lang="en-GB" sz="1600" dirty="0">
                  <a:latin typeface="Avenir Book" panose="02000503020000020003" pitchFamily="2" charset="0"/>
                  <a:ea typeface="PMingLiU" panose="02020500000000000000" pitchFamily="18" charset="-120"/>
                  <a:cs typeface="Times New Roman" panose="02020603050405020304" pitchFamily="18" charset="0"/>
                </a:rPr>
                <a:t> to run the controls software </a:t>
              </a:r>
              <a:r>
                <a:rPr lang="en-GB" sz="1400" dirty="0">
                  <a:latin typeface="Avenir Book" panose="02000503020000020003" pitchFamily="2" charset="0"/>
                  <a:ea typeface="PMingLiU" panose="02020500000000000000" pitchFamily="18" charset="-120"/>
                  <a:cs typeface="Times New Roman" panose="02020603050405020304" pitchFamily="18" charset="0"/>
                </a:rPr>
                <a:t>(including CCC, CCR, Technical Consoles)</a:t>
              </a:r>
              <a:r>
                <a:rPr lang="en-GB" sz="1600" dirty="0">
                  <a:latin typeface="Avenir Book" panose="02000503020000020003" pitchFamily="2" charset="0"/>
                  <a:ea typeface="PMingLiU" panose="02020500000000000000" pitchFamily="18" charset="-120"/>
                  <a:cs typeface="Times New Roman" panose="02020603050405020304" pitchFamily="18" charset="0"/>
                </a:rPr>
                <a:t>; </a:t>
              </a:r>
              <a:r>
                <a:rPr lang="en-GB" sz="1600" b="1" dirty="0">
                  <a:solidFill>
                    <a:srgbClr val="951F93"/>
                  </a:solidFill>
                  <a:latin typeface="Avenir Book" panose="02000503020000020003" pitchFamily="2" charset="0"/>
                  <a:ea typeface="PMingLiU" panose="02020500000000000000" pitchFamily="18" charset="-120"/>
                  <a:cs typeface="Times New Roman" panose="02020603050405020304" pitchFamily="18" charset="0"/>
                </a:rPr>
                <a:t>administration and monitoring</a:t>
              </a:r>
              <a:r>
                <a:rPr lang="en-GB" sz="1600" dirty="0">
                  <a:solidFill>
                    <a:srgbClr val="951F93"/>
                  </a:solidFill>
                  <a:latin typeface="Avenir Book" panose="02000503020000020003" pitchFamily="2" charset="0"/>
                  <a:ea typeface="PMingLiU" panose="02020500000000000000" pitchFamily="18" charset="-120"/>
                  <a:cs typeface="Times New Roman" panose="02020603050405020304" pitchFamily="18" charset="0"/>
                </a:rPr>
                <a:t> </a:t>
              </a:r>
              <a:r>
                <a:rPr lang="en-GB" sz="1600" dirty="0">
                  <a:latin typeface="Avenir Book" panose="02000503020000020003" pitchFamily="2" charset="0"/>
                  <a:ea typeface="PMingLiU" panose="02020500000000000000" pitchFamily="18" charset="-120"/>
                  <a:cs typeface="Times New Roman" panose="02020603050405020304" pitchFamily="18" charset="0"/>
                </a:rPr>
                <a:t>of both </a:t>
              </a:r>
              <a:r>
                <a:rPr lang="en-GB" sz="1600" b="1" dirty="0">
                  <a:solidFill>
                    <a:srgbClr val="951F93"/>
                  </a:solidFill>
                  <a:latin typeface="Avenir Book" panose="02000503020000020003" pitchFamily="2" charset="0"/>
                  <a:ea typeface="PMingLiU" panose="02020500000000000000" pitchFamily="18" charset="-120"/>
                  <a:cs typeface="Times New Roman" panose="02020603050405020304" pitchFamily="18" charset="0"/>
                </a:rPr>
                <a:t>back- &amp; front-end systems</a:t>
              </a:r>
              <a:endParaRPr lang="en-US" sz="1600" b="1" dirty="0">
                <a:solidFill>
                  <a:srgbClr val="951F93"/>
                </a:solidFill>
                <a:latin typeface="Avenir Book" panose="02000503020000020003" pitchFamily="2" charset="0"/>
              </a:endParaRPr>
            </a:p>
          </p:txBody>
        </p:sp>
        <p:pic>
          <p:nvPicPr>
            <p:cNvPr id="50" name="Picture 49" descr="Text&#10;&#10;Description automatically generated">
              <a:extLst>
                <a:ext uri="{FF2B5EF4-FFF2-40B4-BE49-F238E27FC236}">
                  <a16:creationId xmlns:a16="http://schemas.microsoft.com/office/drawing/2014/main" id="{94A303B7-E544-F746-9AE0-A4FE53A0C44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90079" y="4297717"/>
              <a:ext cx="1333500" cy="609600"/>
            </a:xfrm>
            <a:prstGeom prst="rect">
              <a:avLst/>
            </a:prstGeom>
          </p:spPr>
        </p:pic>
      </p:grpSp>
      <p:grpSp>
        <p:nvGrpSpPr>
          <p:cNvPr id="66" name="Group 65">
            <a:extLst>
              <a:ext uri="{FF2B5EF4-FFF2-40B4-BE49-F238E27FC236}">
                <a16:creationId xmlns:a16="http://schemas.microsoft.com/office/drawing/2014/main" id="{8AE7C8E0-529D-BD4F-A5D2-4F17D37CB72F}"/>
              </a:ext>
            </a:extLst>
          </p:cNvPr>
          <p:cNvGrpSpPr/>
          <p:nvPr/>
        </p:nvGrpSpPr>
        <p:grpSpPr>
          <a:xfrm>
            <a:off x="571451" y="5668477"/>
            <a:ext cx="11416864" cy="589127"/>
            <a:chOff x="571451" y="5668477"/>
            <a:chExt cx="11416864" cy="589127"/>
          </a:xfrm>
        </p:grpSpPr>
        <p:sp>
          <p:nvSpPr>
            <p:cNvPr id="58" name="Rounded Rectangle 57">
              <a:extLst>
                <a:ext uri="{FF2B5EF4-FFF2-40B4-BE49-F238E27FC236}">
                  <a16:creationId xmlns:a16="http://schemas.microsoft.com/office/drawing/2014/main" id="{B955A3AC-58A7-C843-8C8F-E244E4CDB9CB}"/>
                </a:ext>
              </a:extLst>
            </p:cNvPr>
            <p:cNvSpPr/>
            <p:nvPr/>
          </p:nvSpPr>
          <p:spPr>
            <a:xfrm>
              <a:off x="2386205" y="5679816"/>
              <a:ext cx="9602110" cy="540000"/>
            </a:xfrm>
            <a:prstGeom prst="roundRect">
              <a:avLst/>
            </a:prstGeom>
            <a:solidFill>
              <a:srgbClr val="EDD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person smiling for the camera&#10;&#10;Description automatically generated">
              <a:extLst>
                <a:ext uri="{FF2B5EF4-FFF2-40B4-BE49-F238E27FC236}">
                  <a16:creationId xmlns:a16="http://schemas.microsoft.com/office/drawing/2014/main" id="{C1585E46-31BB-894F-80E3-E41D85EADA1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778246" y="5676813"/>
              <a:ext cx="551489" cy="540000"/>
            </a:xfrm>
            <a:prstGeom prst="rect">
              <a:avLst/>
            </a:prstGeom>
          </p:spPr>
        </p:pic>
        <p:sp>
          <p:nvSpPr>
            <p:cNvPr id="25" name="Rectangle 24">
              <a:extLst>
                <a:ext uri="{FF2B5EF4-FFF2-40B4-BE49-F238E27FC236}">
                  <a16:creationId xmlns:a16="http://schemas.microsoft.com/office/drawing/2014/main" id="{028FFD73-C5FF-FE42-8632-F2D6DF713E5C}"/>
                </a:ext>
              </a:extLst>
            </p:cNvPr>
            <p:cNvSpPr/>
            <p:nvPr/>
          </p:nvSpPr>
          <p:spPr>
            <a:xfrm>
              <a:off x="2362335" y="5672829"/>
              <a:ext cx="9614395" cy="584775"/>
            </a:xfrm>
            <a:prstGeom prst="rect">
              <a:avLst/>
            </a:prstGeom>
          </p:spPr>
          <p:txBody>
            <a:bodyPr wrap="square">
              <a:spAutoFit/>
            </a:bodyPr>
            <a:lstStyle/>
            <a:p>
              <a:r>
                <a:rPr lang="en-GB" sz="1600" b="1" dirty="0">
                  <a:solidFill>
                    <a:srgbClr val="951F93"/>
                  </a:solidFill>
                  <a:latin typeface="Avenir Book" panose="02000503020000020003" pitchFamily="2" charset="0"/>
                </a:rPr>
                <a:t>Engage with ATS Accelerator Controls community</a:t>
              </a:r>
              <a:r>
                <a:rPr lang="en-GB" sz="1600" dirty="0">
                  <a:latin typeface="Avenir Book" panose="02000503020000020003" pitchFamily="2" charset="0"/>
                </a:rPr>
                <a:t> to </a:t>
              </a:r>
              <a:r>
                <a:rPr lang="en-GB" sz="1600" b="1" dirty="0">
                  <a:solidFill>
                    <a:srgbClr val="951F93"/>
                  </a:solidFill>
                  <a:latin typeface="Avenir Book" panose="02000503020000020003" pitchFamily="2" charset="0"/>
                </a:rPr>
                <a:t>follow operational issues</a:t>
              </a:r>
              <a:r>
                <a:rPr lang="en-GB" sz="1600" dirty="0">
                  <a:latin typeface="Avenir Book" panose="02000503020000020003" pitchFamily="2" charset="0"/>
                </a:rPr>
                <a:t> </a:t>
              </a:r>
              <a:br>
                <a:rPr lang="en-GB" sz="1600" dirty="0">
                  <a:latin typeface="Avenir Book" panose="02000503020000020003" pitchFamily="2" charset="0"/>
                </a:rPr>
              </a:br>
              <a:r>
                <a:rPr lang="en-GB" sz="1600" dirty="0">
                  <a:latin typeface="Avenir Book" panose="02000503020000020003" pitchFamily="2" charset="0"/>
                </a:rPr>
                <a:t>&amp; ensure </a:t>
              </a:r>
              <a:r>
                <a:rPr lang="en-GB" sz="1600" b="1" dirty="0">
                  <a:solidFill>
                    <a:srgbClr val="951F93"/>
                  </a:solidFill>
                  <a:latin typeface="Avenir Book" panose="02000503020000020003" pitchFamily="2" charset="0"/>
                </a:rPr>
                <a:t>optimal</a:t>
              </a:r>
              <a:r>
                <a:rPr lang="en-GB" sz="1600" b="1" dirty="0">
                  <a:latin typeface="Avenir Book" panose="02000503020000020003" pitchFamily="2" charset="0"/>
                </a:rPr>
                <a:t> </a:t>
              </a:r>
              <a:r>
                <a:rPr lang="en-GB" sz="1600" b="1" dirty="0">
                  <a:solidFill>
                    <a:srgbClr val="951F93"/>
                  </a:solidFill>
                  <a:latin typeface="Avenir Book" panose="02000503020000020003" pitchFamily="2" charset="0"/>
                </a:rPr>
                <a:t>Controls utilisation</a:t>
              </a:r>
              <a:endParaRPr lang="en-US" sz="1600" dirty="0">
                <a:solidFill>
                  <a:srgbClr val="951F93"/>
                </a:solidFill>
              </a:endParaRPr>
            </a:p>
          </p:txBody>
        </p:sp>
        <p:sp>
          <p:nvSpPr>
            <p:cNvPr id="51" name="Rectangle 50">
              <a:extLst>
                <a:ext uri="{FF2B5EF4-FFF2-40B4-BE49-F238E27FC236}">
                  <a16:creationId xmlns:a16="http://schemas.microsoft.com/office/drawing/2014/main" id="{980768C1-DFA8-4D45-819C-0822810DFB32}"/>
                </a:ext>
              </a:extLst>
            </p:cNvPr>
            <p:cNvSpPr/>
            <p:nvPr/>
          </p:nvSpPr>
          <p:spPr>
            <a:xfrm>
              <a:off x="571451" y="5668477"/>
              <a:ext cx="1150419" cy="47122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 b="1" dirty="0">
                  <a:solidFill>
                    <a:schemeClr val="bg1"/>
                  </a:solidFill>
                </a:rPr>
                <a:t>EXP</a:t>
              </a:r>
            </a:p>
            <a:p>
              <a:pPr algn="ctr"/>
              <a:r>
                <a:rPr lang="en-US" sz="800" b="1" dirty="0">
                  <a:solidFill>
                    <a:schemeClr val="bg2">
                      <a:lumMod val="10000"/>
                    </a:schemeClr>
                  </a:solidFill>
                </a:rPr>
                <a:t>Exploitation Manager</a:t>
              </a:r>
            </a:p>
            <a:p>
              <a:pPr algn="ctr"/>
              <a:r>
                <a:rPr lang="en-US" sz="800" b="1" dirty="0">
                  <a:solidFill>
                    <a:schemeClr val="bg1"/>
                  </a:solidFill>
                </a:rPr>
                <a:t>M. Gourber-Pace</a:t>
              </a:r>
              <a:endParaRPr lang="en-US" sz="1000" b="1" dirty="0">
                <a:solidFill>
                  <a:schemeClr val="bg1"/>
                </a:solidFill>
              </a:endParaRPr>
            </a:p>
          </p:txBody>
        </p:sp>
      </p:grpSp>
    </p:spTree>
    <p:extLst>
      <p:ext uri="{BB962C8B-B14F-4D97-AF65-F5344CB8AC3E}">
        <p14:creationId xmlns:p14="http://schemas.microsoft.com/office/powerpoint/2010/main" val="316505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B08810A2-8262-A44B-BA92-6BF116E7F448}"/>
              </a:ext>
            </a:extLst>
          </p:cNvPr>
          <p:cNvSpPr/>
          <p:nvPr/>
        </p:nvSpPr>
        <p:spPr>
          <a:xfrm>
            <a:off x="288235" y="298174"/>
            <a:ext cx="5615608" cy="56202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EB4A8745-93E7-406E-A87A-631753431506}"/>
              </a:ext>
            </a:extLst>
          </p:cNvPr>
          <p:cNvSpPr>
            <a:spLocks noGrp="1"/>
          </p:cNvSpPr>
          <p:nvPr>
            <p:ph idx="1"/>
          </p:nvPr>
        </p:nvSpPr>
        <p:spPr>
          <a:xfrm>
            <a:off x="407989" y="899811"/>
            <a:ext cx="5366646" cy="5261208"/>
          </a:xfrm>
        </p:spPr>
        <p:txBody>
          <a:bodyPr/>
          <a:lstStyle/>
          <a:p>
            <a:pPr marL="0" indent="0">
              <a:lnSpc>
                <a:spcPct val="110000"/>
              </a:lnSpc>
              <a:buNone/>
            </a:pPr>
            <a:r>
              <a:rPr lang="en-GB" sz="2000" dirty="0">
                <a:solidFill>
                  <a:srgbClr val="942093"/>
                </a:solidFill>
                <a:latin typeface="Avenir Book" panose="02000503020000020003" pitchFamily="2" charset="0"/>
              </a:rPr>
              <a:t>Avoid functional overlaps </a:t>
            </a:r>
            <a:br>
              <a:rPr lang="en-GB" sz="2000" dirty="0">
                <a:solidFill>
                  <a:srgbClr val="942093"/>
                </a:solidFill>
                <a:latin typeface="Avenir Book" panose="02000503020000020003" pitchFamily="2" charset="0"/>
              </a:rPr>
            </a:br>
            <a:r>
              <a:rPr lang="en-GB" sz="2000" dirty="0">
                <a:solidFill>
                  <a:srgbClr val="942093"/>
                </a:solidFill>
                <a:latin typeface="Avenir Book" panose="02000503020000020003" pitchFamily="2" charset="0"/>
              </a:rPr>
              <a:t>or competition</a:t>
            </a:r>
            <a:r>
              <a:rPr lang="en-GB" sz="2000" dirty="0">
                <a:latin typeface="Avenir Book" panose="02000503020000020003" pitchFamily="2" charset="0"/>
              </a:rPr>
              <a:t> </a:t>
            </a:r>
            <a:r>
              <a:rPr lang="en-GB" sz="2000" b="0" dirty="0">
                <a:latin typeface="Avenir Book" panose="02000503020000020003" pitchFamily="2" charset="0"/>
              </a:rPr>
              <a:t>across sections</a:t>
            </a:r>
          </a:p>
          <a:p>
            <a:pPr marL="0" indent="0">
              <a:lnSpc>
                <a:spcPct val="110000"/>
              </a:lnSpc>
              <a:spcBef>
                <a:spcPts val="1000"/>
              </a:spcBef>
              <a:buNone/>
            </a:pPr>
            <a:r>
              <a:rPr lang="en-GB" sz="2000" dirty="0">
                <a:solidFill>
                  <a:srgbClr val="942093"/>
                </a:solidFill>
                <a:latin typeface="Avenir Book" panose="02000503020000020003" pitchFamily="2" charset="0"/>
              </a:rPr>
              <a:t>Re-enforce technical expertise</a:t>
            </a:r>
            <a:r>
              <a:rPr lang="en-GB" sz="2000" dirty="0">
                <a:latin typeface="Avenir Book" panose="02000503020000020003" pitchFamily="2" charset="0"/>
              </a:rPr>
              <a:t> </a:t>
            </a:r>
            <a:br>
              <a:rPr lang="en-GB" sz="2000" b="0" dirty="0">
                <a:latin typeface="Avenir Book" panose="02000503020000020003" pitchFamily="2" charset="0"/>
              </a:rPr>
            </a:br>
            <a:r>
              <a:rPr lang="en-GB" sz="2000" b="0" dirty="0">
                <a:latin typeface="Avenir Book" panose="02000503020000020003" pitchFamily="2" charset="0"/>
              </a:rPr>
              <a:t>and </a:t>
            </a:r>
            <a:r>
              <a:rPr lang="en-GB" sz="2000" dirty="0">
                <a:solidFill>
                  <a:srgbClr val="942093"/>
                </a:solidFill>
                <a:latin typeface="Avenir Book" panose="02000503020000020003" pitchFamily="2" charset="0"/>
              </a:rPr>
              <a:t>promote common approaches</a:t>
            </a:r>
          </a:p>
          <a:p>
            <a:pPr marL="0" indent="0">
              <a:lnSpc>
                <a:spcPct val="110000"/>
              </a:lnSpc>
              <a:spcBef>
                <a:spcPts val="1000"/>
              </a:spcBef>
              <a:buNone/>
            </a:pPr>
            <a:r>
              <a:rPr lang="en-GB" sz="2000" dirty="0">
                <a:solidFill>
                  <a:srgbClr val="942093"/>
                </a:solidFill>
                <a:latin typeface="Avenir Book" panose="02000503020000020003" pitchFamily="2" charset="0"/>
              </a:rPr>
              <a:t>Develop synergies</a:t>
            </a:r>
            <a:r>
              <a:rPr lang="en-GB" sz="2000" b="0" dirty="0">
                <a:solidFill>
                  <a:srgbClr val="942093"/>
                </a:solidFill>
                <a:latin typeface="Avenir Book" panose="02000503020000020003" pitchFamily="2" charset="0"/>
              </a:rPr>
              <a:t> </a:t>
            </a:r>
            <a:r>
              <a:rPr lang="en-GB" sz="2000" b="0" dirty="0">
                <a:latin typeface="Avenir Book" panose="02000503020000020003" pitchFamily="2" charset="0"/>
              </a:rPr>
              <a:t>between related elements of the CSS portfolio, aiming to:</a:t>
            </a:r>
          </a:p>
          <a:p>
            <a:pPr>
              <a:lnSpc>
                <a:spcPct val="110000"/>
              </a:lnSpc>
              <a:spcBef>
                <a:spcPts val="500"/>
              </a:spcBef>
              <a:spcAft>
                <a:spcPts val="0"/>
              </a:spcAft>
            </a:pPr>
            <a:r>
              <a:rPr lang="en-GB" sz="1800" dirty="0">
                <a:solidFill>
                  <a:srgbClr val="008000"/>
                </a:solidFill>
                <a:latin typeface="Avenir Book" panose="02000503020000020003" pitchFamily="2" charset="0"/>
              </a:rPr>
              <a:t>Improve integration</a:t>
            </a:r>
            <a:r>
              <a:rPr lang="en-GB" sz="1800" b="0" dirty="0">
                <a:solidFill>
                  <a:srgbClr val="008000"/>
                </a:solidFill>
                <a:latin typeface="Avenir Book" panose="02000503020000020003" pitchFamily="2" charset="0"/>
              </a:rPr>
              <a:t> </a:t>
            </a:r>
            <a:r>
              <a:rPr lang="en-GB" sz="1800" b="0" dirty="0">
                <a:latin typeface="Avenir Book" panose="02000503020000020003" pitchFamily="2" charset="0"/>
              </a:rPr>
              <a:t>between sub-systems</a:t>
            </a:r>
          </a:p>
          <a:p>
            <a:pPr>
              <a:lnSpc>
                <a:spcPct val="110000"/>
              </a:lnSpc>
              <a:spcBef>
                <a:spcPts val="500"/>
              </a:spcBef>
              <a:spcAft>
                <a:spcPts val="0"/>
              </a:spcAft>
            </a:pPr>
            <a:r>
              <a:rPr lang="en-GB" sz="1800" dirty="0">
                <a:solidFill>
                  <a:srgbClr val="008000"/>
                </a:solidFill>
                <a:latin typeface="Avenir Book" panose="02000503020000020003" pitchFamily="2" charset="0"/>
              </a:rPr>
              <a:t>Simplify</a:t>
            </a:r>
            <a:r>
              <a:rPr lang="en-GB" sz="1800" b="0" dirty="0">
                <a:latin typeface="Avenir Book" panose="02000503020000020003" pitchFamily="2" charset="0"/>
              </a:rPr>
              <a:t> as much as possible</a:t>
            </a:r>
          </a:p>
          <a:p>
            <a:pPr>
              <a:lnSpc>
                <a:spcPct val="110000"/>
              </a:lnSpc>
              <a:spcBef>
                <a:spcPts val="500"/>
              </a:spcBef>
              <a:spcAft>
                <a:spcPts val="0"/>
              </a:spcAft>
            </a:pPr>
            <a:r>
              <a:rPr lang="en-GB" sz="1800" dirty="0">
                <a:solidFill>
                  <a:srgbClr val="008000"/>
                </a:solidFill>
                <a:latin typeface="Avenir Book" panose="02000503020000020003" pitchFamily="2" charset="0"/>
              </a:rPr>
              <a:t>Improve the end-user experience</a:t>
            </a:r>
            <a:r>
              <a:rPr lang="en-GB" sz="1800" b="0" dirty="0">
                <a:solidFill>
                  <a:srgbClr val="008000"/>
                </a:solidFill>
                <a:latin typeface="Avenir Book" panose="02000503020000020003" pitchFamily="2" charset="0"/>
              </a:rPr>
              <a:t> </a:t>
            </a:r>
            <a:r>
              <a:rPr lang="en-GB" sz="1800" b="0" dirty="0">
                <a:latin typeface="Avenir Book" panose="02000503020000020003" pitchFamily="2" charset="0"/>
              </a:rPr>
              <a:t>as a result</a:t>
            </a:r>
            <a:endParaRPr lang="en-GB" sz="2000" b="0" dirty="0">
              <a:latin typeface="Avenir Book" panose="02000503020000020003" pitchFamily="2" charset="0"/>
            </a:endParaRPr>
          </a:p>
          <a:p>
            <a:pPr marL="0" indent="0" algn="ctr">
              <a:lnSpc>
                <a:spcPct val="110000"/>
              </a:lnSpc>
              <a:spcBef>
                <a:spcPts val="2500"/>
              </a:spcBef>
              <a:spcAft>
                <a:spcPts val="0"/>
              </a:spcAft>
              <a:buNone/>
            </a:pPr>
            <a:r>
              <a:rPr lang="en-GB" sz="2000" dirty="0">
                <a:solidFill>
                  <a:srgbClr val="008000"/>
                </a:solidFill>
                <a:latin typeface="Avenir Book" panose="02000503020000020003" pitchFamily="2" charset="0"/>
              </a:rPr>
              <a:t>Work together</a:t>
            </a:r>
            <a:br>
              <a:rPr lang="en-GB" sz="2000" dirty="0">
                <a:solidFill>
                  <a:srgbClr val="008000"/>
                </a:solidFill>
                <a:latin typeface="Avenir Book" panose="02000503020000020003" pitchFamily="2" charset="0"/>
              </a:rPr>
            </a:br>
            <a:r>
              <a:rPr lang="en-GB" sz="2000" dirty="0">
                <a:solidFill>
                  <a:srgbClr val="008000"/>
                </a:solidFill>
                <a:latin typeface="Avenir Book" panose="02000503020000020003" pitchFamily="2" charset="0"/>
              </a:rPr>
              <a:t>to </a:t>
            </a:r>
            <a:r>
              <a:rPr lang="en-GB" sz="2000" i="1" dirty="0">
                <a:solidFill>
                  <a:srgbClr val="008000"/>
                </a:solidFill>
                <a:latin typeface="Avenir Book" panose="02000503020000020003" pitchFamily="2" charset="0"/>
              </a:rPr>
              <a:t>deliver complete solutions</a:t>
            </a:r>
            <a:r>
              <a:rPr lang="en-GB" sz="2000" dirty="0">
                <a:solidFill>
                  <a:srgbClr val="008000"/>
                </a:solidFill>
                <a:latin typeface="Avenir Book" panose="02000503020000020003" pitchFamily="2" charset="0"/>
              </a:rPr>
              <a:t> </a:t>
            </a:r>
            <a:br>
              <a:rPr lang="en-GB" sz="2000" dirty="0">
                <a:solidFill>
                  <a:srgbClr val="008000"/>
                </a:solidFill>
                <a:latin typeface="Avenir Book" panose="02000503020000020003" pitchFamily="2" charset="0"/>
              </a:rPr>
            </a:br>
            <a:r>
              <a:rPr lang="en-GB" sz="2000" dirty="0">
                <a:solidFill>
                  <a:srgbClr val="008000"/>
                </a:solidFill>
                <a:latin typeface="Avenir Book" panose="02000503020000020003" pitchFamily="2" charset="0"/>
              </a:rPr>
              <a:t>for our user communities</a:t>
            </a:r>
          </a:p>
        </p:txBody>
      </p:sp>
      <p:sp>
        <p:nvSpPr>
          <p:cNvPr id="3" name="Title 2">
            <a:extLst>
              <a:ext uri="{FF2B5EF4-FFF2-40B4-BE49-F238E27FC236}">
                <a16:creationId xmlns:a16="http://schemas.microsoft.com/office/drawing/2014/main" id="{B39AF4B9-EAFC-4988-BB5E-3FB4D4D411DA}"/>
              </a:ext>
            </a:extLst>
          </p:cNvPr>
          <p:cNvSpPr>
            <a:spLocks noGrp="1"/>
          </p:cNvSpPr>
          <p:nvPr>
            <p:ph type="title"/>
          </p:nvPr>
        </p:nvSpPr>
        <p:spPr>
          <a:xfrm>
            <a:off x="1237112" y="389405"/>
            <a:ext cx="3708400" cy="565974"/>
          </a:xfrm>
        </p:spPr>
        <p:txBody>
          <a:bodyPr/>
          <a:lstStyle/>
          <a:p>
            <a:r>
              <a:rPr lang="en-US" sz="2800" dirty="0"/>
              <a:t>CSS – Structure</a:t>
            </a:r>
            <a:endParaRPr lang="en-GB" sz="2800" dirty="0"/>
          </a:p>
        </p:txBody>
      </p:sp>
      <p:sp>
        <p:nvSpPr>
          <p:cNvPr id="4" name="Date Placeholder 3">
            <a:extLst>
              <a:ext uri="{FF2B5EF4-FFF2-40B4-BE49-F238E27FC236}">
                <a16:creationId xmlns:a16="http://schemas.microsoft.com/office/drawing/2014/main" id="{D6741728-07BD-4EC4-B93B-E9F4BA219D7F}"/>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D06A1A99-12ED-4511-A804-91479F988727}"/>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79097E81-018D-4AFB-908B-3C82197DA5A1}"/>
              </a:ext>
            </a:extLst>
          </p:cNvPr>
          <p:cNvSpPr>
            <a:spLocks noGrp="1"/>
          </p:cNvSpPr>
          <p:nvPr>
            <p:ph type="sldNum" sz="quarter" idx="12"/>
          </p:nvPr>
        </p:nvSpPr>
        <p:spPr/>
        <p:txBody>
          <a:bodyPr/>
          <a:lstStyle/>
          <a:p>
            <a:fld id="{36B5EA5A-BC32-A742-B11B-8E7414D5B535}" type="slidenum">
              <a:rPr lang="en-US" smtClean="0"/>
              <a:pPr/>
              <a:t>31</a:t>
            </a:fld>
            <a:endParaRPr lang="en-US" dirty="0"/>
          </a:p>
        </p:txBody>
      </p:sp>
      <p:grpSp>
        <p:nvGrpSpPr>
          <p:cNvPr id="16" name="Group 15">
            <a:extLst>
              <a:ext uri="{FF2B5EF4-FFF2-40B4-BE49-F238E27FC236}">
                <a16:creationId xmlns:a16="http://schemas.microsoft.com/office/drawing/2014/main" id="{C604D5DD-DFA7-C64A-AB21-E9EED604ED78}"/>
              </a:ext>
            </a:extLst>
          </p:cNvPr>
          <p:cNvGrpSpPr/>
          <p:nvPr/>
        </p:nvGrpSpPr>
        <p:grpSpPr>
          <a:xfrm>
            <a:off x="5998159" y="298174"/>
            <a:ext cx="5209247" cy="3677479"/>
            <a:chOff x="5998159" y="298174"/>
            <a:chExt cx="5209247" cy="3677479"/>
          </a:xfrm>
        </p:grpSpPr>
        <p:sp>
          <p:nvSpPr>
            <p:cNvPr id="11" name="Rounded Rectangle 10">
              <a:extLst>
                <a:ext uri="{FF2B5EF4-FFF2-40B4-BE49-F238E27FC236}">
                  <a16:creationId xmlns:a16="http://schemas.microsoft.com/office/drawing/2014/main" id="{5CCF97BE-C514-BD47-BC17-C4C899FB6E51}"/>
                </a:ext>
              </a:extLst>
            </p:cNvPr>
            <p:cNvSpPr/>
            <p:nvPr/>
          </p:nvSpPr>
          <p:spPr>
            <a:xfrm>
              <a:off x="5998159" y="298174"/>
              <a:ext cx="5209247" cy="3158254"/>
            </a:xfrm>
            <a:prstGeom prst="roundRect">
              <a:avLst/>
            </a:prstGeom>
            <a:solidFill>
              <a:srgbClr val="EDD7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
              <a:extLst>
                <a:ext uri="{FF2B5EF4-FFF2-40B4-BE49-F238E27FC236}">
                  <a16:creationId xmlns:a16="http://schemas.microsoft.com/office/drawing/2014/main" id="{C49F726F-8AFC-4146-8F55-A6FECAB7F8A5}"/>
                </a:ext>
              </a:extLst>
            </p:cNvPr>
            <p:cNvSpPr txBox="1">
              <a:spLocks/>
            </p:cNvSpPr>
            <p:nvPr/>
          </p:nvSpPr>
          <p:spPr>
            <a:xfrm>
              <a:off x="6417367" y="899811"/>
              <a:ext cx="4690179" cy="307584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buNone/>
              </a:pPr>
              <a:r>
                <a:rPr lang="en-GB" sz="2000" dirty="0">
                  <a:solidFill>
                    <a:srgbClr val="008000"/>
                  </a:solidFill>
                  <a:latin typeface="Avenir Book" panose="02000503020000020003" pitchFamily="2" charset="0"/>
                </a:rPr>
                <a:t>CEM</a:t>
              </a:r>
              <a:r>
                <a:rPr lang="en-GB" sz="2000" b="0" dirty="0">
                  <a:solidFill>
                    <a:srgbClr val="008000"/>
                  </a:solidFill>
                  <a:latin typeface="Avenir Book" panose="02000503020000020003" pitchFamily="2" charset="0"/>
                </a:rPr>
                <a:t>: </a:t>
              </a:r>
              <a:r>
                <a:rPr lang="en-GB" sz="2000" b="0" i="1" dirty="0">
                  <a:latin typeface="Avenir Book" panose="02000503020000020003" pitchFamily="2" charset="0"/>
                </a:rPr>
                <a:t>together</a:t>
              </a:r>
              <a:r>
                <a:rPr lang="en-GB" sz="2000" b="0" dirty="0">
                  <a:latin typeface="Avenir Book" panose="02000503020000020003" pitchFamily="2" charset="0"/>
                </a:rPr>
                <a:t> we </a:t>
              </a:r>
              <a:r>
                <a:rPr lang="en-GB" sz="2000" dirty="0">
                  <a:solidFill>
                    <a:srgbClr val="942093"/>
                  </a:solidFill>
                  <a:latin typeface="Avenir Book" panose="02000503020000020003" pitchFamily="2" charset="0"/>
                </a:rPr>
                <a:t>provide </a:t>
              </a:r>
              <a:r>
                <a:rPr lang="en-GB" sz="2000" i="1" dirty="0">
                  <a:solidFill>
                    <a:srgbClr val="942093"/>
                  </a:solidFill>
                  <a:latin typeface="Avenir Book" panose="02000503020000020003" pitchFamily="2" charset="0"/>
                </a:rPr>
                <a:t>complete, </a:t>
              </a:r>
              <a:br>
                <a:rPr lang="en-GB" sz="2000" i="1" dirty="0">
                  <a:solidFill>
                    <a:srgbClr val="942093"/>
                  </a:solidFill>
                  <a:latin typeface="Avenir Book" panose="02000503020000020003" pitchFamily="2" charset="0"/>
                </a:rPr>
              </a:br>
              <a:r>
                <a:rPr lang="en-GB" sz="2000" i="1" dirty="0">
                  <a:solidFill>
                    <a:srgbClr val="942093"/>
                  </a:solidFill>
                  <a:latin typeface="Avenir Book" panose="02000503020000020003" pitchFamily="2" charset="0"/>
                </a:rPr>
                <a:t>end-to-end,</a:t>
              </a:r>
              <a:r>
                <a:rPr lang="en-GB" sz="2000" dirty="0">
                  <a:solidFill>
                    <a:srgbClr val="942093"/>
                  </a:solidFill>
                  <a:latin typeface="Avenir Book" panose="02000503020000020003" pitchFamily="2" charset="0"/>
                </a:rPr>
                <a:t> accelerator controls solutions</a:t>
              </a:r>
            </a:p>
            <a:p>
              <a:pPr marL="0" indent="0">
                <a:lnSpc>
                  <a:spcPct val="110000"/>
                </a:lnSpc>
                <a:spcBef>
                  <a:spcPts val="1000"/>
                </a:spcBef>
                <a:buNone/>
              </a:pPr>
              <a:r>
                <a:rPr lang="en-GB" sz="2000" dirty="0">
                  <a:solidFill>
                    <a:srgbClr val="008000"/>
                  </a:solidFill>
                  <a:latin typeface="Avenir Book" panose="02000503020000020003" pitchFamily="2" charset="0"/>
                </a:rPr>
                <a:t>ICS</a:t>
              </a:r>
              <a:r>
                <a:rPr lang="en-GB" sz="2000" b="0" dirty="0">
                  <a:solidFill>
                    <a:srgbClr val="008000"/>
                  </a:solidFill>
                  <a:latin typeface="Avenir Book" panose="02000503020000020003" pitchFamily="2" charset="0"/>
                </a:rPr>
                <a:t>:</a:t>
              </a:r>
              <a:r>
                <a:rPr lang="en-GB" sz="2000" b="0" dirty="0">
                  <a:solidFill>
                    <a:schemeClr val="tx2"/>
                  </a:solidFill>
                  <a:latin typeface="Avenir Book" panose="02000503020000020003" pitchFamily="2" charset="0"/>
                </a:rPr>
                <a:t> CSS is now an </a:t>
              </a:r>
              <a:r>
                <a:rPr lang="en-GB" sz="2000" dirty="0">
                  <a:solidFill>
                    <a:srgbClr val="951F93"/>
                  </a:solidFill>
                  <a:latin typeface="Avenir Book" panose="02000503020000020003" pitchFamily="2" charset="0"/>
                </a:rPr>
                <a:t>essential service provider</a:t>
              </a:r>
            </a:p>
            <a:p>
              <a:pPr marL="717550" indent="-358775">
                <a:lnSpc>
                  <a:spcPct val="110000"/>
                </a:lnSpc>
                <a:spcBef>
                  <a:spcPts val="1000"/>
                </a:spcBef>
                <a:buNone/>
              </a:pPr>
              <a:r>
                <a:rPr lang="en-GB" sz="2000" b="0" dirty="0">
                  <a:solidFill>
                    <a:srgbClr val="008000"/>
                  </a:solidFill>
                  <a:latin typeface="Avenir Book" panose="02000503020000020003" pitchFamily="2" charset="0"/>
                  <a:sym typeface="Wingdings" pitchFamily="2" charset="2"/>
                </a:rPr>
                <a:t> </a:t>
              </a:r>
              <a:r>
                <a:rPr lang="en-GB" sz="1800" b="0" dirty="0">
                  <a:solidFill>
                    <a:schemeClr val="tx2"/>
                  </a:solidFill>
                  <a:latin typeface="Avenir Book" panose="02000503020000020003" pitchFamily="2" charset="0"/>
                </a:rPr>
                <a:t>Synchronised cross-group planning &amp; developments to fulfil ATS controls needs</a:t>
              </a:r>
              <a:endParaRPr lang="en-GB" sz="1800" b="0" dirty="0">
                <a:solidFill>
                  <a:srgbClr val="942093"/>
                </a:solidFill>
                <a:latin typeface="Avenir Book" panose="02000503020000020003" pitchFamily="2" charset="0"/>
              </a:endParaRPr>
            </a:p>
            <a:p>
              <a:pPr marL="0" indent="0">
                <a:lnSpc>
                  <a:spcPct val="110000"/>
                </a:lnSpc>
                <a:spcBef>
                  <a:spcPts val="1000"/>
                </a:spcBef>
                <a:spcAft>
                  <a:spcPts val="0"/>
                </a:spcAft>
                <a:buNone/>
              </a:pPr>
              <a:r>
                <a:rPr lang="en-GB" sz="2000" dirty="0">
                  <a:solidFill>
                    <a:srgbClr val="008000"/>
                  </a:solidFill>
                  <a:latin typeface="Avenir Book" panose="02000503020000020003" pitchFamily="2" charset="0"/>
                </a:rPr>
                <a:t>IT</a:t>
              </a:r>
              <a:r>
                <a:rPr lang="en-GB" sz="2000" b="0" dirty="0">
                  <a:solidFill>
                    <a:srgbClr val="008000"/>
                  </a:solidFill>
                  <a:latin typeface="Avenir Book" panose="02000503020000020003" pitchFamily="2" charset="0"/>
                </a:rPr>
                <a:t>:</a:t>
              </a:r>
              <a:r>
                <a:rPr lang="en-GB" sz="2000" b="0" dirty="0">
                  <a:solidFill>
                    <a:schemeClr val="tx2"/>
                  </a:solidFill>
                  <a:latin typeface="Avenir Book" panose="02000503020000020003" pitchFamily="2" charset="0"/>
                </a:rPr>
                <a:t> CSS </a:t>
              </a:r>
              <a:r>
                <a:rPr lang="en-GB" sz="2000" dirty="0">
                  <a:solidFill>
                    <a:srgbClr val="951F93"/>
                  </a:solidFill>
                  <a:latin typeface="Avenir Book" panose="02000503020000020003" pitchFamily="2" charset="0"/>
                </a:rPr>
                <a:t>relying on IT</a:t>
              </a:r>
              <a:r>
                <a:rPr lang="en-GB" sz="2000" b="0" dirty="0">
                  <a:latin typeface="Avenir Book" panose="02000503020000020003" pitchFamily="2" charset="0"/>
                </a:rPr>
                <a:t> services &amp; platforms</a:t>
              </a:r>
              <a:endParaRPr lang="en-GB" sz="2000" b="0" dirty="0">
                <a:solidFill>
                  <a:schemeClr val="tx2"/>
                </a:solidFill>
                <a:latin typeface="Avenir Book" panose="02000503020000020003" pitchFamily="2" charset="0"/>
              </a:endParaRPr>
            </a:p>
          </p:txBody>
        </p:sp>
        <p:sp>
          <p:nvSpPr>
            <p:cNvPr id="10" name="Title 2">
              <a:extLst>
                <a:ext uri="{FF2B5EF4-FFF2-40B4-BE49-F238E27FC236}">
                  <a16:creationId xmlns:a16="http://schemas.microsoft.com/office/drawing/2014/main" id="{66907902-62A8-4A4C-B27F-B7E15FBAEC52}"/>
                </a:ext>
              </a:extLst>
            </p:cNvPr>
            <p:cNvSpPr txBox="1">
              <a:spLocks/>
            </p:cNvSpPr>
            <p:nvPr/>
          </p:nvSpPr>
          <p:spPr>
            <a:xfrm>
              <a:off x="7582713" y="389405"/>
              <a:ext cx="2878551" cy="5659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Partnerships</a:t>
              </a:r>
              <a:endParaRPr lang="en-GB" dirty="0"/>
            </a:p>
          </p:txBody>
        </p:sp>
      </p:grpSp>
      <p:grpSp>
        <p:nvGrpSpPr>
          <p:cNvPr id="15" name="Group 14">
            <a:extLst>
              <a:ext uri="{FF2B5EF4-FFF2-40B4-BE49-F238E27FC236}">
                <a16:creationId xmlns:a16="http://schemas.microsoft.com/office/drawing/2014/main" id="{4F8780F4-08A1-D641-968B-4D43AE99A835}"/>
              </a:ext>
            </a:extLst>
          </p:cNvPr>
          <p:cNvGrpSpPr/>
          <p:nvPr/>
        </p:nvGrpSpPr>
        <p:grpSpPr>
          <a:xfrm>
            <a:off x="5998159" y="3547659"/>
            <a:ext cx="5592593" cy="2722689"/>
            <a:chOff x="6034020" y="3547659"/>
            <a:chExt cx="5592593" cy="2722689"/>
          </a:xfrm>
        </p:grpSpPr>
        <p:sp>
          <p:nvSpPr>
            <p:cNvPr id="12" name="Rounded Rectangle 11">
              <a:extLst>
                <a:ext uri="{FF2B5EF4-FFF2-40B4-BE49-F238E27FC236}">
                  <a16:creationId xmlns:a16="http://schemas.microsoft.com/office/drawing/2014/main" id="{39D754C9-6166-1A44-BFCE-F37336373841}"/>
                </a:ext>
              </a:extLst>
            </p:cNvPr>
            <p:cNvSpPr/>
            <p:nvPr/>
          </p:nvSpPr>
          <p:spPr>
            <a:xfrm>
              <a:off x="6034020" y="3547659"/>
              <a:ext cx="5209247" cy="2653116"/>
            </a:xfrm>
            <a:prstGeom prst="roundRect">
              <a:avLst/>
            </a:prstGeom>
            <a:solidFill>
              <a:srgbClr val="DFF9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
              <a:extLst>
                <a:ext uri="{FF2B5EF4-FFF2-40B4-BE49-F238E27FC236}">
                  <a16:creationId xmlns:a16="http://schemas.microsoft.com/office/drawing/2014/main" id="{A3D2C865-5DA3-414F-826B-03121F6A3569}"/>
                </a:ext>
              </a:extLst>
            </p:cNvPr>
            <p:cNvSpPr txBox="1">
              <a:spLocks/>
            </p:cNvSpPr>
            <p:nvPr/>
          </p:nvSpPr>
          <p:spPr>
            <a:xfrm>
              <a:off x="6417366" y="4078356"/>
              <a:ext cx="5209247" cy="219199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1000"/>
                </a:spcBef>
                <a:spcAft>
                  <a:spcPts val="0"/>
                </a:spcAft>
                <a:buNone/>
              </a:pPr>
              <a:r>
                <a:rPr lang="en-GB" sz="2000" dirty="0">
                  <a:solidFill>
                    <a:srgbClr val="951F93"/>
                  </a:solidFill>
                  <a:latin typeface="Avenir Book" panose="02000503020000020003" pitchFamily="2" charset="0"/>
                </a:rPr>
                <a:t>ATS Equipment, Coordination &amp; Information Management groups</a:t>
              </a:r>
            </a:p>
            <a:p>
              <a:pPr marL="0" indent="0">
                <a:lnSpc>
                  <a:spcPct val="110000"/>
                </a:lnSpc>
                <a:spcBef>
                  <a:spcPts val="1000"/>
                </a:spcBef>
                <a:spcAft>
                  <a:spcPts val="0"/>
                </a:spcAft>
                <a:buNone/>
              </a:pPr>
              <a:r>
                <a:rPr lang="en-GB" sz="2000" dirty="0">
                  <a:solidFill>
                    <a:srgbClr val="951F93"/>
                  </a:solidFill>
                  <a:latin typeface="Avenir Book" panose="02000503020000020003" pitchFamily="2" charset="0"/>
                </a:rPr>
                <a:t>Operations</a:t>
              </a:r>
              <a:r>
                <a:rPr lang="en-GB" sz="2000" b="0" dirty="0">
                  <a:latin typeface="Avenir Book" panose="02000503020000020003" pitchFamily="2" charset="0"/>
                </a:rPr>
                <a:t> </a:t>
              </a:r>
              <a:r>
                <a:rPr lang="en-GB" sz="1600" b="0" dirty="0">
                  <a:latin typeface="Avenir Book" panose="02000503020000020003" pitchFamily="2" charset="0"/>
                </a:rPr>
                <a:t>(Accelerator &amp; Technical infrastructure)</a:t>
              </a:r>
              <a:endParaRPr lang="en-GB" sz="2000" b="0" dirty="0">
                <a:latin typeface="Avenir Book" panose="02000503020000020003" pitchFamily="2" charset="0"/>
              </a:endParaRPr>
            </a:p>
            <a:p>
              <a:pPr marL="0" indent="0">
                <a:lnSpc>
                  <a:spcPct val="110000"/>
                </a:lnSpc>
                <a:spcBef>
                  <a:spcPts val="1000"/>
                </a:spcBef>
                <a:spcAft>
                  <a:spcPts val="0"/>
                </a:spcAft>
                <a:buNone/>
              </a:pPr>
              <a:r>
                <a:rPr lang="en-GB" sz="2000" dirty="0">
                  <a:solidFill>
                    <a:srgbClr val="951F93"/>
                  </a:solidFill>
                  <a:latin typeface="Avenir Book" panose="02000503020000020003" pitchFamily="2" charset="0"/>
                </a:rPr>
                <a:t>Experimental Areas</a:t>
              </a:r>
              <a:r>
                <a:rPr lang="en-GB" sz="2000" b="0" dirty="0">
                  <a:latin typeface="Avenir Book" panose="02000503020000020003" pitchFamily="2" charset="0"/>
                </a:rPr>
                <a:t> &amp; </a:t>
              </a:r>
              <a:r>
                <a:rPr lang="en-GB" sz="2000" dirty="0">
                  <a:solidFill>
                    <a:srgbClr val="951F93"/>
                  </a:solidFill>
                  <a:latin typeface="Avenir Book" panose="02000503020000020003" pitchFamily="2" charset="0"/>
                </a:rPr>
                <a:t>Experiments</a:t>
              </a:r>
            </a:p>
            <a:p>
              <a:pPr marL="0" indent="0">
                <a:lnSpc>
                  <a:spcPct val="110000"/>
                </a:lnSpc>
                <a:spcBef>
                  <a:spcPts val="1000"/>
                </a:spcBef>
                <a:spcAft>
                  <a:spcPts val="0"/>
                </a:spcAft>
                <a:buNone/>
              </a:pPr>
              <a:r>
                <a:rPr lang="en-GB" sz="2000" b="0" i="1" dirty="0">
                  <a:latin typeface="Avenir Book" panose="02000503020000020003" pitchFamily="2" charset="0"/>
                </a:rPr>
                <a:t>Almost</a:t>
              </a:r>
              <a:r>
                <a:rPr lang="en-GB" sz="2000" b="0" dirty="0">
                  <a:latin typeface="Avenir Book" panose="02000503020000020003" pitchFamily="2" charset="0"/>
                </a:rPr>
                <a:t> all </a:t>
              </a:r>
              <a:r>
                <a:rPr lang="en-GB" sz="2000" dirty="0">
                  <a:solidFill>
                    <a:srgbClr val="951F93"/>
                  </a:solidFill>
                  <a:latin typeface="Avenir Book" panose="02000503020000020003" pitchFamily="2" charset="0"/>
                </a:rPr>
                <a:t>BE groups</a:t>
              </a:r>
            </a:p>
          </p:txBody>
        </p:sp>
        <p:sp>
          <p:nvSpPr>
            <p:cNvPr id="14" name="Title 2">
              <a:extLst>
                <a:ext uri="{FF2B5EF4-FFF2-40B4-BE49-F238E27FC236}">
                  <a16:creationId xmlns:a16="http://schemas.microsoft.com/office/drawing/2014/main" id="{5CAEAFC2-D9D1-0242-BA0D-33FAAB08854B}"/>
                </a:ext>
              </a:extLst>
            </p:cNvPr>
            <p:cNvSpPr txBox="1">
              <a:spLocks/>
            </p:cNvSpPr>
            <p:nvPr/>
          </p:nvSpPr>
          <p:spPr>
            <a:xfrm>
              <a:off x="7582712" y="3621157"/>
              <a:ext cx="2878551" cy="5659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Stakeholders</a:t>
              </a:r>
              <a:endParaRPr lang="en-GB" sz="2800" dirty="0"/>
            </a:p>
          </p:txBody>
        </p:sp>
      </p:grpSp>
    </p:spTree>
    <p:extLst>
      <p:ext uri="{BB962C8B-B14F-4D97-AF65-F5344CB8AC3E}">
        <p14:creationId xmlns:p14="http://schemas.microsoft.com/office/powerpoint/2010/main" val="17531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72D324A-802B-4F4D-802F-FD2FE25B880A}"/>
              </a:ext>
            </a:extLst>
          </p:cNvPr>
          <p:cNvSpPr/>
          <p:nvPr/>
        </p:nvSpPr>
        <p:spPr>
          <a:xfrm>
            <a:off x="3303330" y="882786"/>
            <a:ext cx="5346553" cy="3701579"/>
          </a:xfrm>
          <a:prstGeom prst="roundRect">
            <a:avLst>
              <a:gd name="adj" fmla="val 644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Graphical user interface&#10;&#10;Description automatically generated">
            <a:extLst>
              <a:ext uri="{FF2B5EF4-FFF2-40B4-BE49-F238E27FC236}">
                <a16:creationId xmlns:a16="http://schemas.microsoft.com/office/drawing/2014/main" id="{43419534-32D0-9B48-8AB1-32F157D91E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87" y="2197984"/>
            <a:ext cx="2693479" cy="2293601"/>
          </a:xfrm>
          <a:prstGeom prst="rect">
            <a:avLst/>
          </a:prstGeom>
        </p:spPr>
      </p:pic>
      <p:sp>
        <p:nvSpPr>
          <p:cNvPr id="2" name="Content Placeholder 1">
            <a:extLst>
              <a:ext uri="{FF2B5EF4-FFF2-40B4-BE49-F238E27FC236}">
                <a16:creationId xmlns:a16="http://schemas.microsoft.com/office/drawing/2014/main" id="{EB4A8745-93E7-406E-A87A-631753431506}"/>
              </a:ext>
            </a:extLst>
          </p:cNvPr>
          <p:cNvSpPr>
            <a:spLocks noGrp="1"/>
          </p:cNvSpPr>
          <p:nvPr>
            <p:ph idx="1"/>
          </p:nvPr>
        </p:nvSpPr>
        <p:spPr>
          <a:xfrm>
            <a:off x="3444985" y="909750"/>
            <a:ext cx="5294232" cy="3701579"/>
          </a:xfrm>
        </p:spPr>
        <p:txBody>
          <a:bodyPr/>
          <a:lstStyle/>
          <a:p>
            <a:pPr marL="0" indent="0">
              <a:spcBef>
                <a:spcPts val="1500"/>
              </a:spcBef>
              <a:spcAft>
                <a:spcPts val="0"/>
              </a:spcAft>
              <a:buNone/>
            </a:pPr>
            <a:r>
              <a:rPr lang="en-GB" sz="2000" dirty="0">
                <a:solidFill>
                  <a:srgbClr val="951F93"/>
                </a:solidFill>
                <a:latin typeface="Avenir Book" panose="02000503020000020003" pitchFamily="2" charset="0"/>
              </a:rPr>
              <a:t>Python</a:t>
            </a:r>
            <a:r>
              <a:rPr lang="en-GB" sz="2000" b="0" dirty="0">
                <a:latin typeface="Avenir Book" panose="02000503020000020003" pitchFamily="2" charset="0"/>
              </a:rPr>
              <a:t> </a:t>
            </a:r>
            <a:r>
              <a:rPr lang="en-GB" sz="1400" b="0" dirty="0">
                <a:latin typeface="Avenir Book" panose="02000503020000020003" pitchFamily="2" charset="0"/>
              </a:rPr>
              <a:t>(distribution, libraries (</a:t>
            </a:r>
            <a:r>
              <a:rPr lang="en-GB" sz="800" b="0" dirty="0">
                <a:latin typeface="Avenir Book" panose="02000503020000020003" pitchFamily="2" charset="0"/>
              </a:rPr>
              <a:t>e.g. </a:t>
            </a:r>
            <a:r>
              <a:rPr lang="en-GB" sz="1400" b="0" dirty="0" err="1">
                <a:latin typeface="Avenir Book" panose="02000503020000020003" pitchFamily="2" charset="0"/>
              </a:rPr>
              <a:t>PyRBAC</a:t>
            </a:r>
            <a:r>
              <a:rPr lang="en-GB" sz="1400" b="0" dirty="0">
                <a:latin typeface="Avenir Book" panose="02000503020000020003" pitchFamily="2" charset="0"/>
              </a:rPr>
              <a:t>, </a:t>
            </a:r>
            <a:r>
              <a:rPr lang="en-GB" sz="1400" b="0" dirty="0" err="1">
                <a:latin typeface="Avenir Book" panose="02000503020000020003" pitchFamily="2" charset="0"/>
              </a:rPr>
              <a:t>PyRDA</a:t>
            </a:r>
            <a:r>
              <a:rPr lang="en-GB" sz="1400" b="0" dirty="0">
                <a:latin typeface="Avenir Book" panose="02000503020000020003" pitchFamily="2" charset="0"/>
              </a:rPr>
              <a:t>), docs, tools)</a:t>
            </a:r>
            <a:r>
              <a:rPr lang="en-GB" sz="2000" b="0" dirty="0">
                <a:latin typeface="Avenir Book" panose="02000503020000020003" pitchFamily="2" charset="0"/>
              </a:rPr>
              <a:t> </a:t>
            </a:r>
            <a:br>
              <a:rPr lang="en-GB" sz="2000" b="0" dirty="0">
                <a:latin typeface="Avenir Book" panose="02000503020000020003" pitchFamily="2" charset="0"/>
              </a:rPr>
            </a:br>
            <a:r>
              <a:rPr lang="en-GB" sz="2000" b="0" dirty="0">
                <a:latin typeface="Avenir Book" panose="02000503020000020003" pitchFamily="2" charset="0"/>
              </a:rPr>
              <a:t>and </a:t>
            </a:r>
            <a:r>
              <a:rPr lang="en-GB" sz="2000" dirty="0">
                <a:solidFill>
                  <a:srgbClr val="951F93"/>
                </a:solidFill>
                <a:latin typeface="Avenir Book" panose="02000503020000020003" pitchFamily="2" charset="0"/>
              </a:rPr>
              <a:t>user community engagement</a:t>
            </a:r>
          </a:p>
          <a:p>
            <a:pPr marL="0" indent="0">
              <a:spcBef>
                <a:spcPts val="1500"/>
              </a:spcBef>
              <a:spcAft>
                <a:spcPts val="0"/>
              </a:spcAft>
              <a:buNone/>
            </a:pPr>
            <a:r>
              <a:rPr lang="en-GB" sz="2000" dirty="0">
                <a:solidFill>
                  <a:srgbClr val="951F93"/>
                </a:solidFill>
                <a:latin typeface="Avenir Book" panose="02000503020000020003" pitchFamily="2" charset="0"/>
              </a:rPr>
              <a:t>NXCALS</a:t>
            </a:r>
            <a:r>
              <a:rPr lang="en-GB" sz="2000" b="0" dirty="0">
                <a:latin typeface="Avenir Book" panose="02000503020000020003" pitchFamily="2" charset="0"/>
              </a:rPr>
              <a:t> </a:t>
            </a:r>
            <a:r>
              <a:rPr lang="en-GB" sz="1400" b="0" dirty="0">
                <a:latin typeface="Avenir Book" panose="02000503020000020003" pitchFamily="2" charset="0"/>
              </a:rPr>
              <a:t>(data migrated, WinCCOA &amp; TIM data sources, Backport API, </a:t>
            </a:r>
            <a:r>
              <a:rPr lang="en-GB" sz="1400" b="0" dirty="0" err="1">
                <a:latin typeface="Avenir Book" panose="02000503020000020003" pitchFamily="2" charset="0"/>
              </a:rPr>
              <a:t>PyTIMBER</a:t>
            </a:r>
            <a:r>
              <a:rPr lang="en-GB" sz="1400" b="0" dirty="0">
                <a:latin typeface="Avenir Book" panose="02000503020000020003" pitchFamily="2" charset="0"/>
              </a:rPr>
              <a:t>, TIMBER &amp; Config web apps, etc.)</a:t>
            </a:r>
          </a:p>
          <a:p>
            <a:pPr marL="0" indent="0">
              <a:spcBef>
                <a:spcPts val="1500"/>
              </a:spcBef>
              <a:spcAft>
                <a:spcPts val="0"/>
              </a:spcAft>
              <a:buNone/>
            </a:pPr>
            <a:r>
              <a:rPr lang="en-GB" sz="2000" b="0" dirty="0">
                <a:latin typeface="Avenir Book" panose="02000503020000020003" pitchFamily="2" charset="0"/>
              </a:rPr>
              <a:t>On-Line </a:t>
            </a:r>
            <a:r>
              <a:rPr lang="en-GB" sz="2000" dirty="0">
                <a:solidFill>
                  <a:srgbClr val="951F93"/>
                </a:solidFill>
                <a:latin typeface="Avenir Book" panose="02000503020000020003" pitchFamily="2" charset="0"/>
              </a:rPr>
              <a:t>FESA Training</a:t>
            </a:r>
          </a:p>
          <a:p>
            <a:pPr marL="0" indent="0">
              <a:spcBef>
                <a:spcPts val="1500"/>
              </a:spcBef>
              <a:spcAft>
                <a:spcPts val="0"/>
              </a:spcAft>
              <a:buNone/>
            </a:pPr>
            <a:r>
              <a:rPr lang="en-GB" sz="2000" b="0" dirty="0">
                <a:latin typeface="Avenir Book" panose="02000503020000020003" pitchFamily="2" charset="0"/>
              </a:rPr>
              <a:t>Consolidating the </a:t>
            </a:r>
            <a:r>
              <a:rPr lang="en-GB" sz="2000" dirty="0">
                <a:solidFill>
                  <a:srgbClr val="951F93"/>
                </a:solidFill>
                <a:latin typeface="Avenir Book" panose="02000503020000020003" pitchFamily="2" charset="0"/>
              </a:rPr>
              <a:t>GUI Strategy</a:t>
            </a:r>
            <a:r>
              <a:rPr lang="en-GB" sz="2000" b="0" dirty="0">
                <a:latin typeface="Avenir Book" panose="02000503020000020003" pitchFamily="2" charset="0"/>
              </a:rPr>
              <a:t> </a:t>
            </a:r>
            <a:r>
              <a:rPr lang="en-GB" sz="1400" b="0" dirty="0">
                <a:latin typeface="Avenir Book" panose="02000503020000020003" pitchFamily="2" charset="0"/>
              </a:rPr>
              <a:t>(inventory, in-depth analysis, Controls Dashboards, </a:t>
            </a:r>
            <a:r>
              <a:rPr lang="en-GB" sz="1400" b="0" dirty="0" err="1">
                <a:latin typeface="Avenir Book" panose="02000503020000020003" pitchFamily="2" charset="0"/>
              </a:rPr>
              <a:t>ComRAD</a:t>
            </a:r>
            <a:r>
              <a:rPr lang="en-GB" sz="1400" b="0" dirty="0">
                <a:latin typeface="Avenir Book" panose="02000503020000020003" pitchFamily="2" charset="0"/>
              </a:rPr>
              <a:t>, </a:t>
            </a:r>
            <a:r>
              <a:rPr lang="en-GB" sz="1400" b="0" dirty="0" err="1">
                <a:latin typeface="Avenir Book" panose="02000503020000020003" pitchFamily="2" charset="0"/>
              </a:rPr>
              <a:t>acc</a:t>
            </a:r>
            <a:r>
              <a:rPr lang="en-GB" sz="1400" b="0" dirty="0">
                <a:latin typeface="Avenir Book" panose="02000503020000020003" pitchFamily="2" charset="0"/>
              </a:rPr>
              <a:t>-</a:t>
            </a:r>
            <a:r>
              <a:rPr lang="en-GB" sz="1400" b="0" dirty="0" err="1">
                <a:latin typeface="Avenir Book" panose="02000503020000020003" pitchFamily="2" charset="0"/>
              </a:rPr>
              <a:t>py</a:t>
            </a:r>
            <a:r>
              <a:rPr lang="en-GB" sz="1400" b="0" dirty="0">
                <a:latin typeface="Avenir Book" panose="02000503020000020003" pitchFamily="2" charset="0"/>
              </a:rPr>
              <a:t>-widgets)</a:t>
            </a:r>
            <a:endParaRPr lang="en-GB" sz="2000" b="0" dirty="0">
              <a:latin typeface="Avenir Book" panose="02000503020000020003" pitchFamily="2" charset="0"/>
            </a:endParaRPr>
          </a:p>
          <a:p>
            <a:pPr marL="0" indent="0">
              <a:spcBef>
                <a:spcPts val="1500"/>
              </a:spcBef>
              <a:spcAft>
                <a:spcPts val="0"/>
              </a:spcAft>
              <a:buNone/>
            </a:pPr>
            <a:r>
              <a:rPr lang="en-GB" sz="2000" dirty="0">
                <a:solidFill>
                  <a:srgbClr val="951F93"/>
                </a:solidFill>
                <a:latin typeface="Avenir Book" panose="02000503020000020003" pitchFamily="2" charset="0"/>
              </a:rPr>
              <a:t>LINAC4 / PSB Sequencer</a:t>
            </a:r>
            <a:r>
              <a:rPr lang="en-GB" sz="2000" b="0" dirty="0">
                <a:latin typeface="Avenir Book" panose="02000503020000020003" pitchFamily="2" charset="0"/>
              </a:rPr>
              <a:t> application </a:t>
            </a:r>
            <a:br>
              <a:rPr lang="en-GB" sz="2000" b="0" dirty="0">
                <a:latin typeface="Avenir Book" panose="02000503020000020003" pitchFamily="2" charset="0"/>
              </a:rPr>
            </a:br>
            <a:r>
              <a:rPr lang="en-GB" sz="1400" b="0" dirty="0">
                <a:latin typeface="Avenir Book" panose="02000503020000020003" pitchFamily="2" charset="0"/>
              </a:rPr>
              <a:t>(automating the steps to help </a:t>
            </a:r>
            <a:r>
              <a:rPr lang="en-GB" sz="1400" b="0" i="1" dirty="0">
                <a:latin typeface="Avenir Book" panose="02000503020000020003" pitchFamily="2" charset="0"/>
              </a:rPr>
              <a:t>protect the RFQ</a:t>
            </a:r>
            <a:r>
              <a:rPr lang="en-GB" sz="1400" b="0" dirty="0">
                <a:latin typeface="Avenir Book" panose="02000503020000020003" pitchFamily="2" charset="0"/>
              </a:rPr>
              <a:t>)</a:t>
            </a:r>
            <a:endParaRPr lang="en-GB" sz="1800" b="0" dirty="0">
              <a:latin typeface="Avenir Book" panose="02000503020000020003" pitchFamily="2" charset="0"/>
            </a:endParaRPr>
          </a:p>
          <a:p>
            <a:pPr marL="0" indent="0">
              <a:spcBef>
                <a:spcPts val="1000"/>
              </a:spcBef>
              <a:spcAft>
                <a:spcPts val="0"/>
              </a:spcAft>
              <a:buNone/>
            </a:pPr>
            <a:r>
              <a:rPr lang="en-GB" sz="1800" dirty="0">
                <a:solidFill>
                  <a:srgbClr val="951F93"/>
                </a:solidFill>
                <a:latin typeface="Avenir Book" panose="02000503020000020003" pitchFamily="2" charset="0"/>
              </a:rPr>
              <a:t>OASIS</a:t>
            </a:r>
            <a:r>
              <a:rPr lang="en-GB" sz="1800" b="0" dirty="0">
                <a:latin typeface="Avenir Book" panose="02000503020000020003" pitchFamily="2" charset="0"/>
              </a:rPr>
              <a:t> technical review, consolidation, preparation for White Rabbit trigger distribution</a:t>
            </a:r>
          </a:p>
        </p:txBody>
      </p:sp>
      <p:sp>
        <p:nvSpPr>
          <p:cNvPr id="3" name="Title 2">
            <a:extLst>
              <a:ext uri="{FF2B5EF4-FFF2-40B4-BE49-F238E27FC236}">
                <a16:creationId xmlns:a16="http://schemas.microsoft.com/office/drawing/2014/main" id="{B39AF4B9-EAFC-4988-BB5E-3FB4D4D411DA}"/>
              </a:ext>
            </a:extLst>
          </p:cNvPr>
          <p:cNvSpPr>
            <a:spLocks noGrp="1"/>
          </p:cNvSpPr>
          <p:nvPr>
            <p:ph type="title"/>
          </p:nvPr>
        </p:nvSpPr>
        <p:spPr>
          <a:xfrm>
            <a:off x="404088" y="229709"/>
            <a:ext cx="11376025" cy="565974"/>
          </a:xfrm>
        </p:spPr>
        <p:txBody>
          <a:bodyPr/>
          <a:lstStyle/>
          <a:p>
            <a:r>
              <a:rPr lang="en-US" dirty="0"/>
              <a:t>CSS – What we do – </a:t>
            </a:r>
            <a:r>
              <a:rPr lang="en-US" i="1" dirty="0"/>
              <a:t>Some</a:t>
            </a:r>
            <a:r>
              <a:rPr lang="en-US" dirty="0"/>
              <a:t> 2020 Highlights</a:t>
            </a:r>
            <a:endParaRPr lang="en-GB" dirty="0"/>
          </a:p>
        </p:txBody>
      </p:sp>
      <p:sp>
        <p:nvSpPr>
          <p:cNvPr id="4" name="Date Placeholder 3">
            <a:extLst>
              <a:ext uri="{FF2B5EF4-FFF2-40B4-BE49-F238E27FC236}">
                <a16:creationId xmlns:a16="http://schemas.microsoft.com/office/drawing/2014/main" id="{D6741728-07BD-4EC4-B93B-E9F4BA219D7F}"/>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D06A1A99-12ED-4511-A804-91479F988727}"/>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79097E81-018D-4AFB-908B-3C82197DA5A1}"/>
              </a:ext>
            </a:extLst>
          </p:cNvPr>
          <p:cNvSpPr>
            <a:spLocks noGrp="1"/>
          </p:cNvSpPr>
          <p:nvPr>
            <p:ph type="sldNum" sz="quarter" idx="12"/>
          </p:nvPr>
        </p:nvSpPr>
        <p:spPr/>
        <p:txBody>
          <a:bodyPr/>
          <a:lstStyle/>
          <a:p>
            <a:fld id="{36B5EA5A-BC32-A742-B11B-8E7414D5B535}" type="slidenum">
              <a:rPr lang="en-US" smtClean="0"/>
              <a:pPr/>
              <a:t>32</a:t>
            </a:fld>
            <a:endParaRPr lang="en-US" dirty="0"/>
          </a:p>
        </p:txBody>
      </p:sp>
      <p:pic>
        <p:nvPicPr>
          <p:cNvPr id="7" name="Picture 6">
            <a:extLst>
              <a:ext uri="{FF2B5EF4-FFF2-40B4-BE49-F238E27FC236}">
                <a16:creationId xmlns:a16="http://schemas.microsoft.com/office/drawing/2014/main" id="{46AA4BDF-7824-CE44-9C6E-3EAC31979A0C}"/>
              </a:ext>
            </a:extLst>
          </p:cNvPr>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8835052" y="4320879"/>
            <a:ext cx="2849273" cy="1924313"/>
          </a:xfrm>
          <a:prstGeom prst="rect">
            <a:avLst/>
          </a:prstGeom>
          <a:noFill/>
          <a:ln>
            <a:noFill/>
          </a:ln>
        </p:spPr>
      </p:pic>
      <p:pic>
        <p:nvPicPr>
          <p:cNvPr id="9" name="Picture 8" descr="Graphical user interface, text, application, email&#10;&#10;Description automatically generated">
            <a:extLst>
              <a:ext uri="{FF2B5EF4-FFF2-40B4-BE49-F238E27FC236}">
                <a16:creationId xmlns:a16="http://schemas.microsoft.com/office/drawing/2014/main" id="{26A21C81-9987-6F43-B893-486B0CC115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7017" y="956849"/>
            <a:ext cx="2571474" cy="1924313"/>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8DA8AA9-33EC-D742-AFE1-09BC68C85B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7987" y="923964"/>
            <a:ext cx="2794411" cy="154578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F9C52976-1026-3F4E-B74F-FCBA733FFE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5917" y="4642897"/>
            <a:ext cx="2842928" cy="1593875"/>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FD97946E-77D6-F64B-BECD-62C398AC27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20436" y="2942019"/>
            <a:ext cx="3153885" cy="1310892"/>
          </a:xfrm>
          <a:prstGeom prst="rect">
            <a:avLst/>
          </a:prstGeom>
        </p:spPr>
      </p:pic>
      <p:pic>
        <p:nvPicPr>
          <p:cNvPr id="22" name="Picture 21" descr="Diagram&#10;&#10;Description automatically generated">
            <a:extLst>
              <a:ext uri="{FF2B5EF4-FFF2-40B4-BE49-F238E27FC236}">
                <a16:creationId xmlns:a16="http://schemas.microsoft.com/office/drawing/2014/main" id="{751D4579-2C9C-FC41-8AFE-189FE5CB3D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9070" y="4642898"/>
            <a:ext cx="2985915" cy="1593875"/>
          </a:xfrm>
          <a:prstGeom prst="rect">
            <a:avLst/>
          </a:prstGeom>
        </p:spPr>
      </p:pic>
      <p:pic>
        <p:nvPicPr>
          <p:cNvPr id="24" name="Picture 23" descr="Diagram&#10;&#10;Description automatically generated">
            <a:extLst>
              <a:ext uri="{FF2B5EF4-FFF2-40B4-BE49-F238E27FC236}">
                <a16:creationId xmlns:a16="http://schemas.microsoft.com/office/drawing/2014/main" id="{E9910322-D933-DC4E-B086-8B05424387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84680" y="4641146"/>
            <a:ext cx="2262337" cy="1568495"/>
          </a:xfrm>
          <a:prstGeom prst="rect">
            <a:avLst/>
          </a:prstGeom>
        </p:spPr>
      </p:pic>
    </p:spTree>
    <p:extLst>
      <p:ext uri="{BB962C8B-B14F-4D97-AF65-F5344CB8AC3E}">
        <p14:creationId xmlns:p14="http://schemas.microsoft.com/office/powerpoint/2010/main" val="12301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A7279E4D-F9EA-A941-B7E7-387F0B980E5E}"/>
              </a:ext>
            </a:extLst>
          </p:cNvPr>
          <p:cNvSpPr/>
          <p:nvPr/>
        </p:nvSpPr>
        <p:spPr>
          <a:xfrm>
            <a:off x="3177247" y="762110"/>
            <a:ext cx="5346553" cy="5438782"/>
          </a:xfrm>
          <a:prstGeom prst="roundRect">
            <a:avLst>
              <a:gd name="adj" fmla="val 644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EB4A8745-93E7-406E-A87A-631753431506}"/>
              </a:ext>
            </a:extLst>
          </p:cNvPr>
          <p:cNvSpPr>
            <a:spLocks noGrp="1"/>
          </p:cNvSpPr>
          <p:nvPr>
            <p:ph idx="1"/>
          </p:nvPr>
        </p:nvSpPr>
        <p:spPr>
          <a:xfrm>
            <a:off x="3435370" y="894762"/>
            <a:ext cx="5294232" cy="4774022"/>
          </a:xfrm>
        </p:spPr>
        <p:txBody>
          <a:bodyPr/>
          <a:lstStyle/>
          <a:p>
            <a:pPr marL="0" indent="0">
              <a:spcBef>
                <a:spcPts val="1000"/>
              </a:spcBef>
              <a:spcAft>
                <a:spcPts val="0"/>
              </a:spcAft>
              <a:buNone/>
            </a:pPr>
            <a:r>
              <a:rPr lang="en-GB" sz="2000" dirty="0">
                <a:solidFill>
                  <a:srgbClr val="951F93"/>
                </a:solidFill>
                <a:latin typeface="Avenir Book" panose="02000503020000020003" pitchFamily="2" charset="0"/>
              </a:rPr>
              <a:t>UCAP</a:t>
            </a:r>
            <a:r>
              <a:rPr lang="en-GB" sz="2000" b="0" dirty="0">
                <a:latin typeface="Avenir Book" panose="02000503020000020003" pitchFamily="2" charset="0"/>
              </a:rPr>
              <a:t> </a:t>
            </a:r>
            <a:r>
              <a:rPr lang="en-GB" sz="1400" b="0" dirty="0">
                <a:latin typeface="Avenir Book" panose="02000503020000020003" pitchFamily="2" charset="0"/>
              </a:rPr>
              <a:t>(python support, NXCALS integration, tools, </a:t>
            </a:r>
            <a:br>
              <a:rPr lang="en-GB" sz="1400" b="0" dirty="0">
                <a:latin typeface="Avenir Book" panose="02000503020000020003" pitchFamily="2" charset="0"/>
              </a:rPr>
            </a:br>
            <a:r>
              <a:rPr lang="en-GB" sz="1400" b="0" dirty="0">
                <a:latin typeface="Avenir Book" panose="02000503020000020003" pitchFamily="2" charset="0"/>
              </a:rPr>
              <a:t>monitoring, training, increasing user-adoption)</a:t>
            </a:r>
            <a:endParaRPr lang="en-GB" sz="2000" b="0" dirty="0">
              <a:latin typeface="Avenir Book" panose="02000503020000020003" pitchFamily="2" charset="0"/>
            </a:endParaRPr>
          </a:p>
          <a:p>
            <a:pPr marL="0" indent="0">
              <a:spcBef>
                <a:spcPts val="1000"/>
              </a:spcBef>
              <a:spcAft>
                <a:spcPts val="0"/>
              </a:spcAft>
              <a:buNone/>
            </a:pPr>
            <a:r>
              <a:rPr lang="en-GB" sz="2000" b="0" dirty="0">
                <a:latin typeface="Avenir Book" panose="02000503020000020003" pitchFamily="2" charset="0"/>
              </a:rPr>
              <a:t>New </a:t>
            </a:r>
            <a:r>
              <a:rPr lang="en-GB" sz="2000" dirty="0">
                <a:solidFill>
                  <a:srgbClr val="951F93"/>
                </a:solidFill>
                <a:latin typeface="Avenir Book" panose="02000503020000020003" pitchFamily="2" charset="0"/>
              </a:rPr>
              <a:t>HelpAlarm</a:t>
            </a:r>
            <a:r>
              <a:rPr lang="en-GB" sz="2000" b="0" dirty="0">
                <a:latin typeface="Avenir Book" panose="02000503020000020003" pitchFamily="2" charset="0"/>
              </a:rPr>
              <a:t> application </a:t>
            </a:r>
            <a:r>
              <a:rPr lang="en-GB" sz="1400" b="0" dirty="0">
                <a:latin typeface="Avenir Book" panose="02000503020000020003" pitchFamily="2" charset="0"/>
              </a:rPr>
              <a:t>(replacing Phoenix)</a:t>
            </a:r>
            <a:endParaRPr lang="en-GB" sz="2000" b="0" dirty="0">
              <a:latin typeface="Avenir Book" panose="02000503020000020003" pitchFamily="2" charset="0"/>
            </a:endParaRPr>
          </a:p>
          <a:p>
            <a:pPr marL="0" indent="0">
              <a:spcBef>
                <a:spcPts val="1000"/>
              </a:spcBef>
              <a:spcAft>
                <a:spcPts val="0"/>
              </a:spcAft>
              <a:buNone/>
            </a:pPr>
            <a:r>
              <a:rPr lang="en-GB" sz="2000" b="0" dirty="0">
                <a:latin typeface="Avenir Book" panose="02000503020000020003" pitchFamily="2" charset="0"/>
              </a:rPr>
              <a:t>Moving people to </a:t>
            </a:r>
            <a:r>
              <a:rPr lang="en-GB" sz="2000" dirty="0">
                <a:solidFill>
                  <a:srgbClr val="951F93"/>
                </a:solidFill>
                <a:latin typeface="Avenir Book" panose="02000503020000020003" pitchFamily="2" charset="0"/>
              </a:rPr>
              <a:t>Java 11</a:t>
            </a:r>
            <a:r>
              <a:rPr lang="en-GB" sz="2000" b="0" dirty="0">
                <a:latin typeface="Avenir Book" panose="02000503020000020003" pitchFamily="2" charset="0"/>
              </a:rPr>
              <a:t> </a:t>
            </a:r>
            <a:r>
              <a:rPr lang="en-GB" sz="1400" b="0" dirty="0">
                <a:latin typeface="Avenir Book" panose="02000503020000020003" pitchFamily="2" charset="0"/>
              </a:rPr>
              <a:t>(big step!), </a:t>
            </a:r>
            <a:r>
              <a:rPr lang="en-GB" sz="2000" b="0" dirty="0">
                <a:latin typeface="Avenir Book" panose="02000503020000020003" pitchFamily="2" charset="0"/>
              </a:rPr>
              <a:t>significant </a:t>
            </a:r>
            <a:r>
              <a:rPr lang="en-GB" sz="2000" dirty="0">
                <a:solidFill>
                  <a:srgbClr val="951F93"/>
                </a:solidFill>
                <a:latin typeface="Avenir Book" panose="02000503020000020003" pitchFamily="2" charset="0"/>
              </a:rPr>
              <a:t>development tool consolidation</a:t>
            </a:r>
          </a:p>
          <a:p>
            <a:pPr marL="0" indent="0">
              <a:spcBef>
                <a:spcPts val="1000"/>
              </a:spcBef>
              <a:spcAft>
                <a:spcPts val="0"/>
              </a:spcAft>
              <a:buNone/>
            </a:pPr>
            <a:r>
              <a:rPr lang="en-GB" sz="2000" b="0" dirty="0">
                <a:latin typeface="Avenir Book" panose="02000503020000020003" pitchFamily="2" charset="0"/>
              </a:rPr>
              <a:t>New </a:t>
            </a:r>
            <a:r>
              <a:rPr lang="en-GB" sz="2000" dirty="0">
                <a:solidFill>
                  <a:srgbClr val="951F93"/>
                </a:solidFill>
                <a:latin typeface="Avenir Book" panose="02000503020000020003" pitchFamily="2" charset="0"/>
              </a:rPr>
              <a:t>generation of MAD Sequence inputs</a:t>
            </a:r>
            <a:r>
              <a:rPr lang="en-GB" sz="2000" b="0" dirty="0">
                <a:latin typeface="Avenir Book" panose="02000503020000020003" pitchFamily="2" charset="0"/>
              </a:rPr>
              <a:t> from </a:t>
            </a:r>
            <a:r>
              <a:rPr lang="en-GB" sz="2000" dirty="0">
                <a:solidFill>
                  <a:srgbClr val="951F93"/>
                </a:solidFill>
                <a:latin typeface="Avenir Book" panose="02000503020000020003" pitchFamily="2" charset="0"/>
              </a:rPr>
              <a:t>Layout</a:t>
            </a:r>
            <a:r>
              <a:rPr lang="en-GB" sz="2000" b="0" dirty="0">
                <a:solidFill>
                  <a:srgbClr val="951F93"/>
                </a:solidFill>
                <a:latin typeface="Avenir Book" panose="02000503020000020003" pitchFamily="2" charset="0"/>
              </a:rPr>
              <a:t> </a:t>
            </a:r>
            <a:r>
              <a:rPr lang="en-GB" sz="1400" b="0" dirty="0">
                <a:latin typeface="Avenir Book" panose="02000503020000020003" pitchFamily="2" charset="0"/>
              </a:rPr>
              <a:t>(covering entire complex)</a:t>
            </a:r>
          </a:p>
          <a:p>
            <a:pPr marL="0" indent="0">
              <a:spcBef>
                <a:spcPts val="1500"/>
              </a:spcBef>
              <a:spcAft>
                <a:spcPts val="0"/>
              </a:spcAft>
              <a:buNone/>
            </a:pPr>
            <a:r>
              <a:rPr lang="en-GB" sz="2000" dirty="0">
                <a:solidFill>
                  <a:srgbClr val="951F93"/>
                </a:solidFill>
                <a:latin typeface="Avenir Book" panose="02000503020000020003" pitchFamily="2" charset="0"/>
              </a:rPr>
              <a:t>Beam Performance Tracking</a:t>
            </a:r>
            <a:r>
              <a:rPr lang="en-GB" sz="2000" dirty="0">
                <a:latin typeface="Avenir Book" panose="02000503020000020003" pitchFamily="2" charset="0"/>
              </a:rPr>
              <a:t> </a:t>
            </a:r>
            <a:r>
              <a:rPr lang="en-GB" sz="2000" b="0" dirty="0">
                <a:latin typeface="Avenir Book" panose="02000503020000020003" pitchFamily="2" charset="0"/>
              </a:rPr>
              <a:t>phase 1 – complete </a:t>
            </a:r>
            <a:r>
              <a:rPr lang="en-GB" sz="1400" b="0" dirty="0">
                <a:latin typeface="Avenir Book" panose="02000503020000020003" pitchFamily="2" charset="0"/>
              </a:rPr>
              <a:t>(</a:t>
            </a:r>
            <a:r>
              <a:rPr lang="en-GB" sz="1400" b="0" i="1" dirty="0">
                <a:latin typeface="Avenir Book" panose="02000503020000020003" pitchFamily="2" charset="0"/>
              </a:rPr>
              <a:t>successful cross-group collaboration</a:t>
            </a:r>
            <a:r>
              <a:rPr lang="en-GB" sz="1400" b="0" dirty="0">
                <a:latin typeface="Avenir Book" panose="02000503020000020003" pitchFamily="2" charset="0"/>
              </a:rPr>
              <a:t>)</a:t>
            </a:r>
            <a:endParaRPr lang="en-GB" sz="2000" b="0" dirty="0">
              <a:latin typeface="Avenir Book" panose="02000503020000020003" pitchFamily="2" charset="0"/>
            </a:endParaRPr>
          </a:p>
          <a:p>
            <a:pPr marL="0" indent="0">
              <a:spcBef>
                <a:spcPts val="1500"/>
              </a:spcBef>
              <a:spcAft>
                <a:spcPts val="0"/>
              </a:spcAft>
              <a:buNone/>
            </a:pPr>
            <a:r>
              <a:rPr lang="en-GB" sz="2000" b="0" dirty="0">
                <a:latin typeface="Avenir Book" panose="02000503020000020003" pitchFamily="2" charset="0"/>
              </a:rPr>
              <a:t>New </a:t>
            </a:r>
            <a:r>
              <a:rPr lang="en-GB" sz="2000" dirty="0">
                <a:solidFill>
                  <a:srgbClr val="951F93"/>
                </a:solidFill>
                <a:latin typeface="Avenir Book" panose="02000503020000020003" pitchFamily="2" charset="0"/>
              </a:rPr>
              <a:t>Timing Application Suite</a:t>
            </a:r>
          </a:p>
          <a:p>
            <a:pPr marL="0" indent="0">
              <a:spcBef>
                <a:spcPts val="1500"/>
              </a:spcBef>
              <a:spcAft>
                <a:spcPts val="0"/>
              </a:spcAft>
              <a:buNone/>
            </a:pPr>
            <a:r>
              <a:rPr lang="en-GB" sz="2000" dirty="0">
                <a:solidFill>
                  <a:srgbClr val="951F93"/>
                </a:solidFill>
                <a:latin typeface="Avenir Book" panose="02000503020000020003" pitchFamily="2" charset="0"/>
              </a:rPr>
              <a:t>Machine Learning Platform</a:t>
            </a:r>
            <a:r>
              <a:rPr lang="en-GB" sz="2000" b="0" dirty="0">
                <a:latin typeface="Avenir Book" panose="02000503020000020003" pitchFamily="2" charset="0"/>
              </a:rPr>
              <a:t> – Model Storage</a:t>
            </a:r>
          </a:p>
          <a:p>
            <a:pPr marL="0" indent="0">
              <a:spcBef>
                <a:spcPts val="1500"/>
              </a:spcBef>
              <a:spcAft>
                <a:spcPts val="0"/>
              </a:spcAft>
              <a:buNone/>
            </a:pPr>
            <a:r>
              <a:rPr lang="en-GB" sz="2000" b="0" dirty="0">
                <a:latin typeface="Avenir Book" panose="02000503020000020003" pitchFamily="2" charset="0"/>
              </a:rPr>
              <a:t>Progress on the </a:t>
            </a:r>
            <a:r>
              <a:rPr lang="en-GB" sz="2000" dirty="0">
                <a:solidFill>
                  <a:srgbClr val="951F93"/>
                </a:solidFill>
                <a:latin typeface="Avenir Book" panose="02000503020000020003" pitchFamily="2" charset="0"/>
              </a:rPr>
              <a:t>Containerisation project</a:t>
            </a:r>
          </a:p>
          <a:p>
            <a:pPr marL="0" indent="0">
              <a:spcBef>
                <a:spcPts val="1500"/>
              </a:spcBef>
              <a:spcAft>
                <a:spcPts val="0"/>
              </a:spcAft>
              <a:buNone/>
            </a:pPr>
            <a:r>
              <a:rPr lang="en-GB" sz="2000" dirty="0">
                <a:solidFill>
                  <a:srgbClr val="951F93"/>
                </a:solidFill>
                <a:latin typeface="Avenir Book" panose="02000503020000020003" pitchFamily="2" charset="0"/>
              </a:rPr>
              <a:t>CCC Consoles renovation</a:t>
            </a:r>
          </a:p>
          <a:p>
            <a:pPr marL="0" indent="0">
              <a:spcBef>
                <a:spcPts val="1500"/>
              </a:spcBef>
              <a:spcAft>
                <a:spcPts val="0"/>
              </a:spcAft>
              <a:buNone/>
            </a:pPr>
            <a:r>
              <a:rPr lang="en-GB" sz="2000" b="0" dirty="0">
                <a:solidFill>
                  <a:schemeClr val="tx2"/>
                </a:solidFill>
                <a:latin typeface="Avenir Book" panose="02000503020000020003" pitchFamily="2" charset="0"/>
              </a:rPr>
              <a:t>New</a:t>
            </a:r>
            <a:r>
              <a:rPr lang="en-GB" sz="2000" b="0" dirty="0">
                <a:solidFill>
                  <a:srgbClr val="951F93"/>
                </a:solidFill>
                <a:latin typeface="Avenir Book" panose="02000503020000020003" pitchFamily="2" charset="0"/>
              </a:rPr>
              <a:t> </a:t>
            </a:r>
            <a:r>
              <a:rPr lang="en-GB" sz="2000" dirty="0">
                <a:solidFill>
                  <a:srgbClr val="951F93"/>
                </a:solidFill>
                <a:latin typeface="Avenir Book" panose="02000503020000020003" pitchFamily="2" charset="0"/>
              </a:rPr>
              <a:t>LUMENS system</a:t>
            </a:r>
            <a:r>
              <a:rPr lang="en-GB" sz="2000" b="0" dirty="0">
                <a:solidFill>
                  <a:srgbClr val="951F93"/>
                </a:solidFill>
                <a:latin typeface="Avenir Book" panose="02000503020000020003" pitchFamily="2" charset="0"/>
              </a:rPr>
              <a:t> </a:t>
            </a:r>
            <a:r>
              <a:rPr lang="en-GB" sz="1400" b="0" dirty="0">
                <a:solidFill>
                  <a:schemeClr val="tx2"/>
                </a:solidFill>
                <a:latin typeface="Avenir Book" panose="02000503020000020003" pitchFamily="2" charset="0"/>
              </a:rPr>
              <a:t>(Linux process management)</a:t>
            </a:r>
            <a:endParaRPr lang="en-GB" sz="2000" b="0" dirty="0">
              <a:solidFill>
                <a:schemeClr val="tx2"/>
              </a:solidFill>
              <a:latin typeface="Avenir Book" panose="02000503020000020003" pitchFamily="2" charset="0"/>
            </a:endParaRPr>
          </a:p>
        </p:txBody>
      </p:sp>
      <p:sp>
        <p:nvSpPr>
          <p:cNvPr id="3" name="Title 2">
            <a:extLst>
              <a:ext uri="{FF2B5EF4-FFF2-40B4-BE49-F238E27FC236}">
                <a16:creationId xmlns:a16="http://schemas.microsoft.com/office/drawing/2014/main" id="{B39AF4B9-EAFC-4988-BB5E-3FB4D4D411DA}"/>
              </a:ext>
            </a:extLst>
          </p:cNvPr>
          <p:cNvSpPr>
            <a:spLocks noGrp="1"/>
          </p:cNvSpPr>
          <p:nvPr>
            <p:ph type="title"/>
          </p:nvPr>
        </p:nvSpPr>
        <p:spPr>
          <a:xfrm>
            <a:off x="407987" y="174435"/>
            <a:ext cx="11376025" cy="565974"/>
          </a:xfrm>
        </p:spPr>
        <p:txBody>
          <a:bodyPr/>
          <a:lstStyle/>
          <a:p>
            <a:r>
              <a:rPr lang="en-US" dirty="0"/>
              <a:t>CSS – What we do – </a:t>
            </a:r>
            <a:r>
              <a:rPr lang="en-US" i="1" dirty="0"/>
              <a:t>Some</a:t>
            </a:r>
            <a:r>
              <a:rPr lang="en-US" dirty="0"/>
              <a:t> 2020 Highlights</a:t>
            </a:r>
            <a:endParaRPr lang="en-GB" dirty="0"/>
          </a:p>
        </p:txBody>
      </p:sp>
      <p:sp>
        <p:nvSpPr>
          <p:cNvPr id="4" name="Date Placeholder 3">
            <a:extLst>
              <a:ext uri="{FF2B5EF4-FFF2-40B4-BE49-F238E27FC236}">
                <a16:creationId xmlns:a16="http://schemas.microsoft.com/office/drawing/2014/main" id="{D6741728-07BD-4EC4-B93B-E9F4BA219D7F}"/>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D06A1A99-12ED-4511-A804-91479F988727}"/>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79097E81-018D-4AFB-908B-3C82197DA5A1}"/>
              </a:ext>
            </a:extLst>
          </p:cNvPr>
          <p:cNvSpPr>
            <a:spLocks noGrp="1"/>
          </p:cNvSpPr>
          <p:nvPr>
            <p:ph type="sldNum" sz="quarter" idx="12"/>
          </p:nvPr>
        </p:nvSpPr>
        <p:spPr/>
        <p:txBody>
          <a:bodyPr/>
          <a:lstStyle/>
          <a:p>
            <a:fld id="{36B5EA5A-BC32-A742-B11B-8E7414D5B535}" type="slidenum">
              <a:rPr lang="en-US" smtClean="0"/>
              <a:pPr/>
              <a:t>33</a:t>
            </a:fld>
            <a:endParaRPr lang="en-US" dirty="0"/>
          </a:p>
        </p:txBody>
      </p:sp>
      <p:pic>
        <p:nvPicPr>
          <p:cNvPr id="8" name="Picture 7" descr="Table&#10;&#10;Description automatically generated with medium confidence">
            <a:extLst>
              <a:ext uri="{FF2B5EF4-FFF2-40B4-BE49-F238E27FC236}">
                <a16:creationId xmlns:a16="http://schemas.microsoft.com/office/drawing/2014/main" id="{6D253FEB-2BD2-A04D-839D-CAC1EB392F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97657" y="4685923"/>
            <a:ext cx="3019043" cy="1514852"/>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917FB6E6-79AA-A44E-B61B-C3A7482390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4861" y="2805388"/>
            <a:ext cx="3051839" cy="1880535"/>
          </a:xfrm>
          <a:prstGeom prst="rect">
            <a:avLst/>
          </a:prstGeom>
        </p:spPr>
      </p:pic>
      <p:pic>
        <p:nvPicPr>
          <p:cNvPr id="11" name="Picture 10" descr="Graphical user interface, application, website&#10;&#10;Description automatically generated">
            <a:extLst>
              <a:ext uri="{FF2B5EF4-FFF2-40B4-BE49-F238E27FC236}">
                <a16:creationId xmlns:a16="http://schemas.microsoft.com/office/drawing/2014/main" id="{A5A44815-60AA-2049-8A1C-0377E45FA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88" y="983095"/>
            <a:ext cx="2841529" cy="1954566"/>
          </a:xfrm>
          <a:prstGeom prst="rect">
            <a:avLst/>
          </a:prstGeom>
        </p:spPr>
      </p:pic>
      <p:pic>
        <p:nvPicPr>
          <p:cNvPr id="15" name="Picture 14" descr="Diagram&#10;&#10;Description automatically generated with medium confidence">
            <a:extLst>
              <a:ext uri="{FF2B5EF4-FFF2-40B4-BE49-F238E27FC236}">
                <a16:creationId xmlns:a16="http://schemas.microsoft.com/office/drawing/2014/main" id="{8B4A5646-CB4B-F743-A05C-9862294F73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229" y="4565161"/>
            <a:ext cx="2335213" cy="1635614"/>
          </a:xfrm>
          <a:prstGeom prst="rect">
            <a:avLst/>
          </a:prstGeom>
        </p:spPr>
      </p:pic>
      <p:pic>
        <p:nvPicPr>
          <p:cNvPr id="19" name="Picture 18" descr="Diagram&#10;&#10;Description automatically generated">
            <a:extLst>
              <a:ext uri="{FF2B5EF4-FFF2-40B4-BE49-F238E27FC236}">
                <a16:creationId xmlns:a16="http://schemas.microsoft.com/office/drawing/2014/main" id="{5FF45F52-76BE-8047-BA73-27B413A2F5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6919" y="1072219"/>
            <a:ext cx="3051839" cy="1733169"/>
          </a:xfrm>
          <a:prstGeom prst="rect">
            <a:avLst/>
          </a:prstGeom>
        </p:spPr>
      </p:pic>
      <p:pic>
        <p:nvPicPr>
          <p:cNvPr id="16" name="Picture 15">
            <a:extLst>
              <a:ext uri="{FF2B5EF4-FFF2-40B4-BE49-F238E27FC236}">
                <a16:creationId xmlns:a16="http://schemas.microsoft.com/office/drawing/2014/main" id="{11587F8B-3092-974A-8980-6A3D8C42A2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791" y="2616649"/>
            <a:ext cx="2924547" cy="1899757"/>
          </a:xfrm>
          <a:prstGeom prst="rect">
            <a:avLst/>
          </a:prstGeom>
        </p:spPr>
      </p:pic>
    </p:spTree>
    <p:extLst>
      <p:ext uri="{BB962C8B-B14F-4D97-AF65-F5344CB8AC3E}">
        <p14:creationId xmlns:p14="http://schemas.microsoft.com/office/powerpoint/2010/main" val="39727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AF4B9-EAFC-4988-BB5E-3FB4D4D411DA}"/>
              </a:ext>
            </a:extLst>
          </p:cNvPr>
          <p:cNvSpPr>
            <a:spLocks noGrp="1"/>
          </p:cNvSpPr>
          <p:nvPr>
            <p:ph type="title"/>
          </p:nvPr>
        </p:nvSpPr>
        <p:spPr>
          <a:xfrm>
            <a:off x="407988" y="373593"/>
            <a:ext cx="11376025" cy="565974"/>
          </a:xfrm>
        </p:spPr>
        <p:txBody>
          <a:bodyPr/>
          <a:lstStyle/>
          <a:p>
            <a:r>
              <a:rPr lang="en-US" dirty="0"/>
              <a:t>CSS – Main Challenges</a:t>
            </a:r>
            <a:endParaRPr lang="en-GB" dirty="0"/>
          </a:p>
        </p:txBody>
      </p:sp>
      <p:sp>
        <p:nvSpPr>
          <p:cNvPr id="4" name="Date Placeholder 3">
            <a:extLst>
              <a:ext uri="{FF2B5EF4-FFF2-40B4-BE49-F238E27FC236}">
                <a16:creationId xmlns:a16="http://schemas.microsoft.com/office/drawing/2014/main" id="{D6741728-07BD-4EC4-B93B-E9F4BA219D7F}"/>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D06A1A99-12ED-4511-A804-91479F988727}"/>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79097E81-018D-4AFB-908B-3C82197DA5A1}"/>
              </a:ext>
            </a:extLst>
          </p:cNvPr>
          <p:cNvSpPr>
            <a:spLocks noGrp="1"/>
          </p:cNvSpPr>
          <p:nvPr>
            <p:ph type="sldNum" sz="quarter" idx="12"/>
          </p:nvPr>
        </p:nvSpPr>
        <p:spPr/>
        <p:txBody>
          <a:bodyPr/>
          <a:lstStyle/>
          <a:p>
            <a:fld id="{36B5EA5A-BC32-A742-B11B-8E7414D5B535}" type="slidenum">
              <a:rPr lang="en-US" smtClean="0"/>
              <a:pPr/>
              <a:t>34</a:t>
            </a:fld>
            <a:endParaRPr lang="en-US" dirty="0"/>
          </a:p>
        </p:txBody>
      </p:sp>
      <p:grpSp>
        <p:nvGrpSpPr>
          <p:cNvPr id="16" name="Group 15">
            <a:extLst>
              <a:ext uri="{FF2B5EF4-FFF2-40B4-BE49-F238E27FC236}">
                <a16:creationId xmlns:a16="http://schemas.microsoft.com/office/drawing/2014/main" id="{C24B4DBF-B199-F742-9D67-AE21EF5E3209}"/>
              </a:ext>
            </a:extLst>
          </p:cNvPr>
          <p:cNvGrpSpPr/>
          <p:nvPr/>
        </p:nvGrpSpPr>
        <p:grpSpPr>
          <a:xfrm>
            <a:off x="371165" y="2315770"/>
            <a:ext cx="6859379" cy="2357517"/>
            <a:chOff x="371165" y="882786"/>
            <a:chExt cx="6859379" cy="2357517"/>
          </a:xfrm>
          <a:solidFill>
            <a:schemeClr val="accent4">
              <a:lumMod val="20000"/>
              <a:lumOff val="80000"/>
            </a:schemeClr>
          </a:solidFill>
        </p:grpSpPr>
        <p:sp>
          <p:nvSpPr>
            <p:cNvPr id="7" name="Rounded Rectangle 6">
              <a:extLst>
                <a:ext uri="{FF2B5EF4-FFF2-40B4-BE49-F238E27FC236}">
                  <a16:creationId xmlns:a16="http://schemas.microsoft.com/office/drawing/2014/main" id="{5BD48D77-5270-904B-AED5-B708A66737A2}"/>
                </a:ext>
              </a:extLst>
            </p:cNvPr>
            <p:cNvSpPr/>
            <p:nvPr/>
          </p:nvSpPr>
          <p:spPr>
            <a:xfrm>
              <a:off x="371165" y="882786"/>
              <a:ext cx="6859379" cy="2357517"/>
            </a:xfrm>
            <a:prstGeom prst="roundRect">
              <a:avLst>
                <a:gd name="adj" fmla="val 6444"/>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
              <a:extLst>
                <a:ext uri="{FF2B5EF4-FFF2-40B4-BE49-F238E27FC236}">
                  <a16:creationId xmlns:a16="http://schemas.microsoft.com/office/drawing/2014/main" id="{523D29EB-8BBD-9C4A-A28E-C09D0E17C8FE}"/>
                </a:ext>
              </a:extLst>
            </p:cNvPr>
            <p:cNvSpPr txBox="1">
              <a:spLocks/>
            </p:cNvSpPr>
            <p:nvPr/>
          </p:nvSpPr>
          <p:spPr>
            <a:xfrm>
              <a:off x="444813" y="1013793"/>
              <a:ext cx="6761316" cy="2192267"/>
            </a:xfrm>
            <a:prstGeom prst="rect">
              <a:avLst/>
            </a:prstGeom>
            <a:grpFill/>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200"/>
                </a:spcBef>
                <a:spcAft>
                  <a:spcPts val="0"/>
                </a:spcAft>
                <a:buFont typeface="Arial" panose="020B0604020202020204" pitchFamily="34" charset="0"/>
                <a:buNone/>
              </a:pPr>
              <a:r>
                <a:rPr lang="en-GB" sz="2000" b="0" dirty="0">
                  <a:latin typeface="Avenir Book" panose="02000503020000020003" pitchFamily="2" charset="0"/>
                </a:rPr>
                <a:t>Following the </a:t>
              </a:r>
              <a:r>
                <a:rPr lang="en-GB" sz="2000" dirty="0">
                  <a:solidFill>
                    <a:srgbClr val="951F93"/>
                  </a:solidFill>
                  <a:latin typeface="Avenir Book" panose="02000503020000020003" pitchFamily="2" charset="0"/>
                </a:rPr>
                <a:t>necessary Technology Evolution</a:t>
              </a:r>
              <a:r>
                <a:rPr lang="en-GB" sz="2000" b="0" dirty="0">
                  <a:solidFill>
                    <a:srgbClr val="951F93"/>
                  </a:solidFill>
                  <a:latin typeface="Avenir Book" panose="02000503020000020003" pitchFamily="2" charset="0"/>
                </a:rPr>
                <a:t>s</a:t>
              </a:r>
              <a:endParaRPr lang="en-GB" sz="2000" b="0" dirty="0">
                <a:latin typeface="Avenir Book" panose="02000503020000020003" pitchFamily="2" charset="0"/>
              </a:endParaRPr>
            </a:p>
            <a:p>
              <a:pPr>
                <a:spcBef>
                  <a:spcPts val="800"/>
                </a:spcBef>
                <a:spcAft>
                  <a:spcPts val="0"/>
                </a:spcAft>
              </a:pPr>
              <a:r>
                <a:rPr lang="en-GB" sz="1400" b="0" dirty="0">
                  <a:latin typeface="Avenir Book" panose="02000503020000020003" pitchFamily="2" charset="0"/>
                </a:rPr>
                <a:t>Establishing the </a:t>
              </a:r>
              <a:r>
                <a:rPr lang="en-GB" sz="1400" dirty="0">
                  <a:solidFill>
                    <a:srgbClr val="951F93"/>
                  </a:solidFill>
                  <a:latin typeface="Avenir Book" panose="02000503020000020003" pitchFamily="2" charset="0"/>
                </a:rPr>
                <a:t>Linux platform</a:t>
              </a:r>
              <a:r>
                <a:rPr lang="en-GB" sz="1400" b="0" dirty="0">
                  <a:latin typeface="Avenir Book" panose="02000503020000020003" pitchFamily="2" charset="0"/>
                </a:rPr>
                <a:t> for LS3 onwards</a:t>
              </a:r>
            </a:p>
            <a:p>
              <a:pPr>
                <a:spcBef>
                  <a:spcPts val="800"/>
                </a:spcBef>
                <a:spcAft>
                  <a:spcPts val="0"/>
                </a:spcAft>
              </a:pPr>
              <a:r>
                <a:rPr lang="en-GB" sz="1400" b="0" dirty="0">
                  <a:latin typeface="Avenir Book" panose="02000503020000020003" pitchFamily="2" charset="0"/>
                </a:rPr>
                <a:t>Transitioning from “bare metal” to an </a:t>
              </a:r>
              <a:r>
                <a:rPr lang="en-GB" sz="1400" dirty="0">
                  <a:solidFill>
                    <a:srgbClr val="951F93"/>
                  </a:solidFill>
                  <a:latin typeface="Avenir Book" panose="02000503020000020003" pitchFamily="2" charset="0"/>
                </a:rPr>
                <a:t>orchestrated containerized data centre</a:t>
              </a:r>
            </a:p>
            <a:p>
              <a:pPr>
                <a:spcBef>
                  <a:spcPts val="800"/>
                </a:spcBef>
                <a:spcAft>
                  <a:spcPts val="0"/>
                </a:spcAft>
              </a:pPr>
              <a:r>
                <a:rPr lang="en-GB" sz="1400" b="0" dirty="0">
                  <a:latin typeface="Avenir Book" panose="02000503020000020003" pitchFamily="2" charset="0"/>
                </a:rPr>
                <a:t>Adapting OASIS &amp; GMT to use </a:t>
              </a:r>
              <a:r>
                <a:rPr lang="en-GB" sz="1400" dirty="0">
                  <a:solidFill>
                    <a:srgbClr val="951F93"/>
                  </a:solidFill>
                  <a:latin typeface="Avenir Book" panose="02000503020000020003" pitchFamily="2" charset="0"/>
                </a:rPr>
                <a:t>White Rabbit</a:t>
              </a:r>
            </a:p>
            <a:p>
              <a:pPr>
                <a:spcBef>
                  <a:spcPts val="800"/>
                </a:spcBef>
                <a:spcAft>
                  <a:spcPts val="0"/>
                </a:spcAft>
              </a:pPr>
              <a:r>
                <a:rPr lang="en-GB" sz="1400" b="0" dirty="0">
                  <a:latin typeface="Avenir Book" panose="02000503020000020003" pitchFamily="2" charset="0"/>
                </a:rPr>
                <a:t>Reviewing and </a:t>
              </a:r>
              <a:r>
                <a:rPr lang="en-GB" sz="1400" dirty="0">
                  <a:solidFill>
                    <a:srgbClr val="951F93"/>
                  </a:solidFill>
                  <a:latin typeface="Avenir Book" panose="02000503020000020003" pitchFamily="2" charset="0"/>
                </a:rPr>
                <a:t>consolidating CESAR</a:t>
              </a:r>
              <a:r>
                <a:rPr lang="en-GB" sz="1400" b="0" dirty="0">
                  <a:latin typeface="Avenir Book" panose="02000503020000020003" pitchFamily="2" charset="0"/>
                </a:rPr>
                <a:t> </a:t>
              </a:r>
              <a:r>
                <a:rPr lang="en-GB" sz="1050" b="0" dirty="0">
                  <a:latin typeface="Avenir Book" panose="02000503020000020003" pitchFamily="2" charset="0"/>
                </a:rPr>
                <a:t>(EA Controls)</a:t>
              </a:r>
              <a:r>
                <a:rPr lang="en-GB" sz="1400" b="0" dirty="0">
                  <a:latin typeface="Avenir Book" panose="02000503020000020003" pitchFamily="2" charset="0"/>
                </a:rPr>
                <a:t> </a:t>
              </a:r>
            </a:p>
            <a:p>
              <a:pPr>
                <a:spcBef>
                  <a:spcPts val="800"/>
                </a:spcBef>
                <a:spcAft>
                  <a:spcPts val="0"/>
                </a:spcAft>
              </a:pPr>
              <a:r>
                <a:rPr lang="en-GB" sz="1400" b="0" dirty="0">
                  <a:latin typeface="Avenir Book" panose="02000503020000020003" pitchFamily="2" charset="0"/>
                </a:rPr>
                <a:t>Further developing </a:t>
              </a:r>
              <a:r>
                <a:rPr lang="en-GB" sz="1400" dirty="0">
                  <a:solidFill>
                    <a:srgbClr val="951F93"/>
                  </a:solidFill>
                  <a:latin typeface="Avenir Book" panose="02000503020000020003" pitchFamily="2" charset="0"/>
                </a:rPr>
                <a:t>GUI strategy</a:t>
              </a:r>
            </a:p>
            <a:p>
              <a:pPr>
                <a:spcBef>
                  <a:spcPts val="800"/>
                </a:spcBef>
                <a:spcAft>
                  <a:spcPts val="0"/>
                </a:spcAft>
              </a:pPr>
              <a:r>
                <a:rPr lang="en-GB" sz="1400" b="0" dirty="0">
                  <a:solidFill>
                    <a:schemeClr val="tx2"/>
                  </a:solidFill>
                  <a:latin typeface="Avenir Book" panose="02000503020000020003" pitchFamily="2" charset="0"/>
                </a:rPr>
                <a:t>Establishing &amp; accommodating the emerging </a:t>
              </a:r>
              <a:r>
                <a:rPr lang="en-GB" sz="1400" dirty="0">
                  <a:solidFill>
                    <a:srgbClr val="951F93"/>
                  </a:solidFill>
                  <a:latin typeface="Avenir Book" panose="02000503020000020003" pitchFamily="2" charset="0"/>
                </a:rPr>
                <a:t>Machine Learning platform </a:t>
              </a:r>
              <a:r>
                <a:rPr lang="en-GB" sz="1400" b="0" dirty="0">
                  <a:solidFill>
                    <a:schemeClr val="tx2"/>
                  </a:solidFill>
                  <a:latin typeface="Avenir Book" panose="02000503020000020003" pitchFamily="2" charset="0"/>
                </a:rPr>
                <a:t>needs</a:t>
              </a:r>
              <a:br>
                <a:rPr lang="en-GB" sz="1400" b="0" dirty="0">
                  <a:solidFill>
                    <a:srgbClr val="951F93"/>
                  </a:solidFill>
                  <a:latin typeface="Avenir Book" panose="02000503020000020003" pitchFamily="2" charset="0"/>
                </a:rPr>
              </a:br>
              <a:r>
                <a:rPr lang="en-GB" sz="1400" dirty="0">
                  <a:solidFill>
                    <a:schemeClr val="tx2"/>
                  </a:solidFill>
                  <a:latin typeface="Avenir Book" panose="02000503020000020003" pitchFamily="2" charset="0"/>
                </a:rPr>
                <a:t>….</a:t>
              </a:r>
              <a:endParaRPr lang="en-GB" sz="1600" dirty="0">
                <a:solidFill>
                  <a:schemeClr val="tx2"/>
                </a:solidFill>
                <a:latin typeface="Avenir Book" panose="02000503020000020003" pitchFamily="2" charset="0"/>
              </a:endParaRPr>
            </a:p>
          </p:txBody>
        </p:sp>
      </p:grpSp>
      <p:grpSp>
        <p:nvGrpSpPr>
          <p:cNvPr id="8" name="Group 7">
            <a:extLst>
              <a:ext uri="{FF2B5EF4-FFF2-40B4-BE49-F238E27FC236}">
                <a16:creationId xmlns:a16="http://schemas.microsoft.com/office/drawing/2014/main" id="{673081E9-B895-774F-9679-EEB6449AB92C}"/>
              </a:ext>
            </a:extLst>
          </p:cNvPr>
          <p:cNvGrpSpPr/>
          <p:nvPr/>
        </p:nvGrpSpPr>
        <p:grpSpPr>
          <a:xfrm>
            <a:off x="7389000" y="2589892"/>
            <a:ext cx="4803000" cy="1908662"/>
            <a:chOff x="6304547" y="3547659"/>
            <a:chExt cx="4803000" cy="1908662"/>
          </a:xfrm>
        </p:grpSpPr>
        <p:sp>
          <p:nvSpPr>
            <p:cNvPr id="9" name="Rounded Rectangle 8">
              <a:extLst>
                <a:ext uri="{FF2B5EF4-FFF2-40B4-BE49-F238E27FC236}">
                  <a16:creationId xmlns:a16="http://schemas.microsoft.com/office/drawing/2014/main" id="{21A74952-8476-D14E-9311-84F3D14E1323}"/>
                </a:ext>
              </a:extLst>
            </p:cNvPr>
            <p:cNvSpPr/>
            <p:nvPr/>
          </p:nvSpPr>
          <p:spPr>
            <a:xfrm>
              <a:off x="6304547" y="3547659"/>
              <a:ext cx="4620128" cy="1908662"/>
            </a:xfrm>
            <a:prstGeom prst="roundRect">
              <a:avLst/>
            </a:prstGeom>
            <a:solidFill>
              <a:srgbClr val="DFF9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1">
              <a:extLst>
                <a:ext uri="{FF2B5EF4-FFF2-40B4-BE49-F238E27FC236}">
                  <a16:creationId xmlns:a16="http://schemas.microsoft.com/office/drawing/2014/main" id="{662D1D03-A6B6-DB49-B13C-C75F4D274D26}"/>
                </a:ext>
              </a:extLst>
            </p:cNvPr>
            <p:cNvSpPr txBox="1">
              <a:spLocks/>
            </p:cNvSpPr>
            <p:nvPr/>
          </p:nvSpPr>
          <p:spPr>
            <a:xfrm>
              <a:off x="6417367" y="4078356"/>
              <a:ext cx="4690180" cy="1299760"/>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spcBef>
                  <a:spcPts val="1000"/>
                </a:spcBef>
                <a:spcAft>
                  <a:spcPts val="0"/>
                </a:spcAft>
                <a:buNone/>
              </a:pPr>
              <a:r>
                <a:rPr lang="en-GB" sz="2000" b="0" dirty="0">
                  <a:solidFill>
                    <a:schemeClr val="tx2"/>
                  </a:solidFill>
                  <a:latin typeface="Avenir Book" panose="02000503020000020003" pitchFamily="2" charset="0"/>
                </a:rPr>
                <a:t>We are </a:t>
              </a:r>
              <a:r>
                <a:rPr lang="en-GB" sz="2000" dirty="0">
                  <a:solidFill>
                    <a:srgbClr val="951F93"/>
                  </a:solidFill>
                  <a:latin typeface="Avenir Book" panose="02000503020000020003" pitchFamily="2" charset="0"/>
                </a:rPr>
                <a:t>service provider.</a:t>
              </a:r>
            </a:p>
            <a:p>
              <a:pPr marL="0" indent="0">
                <a:lnSpc>
                  <a:spcPct val="110000"/>
                </a:lnSpc>
                <a:spcBef>
                  <a:spcPts val="1000"/>
                </a:spcBef>
                <a:spcAft>
                  <a:spcPts val="0"/>
                </a:spcAft>
                <a:buNone/>
              </a:pPr>
              <a:r>
                <a:rPr lang="en-GB" sz="2000" b="0" dirty="0">
                  <a:solidFill>
                    <a:schemeClr val="tx2"/>
                  </a:solidFill>
                  <a:latin typeface="Avenir Book" panose="02000503020000020003" pitchFamily="2" charset="0"/>
                </a:rPr>
                <a:t>We</a:t>
              </a:r>
              <a:r>
                <a:rPr lang="en-GB" sz="2000" dirty="0">
                  <a:solidFill>
                    <a:schemeClr val="tx2"/>
                  </a:solidFill>
                  <a:latin typeface="Avenir Book" panose="02000503020000020003" pitchFamily="2" charset="0"/>
                </a:rPr>
                <a:t> </a:t>
              </a:r>
              <a:r>
                <a:rPr lang="en-GB" sz="2000" dirty="0">
                  <a:solidFill>
                    <a:srgbClr val="951F93"/>
                  </a:solidFill>
                  <a:latin typeface="Avenir Book" panose="02000503020000020003" pitchFamily="2" charset="0"/>
                </a:rPr>
                <a:t>would</a:t>
              </a:r>
              <a:r>
                <a:rPr lang="en-GB" sz="2000" dirty="0">
                  <a:solidFill>
                    <a:schemeClr val="tx2"/>
                  </a:solidFill>
                  <a:latin typeface="Avenir Book" panose="02000503020000020003" pitchFamily="2" charset="0"/>
                </a:rPr>
                <a:t> </a:t>
              </a:r>
              <a:r>
                <a:rPr lang="en-GB" sz="2000" dirty="0">
                  <a:solidFill>
                    <a:srgbClr val="951F93"/>
                  </a:solidFill>
                  <a:latin typeface="Avenir Book" panose="02000503020000020003" pitchFamily="2" charset="0"/>
                </a:rPr>
                <a:t>like to help you.</a:t>
              </a:r>
            </a:p>
            <a:p>
              <a:pPr marL="0" indent="0">
                <a:lnSpc>
                  <a:spcPct val="110000"/>
                </a:lnSpc>
                <a:spcBef>
                  <a:spcPts val="1000"/>
                </a:spcBef>
                <a:spcAft>
                  <a:spcPts val="0"/>
                </a:spcAft>
                <a:buNone/>
              </a:pPr>
              <a:r>
                <a:rPr lang="en-GB" sz="2000" b="0" dirty="0">
                  <a:solidFill>
                    <a:schemeClr val="tx2"/>
                  </a:solidFill>
                  <a:latin typeface="Avenir Book" panose="02000503020000020003" pitchFamily="2" charset="0"/>
                </a:rPr>
                <a:t>We</a:t>
              </a:r>
              <a:r>
                <a:rPr lang="en-GB" sz="2000" dirty="0">
                  <a:solidFill>
                    <a:schemeClr val="tx2"/>
                  </a:solidFill>
                  <a:latin typeface="Avenir Book" panose="02000503020000020003" pitchFamily="2" charset="0"/>
                </a:rPr>
                <a:t> </a:t>
              </a:r>
              <a:r>
                <a:rPr lang="en-GB" sz="2000" dirty="0">
                  <a:solidFill>
                    <a:srgbClr val="951F93"/>
                  </a:solidFill>
                  <a:latin typeface="Avenir Book" panose="02000503020000020003" pitchFamily="2" charset="0"/>
                </a:rPr>
                <a:t>welcome feedback &amp; discussions!</a:t>
              </a:r>
            </a:p>
          </p:txBody>
        </p:sp>
        <p:sp>
          <p:nvSpPr>
            <p:cNvPr id="11" name="Title 2">
              <a:extLst>
                <a:ext uri="{FF2B5EF4-FFF2-40B4-BE49-F238E27FC236}">
                  <a16:creationId xmlns:a16="http://schemas.microsoft.com/office/drawing/2014/main" id="{7B388C82-C90E-624C-BE5C-D1BB5FA34734}"/>
                </a:ext>
              </a:extLst>
            </p:cNvPr>
            <p:cNvSpPr txBox="1">
              <a:spLocks/>
            </p:cNvSpPr>
            <p:nvPr/>
          </p:nvSpPr>
          <p:spPr>
            <a:xfrm>
              <a:off x="6624861" y="3612296"/>
              <a:ext cx="3979499" cy="5659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800" dirty="0"/>
                <a:t>How can we help you?</a:t>
              </a:r>
              <a:endParaRPr lang="en-GB" sz="2800" dirty="0"/>
            </a:p>
          </p:txBody>
        </p:sp>
      </p:grpSp>
      <p:grpSp>
        <p:nvGrpSpPr>
          <p:cNvPr id="15" name="Group 14">
            <a:extLst>
              <a:ext uri="{FF2B5EF4-FFF2-40B4-BE49-F238E27FC236}">
                <a16:creationId xmlns:a16="http://schemas.microsoft.com/office/drawing/2014/main" id="{6F137E78-C0F0-0342-8422-4E6CD0F943F2}"/>
              </a:ext>
            </a:extLst>
          </p:cNvPr>
          <p:cNvGrpSpPr/>
          <p:nvPr/>
        </p:nvGrpSpPr>
        <p:grpSpPr>
          <a:xfrm>
            <a:off x="371165" y="4733023"/>
            <a:ext cx="8971620" cy="1515336"/>
            <a:chOff x="371164" y="4018324"/>
            <a:chExt cx="8971620" cy="1515336"/>
          </a:xfrm>
        </p:grpSpPr>
        <p:sp>
          <p:nvSpPr>
            <p:cNvPr id="13" name="Rounded Rectangle 12">
              <a:extLst>
                <a:ext uri="{FF2B5EF4-FFF2-40B4-BE49-F238E27FC236}">
                  <a16:creationId xmlns:a16="http://schemas.microsoft.com/office/drawing/2014/main" id="{FBC6F5E1-D23F-374C-8A23-F10F2E79502C}"/>
                </a:ext>
              </a:extLst>
            </p:cNvPr>
            <p:cNvSpPr/>
            <p:nvPr/>
          </p:nvSpPr>
          <p:spPr>
            <a:xfrm>
              <a:off x="371164" y="4018324"/>
              <a:ext cx="8971620" cy="1515336"/>
            </a:xfrm>
            <a:prstGeom prst="roundRect">
              <a:avLst>
                <a:gd name="adj" fmla="val 644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
              <a:extLst>
                <a:ext uri="{FF2B5EF4-FFF2-40B4-BE49-F238E27FC236}">
                  <a16:creationId xmlns:a16="http://schemas.microsoft.com/office/drawing/2014/main" id="{17A6FAF1-57B1-E04C-8DCF-50421D4ECADE}"/>
                </a:ext>
              </a:extLst>
            </p:cNvPr>
            <p:cNvSpPr txBox="1">
              <a:spLocks/>
            </p:cNvSpPr>
            <p:nvPr/>
          </p:nvSpPr>
          <p:spPr>
            <a:xfrm>
              <a:off x="444812" y="4149485"/>
              <a:ext cx="8897972" cy="1384175"/>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200"/>
                </a:spcBef>
                <a:spcAft>
                  <a:spcPts val="0"/>
                </a:spcAft>
                <a:buFont typeface="Arial" panose="020B0604020202020204" pitchFamily="34" charset="0"/>
                <a:buNone/>
              </a:pPr>
              <a:r>
                <a:rPr lang="en-GB" sz="2000" b="0" dirty="0">
                  <a:latin typeface="Avenir Book" panose="02000503020000020003" pitchFamily="2" charset="0"/>
                </a:rPr>
                <a:t>Improving the </a:t>
              </a:r>
              <a:r>
                <a:rPr lang="en-GB" sz="2000" dirty="0">
                  <a:solidFill>
                    <a:srgbClr val="951F93"/>
                  </a:solidFill>
                  <a:latin typeface="Avenir Book" panose="02000503020000020003" pitchFamily="2" charset="0"/>
                </a:rPr>
                <a:t>User Experience</a:t>
              </a:r>
              <a:endParaRPr lang="en-GB" sz="1600" b="0" dirty="0">
                <a:latin typeface="Avenir Book" panose="02000503020000020003" pitchFamily="2" charset="0"/>
              </a:endParaRPr>
            </a:p>
            <a:p>
              <a:pPr>
                <a:spcBef>
                  <a:spcPts val="800"/>
                </a:spcBef>
                <a:spcAft>
                  <a:spcPts val="0"/>
                </a:spcAft>
              </a:pPr>
              <a:r>
                <a:rPr lang="en-GB" sz="1400" b="0" dirty="0">
                  <a:latin typeface="Avenir Book" panose="02000503020000020003" pitchFamily="2" charset="0"/>
                </a:rPr>
                <a:t>Further </a:t>
              </a:r>
              <a:r>
                <a:rPr lang="en-GB" sz="1400" dirty="0">
                  <a:solidFill>
                    <a:srgbClr val="951F93"/>
                  </a:solidFill>
                  <a:latin typeface="Avenir Book" panose="02000503020000020003" pitchFamily="2" charset="0"/>
                </a:rPr>
                <a:t>integrating Controls sub-systems</a:t>
              </a:r>
              <a:r>
                <a:rPr lang="en-GB" sz="1400" b="0" dirty="0">
                  <a:latin typeface="Avenir Book" panose="02000503020000020003" pitchFamily="2" charset="0"/>
                </a:rPr>
                <a:t> (e.g. UCAP &amp; Fixed Displays </a:t>
              </a:r>
              <a:r>
                <a:rPr lang="en-GB" sz="1400" b="0" dirty="0" err="1">
                  <a:latin typeface="Avenir Book" panose="02000503020000020003" pitchFamily="2" charset="0"/>
                </a:rPr>
                <a:t>inetgrated</a:t>
              </a:r>
              <a:r>
                <a:rPr lang="en-GB" sz="1400" b="0" dirty="0">
                  <a:latin typeface="Avenir Book" panose="02000503020000020003" pitchFamily="2" charset="0"/>
                </a:rPr>
                <a:t> to CCDB) </a:t>
              </a:r>
            </a:p>
            <a:p>
              <a:pPr>
                <a:spcBef>
                  <a:spcPts val="800"/>
                </a:spcBef>
                <a:spcAft>
                  <a:spcPts val="0"/>
                </a:spcAft>
              </a:pPr>
              <a:r>
                <a:rPr lang="en-GB" sz="1400" b="0" dirty="0">
                  <a:latin typeface="Avenir Book" panose="02000503020000020003" pitchFamily="2" charset="0"/>
                </a:rPr>
                <a:t>Improving </a:t>
              </a:r>
              <a:r>
                <a:rPr lang="en-GB" sz="1400" dirty="0">
                  <a:solidFill>
                    <a:srgbClr val="951F93"/>
                  </a:solidFill>
                  <a:latin typeface="Avenir Book" panose="02000503020000020003" pitchFamily="2" charset="0"/>
                </a:rPr>
                <a:t>NXCALS performance</a:t>
              </a:r>
              <a:r>
                <a:rPr lang="en-GB" sz="1400" b="0" dirty="0">
                  <a:latin typeface="Avenir Book" panose="02000503020000020003" pitchFamily="2" charset="0"/>
                </a:rPr>
                <a:t>, adding new functionality, leveraging new techniques</a:t>
              </a:r>
            </a:p>
            <a:p>
              <a:pPr>
                <a:spcBef>
                  <a:spcPts val="800"/>
                </a:spcBef>
                <a:spcAft>
                  <a:spcPts val="0"/>
                </a:spcAft>
              </a:pPr>
              <a:r>
                <a:rPr lang="en-GB" sz="1400" b="0" dirty="0">
                  <a:latin typeface="Avenir Book" panose="02000503020000020003" pitchFamily="2" charset="0"/>
                </a:rPr>
                <a:t>Providing an </a:t>
              </a:r>
              <a:r>
                <a:rPr lang="en-GB" sz="1400" dirty="0">
                  <a:solidFill>
                    <a:srgbClr val="951F93"/>
                  </a:solidFill>
                  <a:latin typeface="Avenir Book" panose="02000503020000020003" pitchFamily="2" charset="0"/>
                </a:rPr>
                <a:t>integrated Controls Application GUI Platform</a:t>
              </a:r>
              <a:br>
                <a:rPr lang="en-GB" sz="2000" b="0" dirty="0">
                  <a:solidFill>
                    <a:srgbClr val="951F93"/>
                  </a:solidFill>
                  <a:latin typeface="Avenir Book" panose="02000503020000020003" pitchFamily="2" charset="0"/>
                </a:rPr>
              </a:br>
              <a:r>
                <a:rPr lang="en-GB" sz="1400" dirty="0">
                  <a:solidFill>
                    <a:schemeClr val="tx2"/>
                  </a:solidFill>
                  <a:latin typeface="Avenir Book" panose="02000503020000020003" pitchFamily="2" charset="0"/>
                </a:rPr>
                <a:t>….</a:t>
              </a:r>
              <a:endParaRPr lang="en-GB" sz="2000" dirty="0">
                <a:solidFill>
                  <a:srgbClr val="951F93"/>
                </a:solidFill>
                <a:latin typeface="Avenir Book" panose="02000503020000020003" pitchFamily="2" charset="0"/>
              </a:endParaRPr>
            </a:p>
          </p:txBody>
        </p:sp>
      </p:grpSp>
      <p:grpSp>
        <p:nvGrpSpPr>
          <p:cNvPr id="17" name="Group 16">
            <a:extLst>
              <a:ext uri="{FF2B5EF4-FFF2-40B4-BE49-F238E27FC236}">
                <a16:creationId xmlns:a16="http://schemas.microsoft.com/office/drawing/2014/main" id="{D31F5D6C-C7F3-E54B-98C4-287F7C52EA75}"/>
              </a:ext>
            </a:extLst>
          </p:cNvPr>
          <p:cNvGrpSpPr/>
          <p:nvPr/>
        </p:nvGrpSpPr>
        <p:grpSpPr>
          <a:xfrm>
            <a:off x="371165" y="882786"/>
            <a:ext cx="10263705" cy="1418042"/>
            <a:chOff x="-2412009" y="4018324"/>
            <a:chExt cx="10263705" cy="1437920"/>
          </a:xfrm>
        </p:grpSpPr>
        <p:sp>
          <p:nvSpPr>
            <p:cNvPr id="18" name="Rounded Rectangle 17">
              <a:extLst>
                <a:ext uri="{FF2B5EF4-FFF2-40B4-BE49-F238E27FC236}">
                  <a16:creationId xmlns:a16="http://schemas.microsoft.com/office/drawing/2014/main" id="{69C3C3FF-E31F-8C45-9E7F-52682BF6F34A}"/>
                </a:ext>
              </a:extLst>
            </p:cNvPr>
            <p:cNvSpPr/>
            <p:nvPr/>
          </p:nvSpPr>
          <p:spPr>
            <a:xfrm>
              <a:off x="-2412009" y="4018324"/>
              <a:ext cx="10263705" cy="1397932"/>
            </a:xfrm>
            <a:prstGeom prst="roundRect">
              <a:avLst>
                <a:gd name="adj" fmla="val 6444"/>
              </a:avLst>
            </a:prstGeom>
            <a:solidFill>
              <a:srgbClr val="F5F2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
              <a:extLst>
                <a:ext uri="{FF2B5EF4-FFF2-40B4-BE49-F238E27FC236}">
                  <a16:creationId xmlns:a16="http://schemas.microsoft.com/office/drawing/2014/main" id="{AA1FB72F-5CD7-4C4D-849E-1494B3C44852}"/>
                </a:ext>
              </a:extLst>
            </p:cNvPr>
            <p:cNvSpPr txBox="1">
              <a:spLocks/>
            </p:cNvSpPr>
            <p:nvPr/>
          </p:nvSpPr>
          <p:spPr>
            <a:xfrm>
              <a:off x="-2338363" y="4149485"/>
              <a:ext cx="10190059" cy="1306759"/>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1200"/>
                </a:spcBef>
                <a:spcAft>
                  <a:spcPts val="0"/>
                </a:spcAft>
                <a:buFont typeface="Arial" panose="020B0604020202020204" pitchFamily="34" charset="0"/>
                <a:buNone/>
              </a:pPr>
              <a:r>
                <a:rPr lang="en-GB" sz="2000" b="0" dirty="0">
                  <a:latin typeface="Avenir Book" panose="02000503020000020003" pitchFamily="2" charset="0"/>
                </a:rPr>
                <a:t>Adapting to the </a:t>
              </a:r>
              <a:r>
                <a:rPr lang="en-GB" sz="2000" dirty="0">
                  <a:solidFill>
                    <a:srgbClr val="951F93"/>
                  </a:solidFill>
                  <a:latin typeface="Avenir Book" panose="02000503020000020003" pitchFamily="2" charset="0"/>
                </a:rPr>
                <a:t>new Organisation</a:t>
              </a:r>
              <a:endParaRPr lang="en-GB" sz="1600" b="0" dirty="0">
                <a:latin typeface="Avenir Book" panose="02000503020000020003" pitchFamily="2" charset="0"/>
              </a:endParaRPr>
            </a:p>
            <a:p>
              <a:pPr>
                <a:spcBef>
                  <a:spcPts val="800"/>
                </a:spcBef>
                <a:spcAft>
                  <a:spcPts val="0"/>
                </a:spcAft>
              </a:pPr>
              <a:r>
                <a:rPr lang="en-GB" sz="1400" b="0" dirty="0">
                  <a:latin typeface="Avenir Book" panose="02000503020000020003" pitchFamily="2" charset="0"/>
                </a:rPr>
                <a:t>Sharing </a:t>
              </a:r>
              <a:r>
                <a:rPr lang="en-GB" sz="1400" dirty="0">
                  <a:solidFill>
                    <a:srgbClr val="951F93"/>
                  </a:solidFill>
                  <a:latin typeface="Avenir Book" panose="02000503020000020003" pitchFamily="2" charset="0"/>
                </a:rPr>
                <a:t>technical &amp; domain knowledge</a:t>
              </a:r>
              <a:r>
                <a:rPr lang="en-GB" sz="1400" b="0" dirty="0">
                  <a:latin typeface="Avenir Book" panose="02000503020000020003" pitchFamily="2" charset="0"/>
                </a:rPr>
                <a:t>, embracing </a:t>
              </a:r>
              <a:r>
                <a:rPr lang="en-GB" sz="1400" dirty="0">
                  <a:solidFill>
                    <a:srgbClr val="951F93"/>
                  </a:solidFill>
                  <a:latin typeface="Avenir Book" panose="02000503020000020003" pitchFamily="2" charset="0"/>
                </a:rPr>
                <a:t>new user communities</a:t>
              </a:r>
              <a:r>
                <a:rPr lang="en-GB" sz="1400" b="0" dirty="0">
                  <a:latin typeface="Avenir Book" panose="02000503020000020003" pitchFamily="2" charset="0"/>
                </a:rPr>
                <a:t>, removing </a:t>
              </a:r>
              <a:r>
                <a:rPr lang="en-GB" sz="1400" dirty="0">
                  <a:solidFill>
                    <a:srgbClr val="951F93"/>
                  </a:solidFill>
                  <a:latin typeface="Avenir Book" panose="02000503020000020003" pitchFamily="2" charset="0"/>
                </a:rPr>
                <a:t>single points of failure</a:t>
              </a:r>
              <a:r>
                <a:rPr lang="en-GB" sz="1400" b="0" dirty="0">
                  <a:latin typeface="Avenir Book" panose="02000503020000020003" pitchFamily="2" charset="0"/>
                </a:rPr>
                <a:t> </a:t>
              </a:r>
            </a:p>
            <a:p>
              <a:pPr>
                <a:spcBef>
                  <a:spcPts val="800"/>
                </a:spcBef>
                <a:spcAft>
                  <a:spcPts val="0"/>
                </a:spcAft>
              </a:pPr>
              <a:r>
                <a:rPr lang="en-GB" sz="1400" dirty="0">
                  <a:solidFill>
                    <a:srgbClr val="951F93"/>
                  </a:solidFill>
                  <a:latin typeface="Avenir Book" panose="02000503020000020003" pitchFamily="2" charset="0"/>
                </a:rPr>
                <a:t>Technical consolidation</a:t>
              </a:r>
              <a:r>
                <a:rPr lang="en-GB" sz="1400" b="0" dirty="0">
                  <a:latin typeface="Avenir Book" panose="02000503020000020003" pitchFamily="2" charset="0"/>
                </a:rPr>
                <a:t> (whilst ensuring </a:t>
              </a:r>
              <a:r>
                <a:rPr lang="en-GB" sz="1400" dirty="0">
                  <a:solidFill>
                    <a:srgbClr val="951F93"/>
                  </a:solidFill>
                  <a:latin typeface="Avenir Book" panose="02000503020000020003" pitchFamily="2" charset="0"/>
                </a:rPr>
                <a:t>service continuity</a:t>
              </a:r>
              <a:r>
                <a:rPr lang="en-GB" sz="1400" b="0" dirty="0">
                  <a:latin typeface="Avenir Book" panose="02000503020000020003" pitchFamily="2" charset="0"/>
                </a:rPr>
                <a:t> &amp; responding to </a:t>
              </a:r>
              <a:r>
                <a:rPr lang="en-GB" sz="1400" dirty="0">
                  <a:solidFill>
                    <a:srgbClr val="951F93"/>
                  </a:solidFill>
                  <a:latin typeface="Avenir Book" panose="02000503020000020003" pitchFamily="2" charset="0"/>
                </a:rPr>
                <a:t>emerging requirements</a:t>
              </a:r>
              <a:r>
                <a:rPr lang="en-GB" sz="1400" b="0" dirty="0">
                  <a:latin typeface="Avenir Book" panose="02000503020000020003" pitchFamily="2" charset="0"/>
                </a:rPr>
                <a:t>)</a:t>
              </a:r>
            </a:p>
            <a:p>
              <a:pPr>
                <a:spcBef>
                  <a:spcPts val="800"/>
                </a:spcBef>
                <a:spcAft>
                  <a:spcPts val="0"/>
                </a:spcAft>
              </a:pPr>
              <a:r>
                <a:rPr lang="en-GB" sz="1400" b="0" dirty="0">
                  <a:latin typeface="Avenir Book" panose="02000503020000020003" pitchFamily="2" charset="0"/>
                </a:rPr>
                <a:t>Further developing the </a:t>
              </a:r>
              <a:r>
                <a:rPr lang="en-GB" sz="1400" dirty="0">
                  <a:solidFill>
                    <a:srgbClr val="951F93"/>
                  </a:solidFill>
                  <a:latin typeface="Avenir Book" panose="02000503020000020003" pitchFamily="2" charset="0"/>
                </a:rPr>
                <a:t>partnership with IT</a:t>
              </a:r>
              <a:endParaRPr lang="en-GB" sz="1600" dirty="0">
                <a:solidFill>
                  <a:srgbClr val="951F93"/>
                </a:solidFill>
                <a:latin typeface="Avenir Book" panose="02000503020000020003" pitchFamily="2" charset="0"/>
              </a:endParaRPr>
            </a:p>
          </p:txBody>
        </p:sp>
      </p:grpSp>
    </p:spTree>
    <p:extLst>
      <p:ext uri="{BB962C8B-B14F-4D97-AF65-F5344CB8AC3E}">
        <p14:creationId xmlns:p14="http://schemas.microsoft.com/office/powerpoint/2010/main" val="32137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BE-EA</a:t>
            </a:r>
            <a:br>
              <a:rPr lang="en-US" dirty="0"/>
            </a:br>
            <a:r>
              <a:rPr lang="en-US" dirty="0"/>
              <a:t>Experimental Areas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Markus Brugger</a:t>
            </a:r>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35</a:t>
            </a:fld>
            <a:endParaRPr lang="en-US" dirty="0"/>
          </a:p>
        </p:txBody>
      </p:sp>
    </p:spTree>
    <p:extLst>
      <p:ext uri="{BB962C8B-B14F-4D97-AF65-F5344CB8AC3E}">
        <p14:creationId xmlns:p14="http://schemas.microsoft.com/office/powerpoint/2010/main" val="187998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EA – Experimental Areas</a:t>
            </a:r>
            <a:br>
              <a:rPr lang="en-US" dirty="0"/>
            </a:br>
            <a:r>
              <a:rPr lang="en-US" sz="2000" dirty="0"/>
              <a:t>Group Leader: Markus Brugger</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36</a:t>
            </a:fld>
            <a:endParaRPr lang="en-US" dirty="0"/>
          </a:p>
        </p:txBody>
      </p:sp>
      <p:pic>
        <p:nvPicPr>
          <p:cNvPr id="9" name="Picture 8">
            <a:extLst>
              <a:ext uri="{FF2B5EF4-FFF2-40B4-BE49-F238E27FC236}">
                <a16:creationId xmlns:a16="http://schemas.microsoft.com/office/drawing/2014/main" id="{6F0F9B4D-3A53-4CB6-BC01-359309F4F6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953" y="1234140"/>
            <a:ext cx="1548518" cy="3999323"/>
          </a:xfrm>
          <a:prstGeom prst="rect">
            <a:avLst/>
          </a:prstGeom>
        </p:spPr>
      </p:pic>
      <p:graphicFrame>
        <p:nvGraphicFramePr>
          <p:cNvPr id="8" name="Diagram 7">
            <a:extLst>
              <a:ext uri="{FF2B5EF4-FFF2-40B4-BE49-F238E27FC236}">
                <a16:creationId xmlns:a16="http://schemas.microsoft.com/office/drawing/2014/main" id="{1BD7C472-DBFF-4AC5-BC50-1442654C8C08}"/>
              </a:ext>
            </a:extLst>
          </p:cNvPr>
          <p:cNvGraphicFramePr/>
          <p:nvPr/>
        </p:nvGraphicFramePr>
        <p:xfrm>
          <a:off x="3287226" y="1447059"/>
          <a:ext cx="6634782" cy="3689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9797580C-AB86-451D-935F-2A121DFF52F1}"/>
              </a:ext>
            </a:extLst>
          </p:cNvPr>
          <p:cNvGrpSpPr/>
          <p:nvPr/>
        </p:nvGrpSpPr>
        <p:grpSpPr>
          <a:xfrm>
            <a:off x="4781322" y="4237997"/>
            <a:ext cx="2930265" cy="1482919"/>
            <a:chOff x="3696151" y="3019270"/>
            <a:chExt cx="2307573" cy="1482919"/>
          </a:xfrm>
        </p:grpSpPr>
        <p:sp>
          <p:nvSpPr>
            <p:cNvPr id="11" name="Subtitle 2">
              <a:extLst>
                <a:ext uri="{FF2B5EF4-FFF2-40B4-BE49-F238E27FC236}">
                  <a16:creationId xmlns:a16="http://schemas.microsoft.com/office/drawing/2014/main" id="{90AB41E2-3C4F-4252-8439-F377688036F6}"/>
                </a:ext>
              </a:extLst>
            </p:cNvPr>
            <p:cNvSpPr txBox="1">
              <a:spLocks/>
            </p:cNvSpPr>
            <p:nvPr/>
          </p:nvSpPr>
          <p:spPr>
            <a:xfrm>
              <a:off x="3696151" y="3842487"/>
              <a:ext cx="2307573" cy="65970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tx1"/>
                  </a:solidFill>
                  <a:latin typeface="+mn-lt"/>
                  <a:ea typeface="Lato Light" charset="0"/>
                  <a:cs typeface="Lato Light" charset="0"/>
                </a:rPr>
                <a:t>100-150 User Teams</a:t>
              </a:r>
            </a:p>
            <a:p>
              <a:pPr>
                <a:lnSpc>
                  <a:spcPts val="2020"/>
                </a:lnSpc>
              </a:pPr>
              <a:r>
                <a:rPr lang="en-US" sz="1200" dirty="0">
                  <a:solidFill>
                    <a:schemeClr val="tx1"/>
                  </a:solidFill>
                  <a:latin typeface="+mn-lt"/>
                  <a:ea typeface="Lato Light" charset="0"/>
                  <a:cs typeface="Lato Light" charset="0"/>
                </a:rPr>
                <a:t>linking to equipment and service groups </a:t>
              </a:r>
            </a:p>
          </p:txBody>
        </p:sp>
        <p:sp>
          <p:nvSpPr>
            <p:cNvPr id="12" name="TextBox 11">
              <a:extLst>
                <a:ext uri="{FF2B5EF4-FFF2-40B4-BE49-F238E27FC236}">
                  <a16:creationId xmlns:a16="http://schemas.microsoft.com/office/drawing/2014/main" id="{C16F8145-498D-47BE-838E-629AE3F82212}"/>
                </a:ext>
              </a:extLst>
            </p:cNvPr>
            <p:cNvSpPr txBox="1"/>
            <p:nvPr/>
          </p:nvSpPr>
          <p:spPr>
            <a:xfrm>
              <a:off x="3696151" y="3427408"/>
              <a:ext cx="2204194" cy="523220"/>
            </a:xfrm>
            <a:prstGeom prst="rect">
              <a:avLst/>
            </a:prstGeom>
            <a:noFill/>
          </p:spPr>
          <p:txBody>
            <a:bodyPr wrap="none" rtlCol="0" anchor="ctr" anchorCtr="0">
              <a:spAutoFit/>
            </a:bodyPr>
            <a:lstStyle/>
            <a:p>
              <a:pPr algn="ctr"/>
              <a:r>
                <a:rPr lang="en-US" sz="1400" b="1" dirty="0">
                  <a:latin typeface="+mj-lt"/>
                  <a:ea typeface="Lato Heavy" charset="0"/>
                  <a:cs typeface="Lato Heavy" charset="0"/>
                </a:rPr>
                <a:t>10 Beamlines</a:t>
              </a:r>
            </a:p>
            <a:p>
              <a:pPr algn="ctr"/>
              <a:r>
                <a:rPr lang="en-US" sz="1400" b="1" dirty="0">
                  <a:latin typeface="+mj-lt"/>
                  <a:ea typeface="Lato Heavy" charset="0"/>
                  <a:cs typeface="Lato Heavy" charset="0"/>
                </a:rPr>
                <a:t>~30 Experimental Areas</a:t>
              </a:r>
            </a:p>
          </p:txBody>
        </p:sp>
        <p:sp>
          <p:nvSpPr>
            <p:cNvPr id="13" name="Rectangle 12">
              <a:extLst>
                <a:ext uri="{FF2B5EF4-FFF2-40B4-BE49-F238E27FC236}">
                  <a16:creationId xmlns:a16="http://schemas.microsoft.com/office/drawing/2014/main" id="{F115D8B0-CD2E-44BF-AE4F-7255167DD6DE}"/>
                </a:ext>
              </a:extLst>
            </p:cNvPr>
            <p:cNvSpPr>
              <a:spLocks/>
            </p:cNvSpPr>
            <p:nvPr/>
          </p:nvSpPr>
          <p:spPr bwMode="auto">
            <a:xfrm>
              <a:off x="4287097" y="3019270"/>
              <a:ext cx="1017907" cy="437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GB" sz="2800" spc="250" dirty="0">
                  <a:latin typeface="+mj-lt"/>
                  <a:ea typeface="Lato Light" charset="0"/>
                  <a:cs typeface="Lato Light" charset="0"/>
                  <a:sym typeface="Bebas Neue" charset="0"/>
                </a:rPr>
                <a:t>~8km</a:t>
              </a:r>
              <a:endParaRPr lang="en-US" sz="2800" spc="250" dirty="0">
                <a:latin typeface="+mj-lt"/>
                <a:ea typeface="Lato Light" charset="0"/>
                <a:cs typeface="Lato Light" charset="0"/>
                <a:sym typeface="Bebas Neue" charset="0"/>
              </a:endParaRPr>
            </a:p>
          </p:txBody>
        </p:sp>
      </p:grpSp>
      <p:grpSp>
        <p:nvGrpSpPr>
          <p:cNvPr id="14" name="Group 13">
            <a:extLst>
              <a:ext uri="{FF2B5EF4-FFF2-40B4-BE49-F238E27FC236}">
                <a16:creationId xmlns:a16="http://schemas.microsoft.com/office/drawing/2014/main" id="{249D18C5-279C-4D74-8C12-905B71F7EFCE}"/>
              </a:ext>
            </a:extLst>
          </p:cNvPr>
          <p:cNvGrpSpPr/>
          <p:nvPr/>
        </p:nvGrpSpPr>
        <p:grpSpPr>
          <a:xfrm>
            <a:off x="2722649" y="4231842"/>
            <a:ext cx="2116652" cy="1633247"/>
            <a:chOff x="1163648" y="3013115"/>
            <a:chExt cx="2116652" cy="1633247"/>
          </a:xfrm>
        </p:grpSpPr>
        <p:sp>
          <p:nvSpPr>
            <p:cNvPr id="15" name="Subtitle 2">
              <a:extLst>
                <a:ext uri="{FF2B5EF4-FFF2-40B4-BE49-F238E27FC236}">
                  <a16:creationId xmlns:a16="http://schemas.microsoft.com/office/drawing/2014/main" id="{D3FC96D3-6763-4D04-BED3-4AAB6796E946}"/>
                </a:ext>
              </a:extLst>
            </p:cNvPr>
            <p:cNvSpPr txBox="1">
              <a:spLocks/>
            </p:cNvSpPr>
            <p:nvPr/>
          </p:nvSpPr>
          <p:spPr>
            <a:xfrm>
              <a:off x="1163648" y="3767113"/>
              <a:ext cx="2116652" cy="87924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tx1"/>
                  </a:solidFill>
                  <a:latin typeface="+mn-lt"/>
                  <a:ea typeface="Lato Light" charset="0"/>
                  <a:cs typeface="Lato Light" charset="0"/>
                </a:rPr>
                <a:t>Staff, Fellows, Associates, Students, Contractors</a:t>
              </a:r>
              <a:br>
                <a:rPr lang="en-US" sz="1200" dirty="0">
                  <a:solidFill>
                    <a:schemeClr val="tx1"/>
                  </a:solidFill>
                  <a:latin typeface="+mn-lt"/>
                  <a:ea typeface="Lato Light" charset="0"/>
                  <a:cs typeface="Lato Light" charset="0"/>
                </a:rPr>
              </a:br>
              <a:r>
                <a:rPr lang="en-US" sz="1200" b="1" dirty="0">
                  <a:solidFill>
                    <a:schemeClr val="tx1"/>
                  </a:solidFill>
                  <a:latin typeface="+mn-lt"/>
                  <a:ea typeface="Lato Light" charset="0"/>
                  <a:cs typeface="Lato Light" charset="0"/>
                </a:rPr>
                <a:t>1/3 – 1/3 – 1/3</a:t>
              </a:r>
            </a:p>
          </p:txBody>
        </p:sp>
        <p:sp>
          <p:nvSpPr>
            <p:cNvPr id="16" name="TextBox 15">
              <a:extLst>
                <a:ext uri="{FF2B5EF4-FFF2-40B4-BE49-F238E27FC236}">
                  <a16:creationId xmlns:a16="http://schemas.microsoft.com/office/drawing/2014/main" id="{13FBA15E-FE1A-4CFE-9F0B-98FC8C9DD370}"/>
                </a:ext>
              </a:extLst>
            </p:cNvPr>
            <p:cNvSpPr txBox="1"/>
            <p:nvPr/>
          </p:nvSpPr>
          <p:spPr>
            <a:xfrm>
              <a:off x="1442754" y="3416267"/>
              <a:ext cx="1558440" cy="307777"/>
            </a:xfrm>
            <a:prstGeom prst="rect">
              <a:avLst/>
            </a:prstGeom>
            <a:noFill/>
          </p:spPr>
          <p:txBody>
            <a:bodyPr wrap="none" rtlCol="0" anchor="ctr" anchorCtr="0">
              <a:spAutoFit/>
            </a:bodyPr>
            <a:lstStyle/>
            <a:p>
              <a:pPr algn="ctr"/>
              <a:r>
                <a:rPr lang="en-US" sz="1400" b="1" dirty="0">
                  <a:latin typeface="+mj-lt"/>
                  <a:ea typeface="Lato Heavy" charset="0"/>
                  <a:cs typeface="Lato Heavy" charset="0"/>
                </a:rPr>
                <a:t>Group Members</a:t>
              </a:r>
            </a:p>
          </p:txBody>
        </p:sp>
        <p:sp>
          <p:nvSpPr>
            <p:cNvPr id="17" name="Rectangle 16">
              <a:extLst>
                <a:ext uri="{FF2B5EF4-FFF2-40B4-BE49-F238E27FC236}">
                  <a16:creationId xmlns:a16="http://schemas.microsoft.com/office/drawing/2014/main" id="{6EFA94F7-7516-4AAA-9862-3F73FB159318}"/>
                </a:ext>
              </a:extLst>
            </p:cNvPr>
            <p:cNvSpPr>
              <a:spLocks/>
            </p:cNvSpPr>
            <p:nvPr/>
          </p:nvSpPr>
          <p:spPr bwMode="auto">
            <a:xfrm>
              <a:off x="1787619" y="3013115"/>
              <a:ext cx="697306" cy="449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GB" sz="2800" spc="250" dirty="0">
                  <a:latin typeface="+mj-lt"/>
                  <a:ea typeface="Lato Light" charset="0"/>
                  <a:cs typeface="Lato Light" charset="0"/>
                  <a:sym typeface="Bebas Neue" charset="0"/>
                </a:rPr>
                <a:t>~80</a:t>
              </a:r>
              <a:endParaRPr lang="en-US" sz="2800" spc="250" dirty="0">
                <a:latin typeface="+mj-lt"/>
                <a:ea typeface="Lato Light" charset="0"/>
                <a:cs typeface="Lato Light" charset="0"/>
                <a:sym typeface="Bebas Neue" charset="0"/>
              </a:endParaRPr>
            </a:p>
          </p:txBody>
        </p:sp>
      </p:grpSp>
      <p:grpSp>
        <p:nvGrpSpPr>
          <p:cNvPr id="18" name="Group 17">
            <a:extLst>
              <a:ext uri="{FF2B5EF4-FFF2-40B4-BE49-F238E27FC236}">
                <a16:creationId xmlns:a16="http://schemas.microsoft.com/office/drawing/2014/main" id="{AEEFA8BE-CDF2-4C91-B2ED-F80D1465A453}"/>
              </a:ext>
            </a:extLst>
          </p:cNvPr>
          <p:cNvGrpSpPr/>
          <p:nvPr/>
        </p:nvGrpSpPr>
        <p:grpSpPr>
          <a:xfrm>
            <a:off x="7574730" y="4237997"/>
            <a:ext cx="2901756" cy="1292712"/>
            <a:chOff x="6025457" y="3019270"/>
            <a:chExt cx="2901756" cy="1292712"/>
          </a:xfrm>
        </p:grpSpPr>
        <p:sp>
          <p:nvSpPr>
            <p:cNvPr id="19" name="Subtitle 2">
              <a:extLst>
                <a:ext uri="{FF2B5EF4-FFF2-40B4-BE49-F238E27FC236}">
                  <a16:creationId xmlns:a16="http://schemas.microsoft.com/office/drawing/2014/main" id="{2E2F3F97-9F33-4B6F-96C1-66799A6721C7}"/>
                </a:ext>
              </a:extLst>
            </p:cNvPr>
            <p:cNvSpPr txBox="1">
              <a:spLocks/>
            </p:cNvSpPr>
            <p:nvPr/>
          </p:nvSpPr>
          <p:spPr>
            <a:xfrm>
              <a:off x="6445236" y="3718259"/>
              <a:ext cx="2116652" cy="59372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20"/>
                </a:lnSpc>
              </a:pPr>
              <a:r>
                <a:rPr lang="en-US" sz="1200" dirty="0">
                  <a:solidFill>
                    <a:schemeClr val="tx1"/>
                  </a:solidFill>
                  <a:latin typeface="+mn-lt"/>
                  <a:ea typeface="Lato Light" charset="0"/>
                  <a:cs typeface="Lato Light" charset="0"/>
                </a:rPr>
                <a:t>Design, Operation, Coordination, Support</a:t>
              </a:r>
            </a:p>
          </p:txBody>
        </p:sp>
        <p:sp>
          <p:nvSpPr>
            <p:cNvPr id="20" name="TextBox 19">
              <a:extLst>
                <a:ext uri="{FF2B5EF4-FFF2-40B4-BE49-F238E27FC236}">
                  <a16:creationId xmlns:a16="http://schemas.microsoft.com/office/drawing/2014/main" id="{9EAAAAE4-5122-4B96-B611-9FFEE6A00945}"/>
                </a:ext>
              </a:extLst>
            </p:cNvPr>
            <p:cNvSpPr txBox="1"/>
            <p:nvPr/>
          </p:nvSpPr>
          <p:spPr>
            <a:xfrm>
              <a:off x="6025457" y="3437459"/>
              <a:ext cx="2901756" cy="307777"/>
            </a:xfrm>
            <a:prstGeom prst="rect">
              <a:avLst/>
            </a:prstGeom>
            <a:noFill/>
          </p:spPr>
          <p:txBody>
            <a:bodyPr wrap="none" rtlCol="0" anchor="ctr" anchorCtr="0">
              <a:spAutoFit/>
            </a:bodyPr>
            <a:lstStyle/>
            <a:p>
              <a:pPr algn="ctr"/>
              <a:r>
                <a:rPr lang="en-US" sz="1400" b="1" dirty="0">
                  <a:latin typeface="+mj-lt"/>
                  <a:ea typeface="Lato Heavy" charset="0"/>
                  <a:cs typeface="Lato Heavy" charset="0"/>
                </a:rPr>
                <a:t>Experiments &amp; Facilities / Users</a:t>
              </a:r>
            </a:p>
          </p:txBody>
        </p:sp>
        <p:sp>
          <p:nvSpPr>
            <p:cNvPr id="21" name="Rectangle 20">
              <a:extLst>
                <a:ext uri="{FF2B5EF4-FFF2-40B4-BE49-F238E27FC236}">
                  <a16:creationId xmlns:a16="http://schemas.microsoft.com/office/drawing/2014/main" id="{B8E2A52C-4353-42E8-A819-4AA52C0E5C7B}"/>
                </a:ext>
              </a:extLst>
            </p:cNvPr>
            <p:cNvSpPr>
              <a:spLocks/>
            </p:cNvSpPr>
            <p:nvPr/>
          </p:nvSpPr>
          <p:spPr bwMode="auto">
            <a:xfrm>
              <a:off x="6440330" y="3019270"/>
              <a:ext cx="2031005" cy="437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6000">
                <a:lnSpc>
                  <a:spcPts val="3700"/>
                </a:lnSpc>
              </a:pPr>
              <a:r>
                <a:rPr lang="en-GB" sz="2800" spc="250" dirty="0">
                  <a:latin typeface="+mj-lt"/>
                  <a:ea typeface="Lato Light" charset="0"/>
                  <a:cs typeface="Lato Light" charset="0"/>
                  <a:sym typeface="Bebas Neue" charset="0"/>
                </a:rPr>
                <a:t>~20 / 2000</a:t>
              </a:r>
              <a:endParaRPr lang="en-US" sz="2800" spc="250" dirty="0">
                <a:latin typeface="+mj-lt"/>
                <a:ea typeface="Lato Light" charset="0"/>
                <a:cs typeface="Lato Light" charset="0"/>
                <a:sym typeface="Bebas Neue" charset="0"/>
              </a:endParaRPr>
            </a:p>
          </p:txBody>
        </p:sp>
      </p:grpSp>
      <p:sp>
        <p:nvSpPr>
          <p:cNvPr id="23" name="TextBox 22">
            <a:extLst>
              <a:ext uri="{FF2B5EF4-FFF2-40B4-BE49-F238E27FC236}">
                <a16:creationId xmlns:a16="http://schemas.microsoft.com/office/drawing/2014/main" id="{28E434F1-A5FC-46A7-8D1E-9F7C5388437C}"/>
              </a:ext>
            </a:extLst>
          </p:cNvPr>
          <p:cNvSpPr txBox="1"/>
          <p:nvPr/>
        </p:nvSpPr>
        <p:spPr>
          <a:xfrm>
            <a:off x="2033081" y="1037586"/>
            <a:ext cx="9270459" cy="1200329"/>
          </a:xfrm>
          <a:prstGeom prst="rect">
            <a:avLst/>
          </a:prstGeom>
          <a:noFill/>
        </p:spPr>
        <p:txBody>
          <a:bodyPr wrap="square" rtlCol="0">
            <a:spAutoFit/>
          </a:bodyPr>
          <a:lstStyle/>
          <a:p>
            <a:pPr algn="ctr"/>
            <a:r>
              <a:rPr lang="en-US" sz="3600" b="1" dirty="0">
                <a:solidFill>
                  <a:schemeClr val="accent2"/>
                </a:solidFill>
                <a:latin typeface="Titillium" panose="00000500000000000000" pitchFamily="50" charset="0"/>
              </a:rPr>
              <a:t>Areas &amp; Machines, Experiments, Users</a:t>
            </a:r>
          </a:p>
        </p:txBody>
      </p:sp>
      <p:pic>
        <p:nvPicPr>
          <p:cNvPr id="28" name="Picture 27">
            <a:extLst>
              <a:ext uri="{FF2B5EF4-FFF2-40B4-BE49-F238E27FC236}">
                <a16:creationId xmlns:a16="http://schemas.microsoft.com/office/drawing/2014/main" id="{27046CF7-C52F-4D05-891E-031E6748293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61071" y="1709060"/>
            <a:ext cx="1487092" cy="1487092"/>
          </a:xfrm>
          <a:prstGeom prst="rect">
            <a:avLst/>
          </a:prstGeom>
          <a:effectLst/>
        </p:spPr>
      </p:pic>
      <p:sp>
        <p:nvSpPr>
          <p:cNvPr id="29" name="Rectangle 28">
            <a:extLst>
              <a:ext uri="{FF2B5EF4-FFF2-40B4-BE49-F238E27FC236}">
                <a16:creationId xmlns:a16="http://schemas.microsoft.com/office/drawing/2014/main" id="{24F6A4DB-9CD9-446A-B11A-C37CBF2DBBE5}"/>
              </a:ext>
            </a:extLst>
          </p:cNvPr>
          <p:cNvSpPr/>
          <p:nvPr/>
        </p:nvSpPr>
        <p:spPr>
          <a:xfrm>
            <a:off x="1832544" y="1679379"/>
            <a:ext cx="2672311" cy="1077218"/>
          </a:xfrm>
          <a:prstGeom prst="rect">
            <a:avLst/>
          </a:prstGeom>
          <a:noFill/>
        </p:spPr>
        <p:txBody>
          <a:bodyPr wrap="square" lIns="91440" tIns="45720" rIns="91440" bIns="45720">
            <a:spAutoFit/>
          </a:bodyPr>
          <a:lstStyle/>
          <a:p>
            <a:pPr algn="ctr" eaLnBrk="0" fontAlgn="base" hangingPunct="0">
              <a:spcBef>
                <a:spcPct val="0"/>
              </a:spcBef>
              <a:spcAft>
                <a:spcPct val="0"/>
              </a:spcAft>
            </a:pPr>
            <a:r>
              <a:rPr lang="en-US" sz="3200" dirty="0">
                <a:ln w="0"/>
                <a:solidFill>
                  <a:schemeClr val="accent6">
                    <a:lumMod val="50000"/>
                  </a:schemeClr>
                </a:solidFill>
                <a:effectLst>
                  <a:outerShdw blurRad="38100" dist="19050" dir="2700000" algn="tl" rotWithShape="0">
                    <a:schemeClr val="dk1">
                      <a:alpha val="40000"/>
                    </a:schemeClr>
                  </a:outerShdw>
                </a:effectLst>
                <a:latin typeface="+mj-lt"/>
              </a:rPr>
              <a:t>Fixed Target Experiments </a:t>
            </a:r>
          </a:p>
        </p:txBody>
      </p:sp>
      <p:sp>
        <p:nvSpPr>
          <p:cNvPr id="30" name="Rectangle 29">
            <a:extLst>
              <a:ext uri="{FF2B5EF4-FFF2-40B4-BE49-F238E27FC236}">
                <a16:creationId xmlns:a16="http://schemas.microsoft.com/office/drawing/2014/main" id="{B867C549-392F-4CBE-8941-9EFECA134D4B}"/>
              </a:ext>
            </a:extLst>
          </p:cNvPr>
          <p:cNvSpPr/>
          <p:nvPr/>
        </p:nvSpPr>
        <p:spPr>
          <a:xfrm>
            <a:off x="9589407" y="2035852"/>
            <a:ext cx="2602593" cy="2062103"/>
          </a:xfrm>
          <a:prstGeom prst="rect">
            <a:avLst/>
          </a:prstGeom>
          <a:noFill/>
        </p:spPr>
        <p:txBody>
          <a:bodyPr wrap="square" lIns="91440" tIns="45720" rIns="91440" bIns="45720">
            <a:spAutoFit/>
          </a:bodyPr>
          <a:lstStyle/>
          <a:p>
            <a:pPr algn="ctr" eaLnBrk="0" fontAlgn="base" hangingPunct="0">
              <a:spcBef>
                <a:spcPct val="0"/>
              </a:spcBef>
              <a:spcAft>
                <a:spcPct val="0"/>
              </a:spcAft>
            </a:pPr>
            <a:r>
              <a:rPr lang="en-US" sz="3200" dirty="0">
                <a:ln w="0"/>
                <a:solidFill>
                  <a:schemeClr val="accent6">
                    <a:lumMod val="50000"/>
                  </a:schemeClr>
                </a:solidFill>
                <a:effectLst>
                  <a:outerShdw blurRad="38100" dist="19050" dir="2700000" algn="tl" rotWithShape="0">
                    <a:schemeClr val="dk1">
                      <a:alpha val="40000"/>
                    </a:schemeClr>
                  </a:outerShdw>
                </a:effectLst>
                <a:latin typeface="+mj-lt"/>
              </a:rPr>
              <a:t>LHC Experiments</a:t>
            </a:r>
            <a:br>
              <a:rPr lang="en-US" sz="3200" dirty="0">
                <a:ln w="0"/>
                <a:solidFill>
                  <a:schemeClr val="accent6">
                    <a:lumMod val="50000"/>
                  </a:schemeClr>
                </a:solidFill>
                <a:effectLst>
                  <a:outerShdw blurRad="38100" dist="19050" dir="2700000" algn="tl" rotWithShape="0">
                    <a:schemeClr val="dk1">
                      <a:alpha val="40000"/>
                    </a:schemeClr>
                  </a:outerShdw>
                </a:effectLst>
                <a:latin typeface="+mj-lt"/>
              </a:rPr>
            </a:br>
            <a:r>
              <a:rPr lang="en-US" sz="3200" dirty="0">
                <a:ln w="0"/>
                <a:solidFill>
                  <a:schemeClr val="accent6">
                    <a:lumMod val="50000"/>
                  </a:schemeClr>
                </a:solidFill>
                <a:effectLst>
                  <a:outerShdw blurRad="38100" dist="19050" dir="2700000" algn="tl" rotWithShape="0">
                    <a:schemeClr val="dk1">
                      <a:alpha val="40000"/>
                    </a:schemeClr>
                  </a:outerShdw>
                </a:effectLst>
                <a:latin typeface="+mj-lt"/>
              </a:rPr>
              <a:t>&amp; Forward Detectors</a:t>
            </a:r>
          </a:p>
        </p:txBody>
      </p:sp>
      <p:sp>
        <p:nvSpPr>
          <p:cNvPr id="35" name="Title 2">
            <a:extLst>
              <a:ext uri="{FF2B5EF4-FFF2-40B4-BE49-F238E27FC236}">
                <a16:creationId xmlns:a16="http://schemas.microsoft.com/office/drawing/2014/main" id="{702D7B52-C875-4BC9-AA9A-1CA7A10EF143}"/>
              </a:ext>
            </a:extLst>
          </p:cNvPr>
          <p:cNvSpPr txBox="1">
            <a:spLocks/>
          </p:cNvSpPr>
          <p:nvPr/>
        </p:nvSpPr>
        <p:spPr>
          <a:xfrm>
            <a:off x="5908432" y="373593"/>
            <a:ext cx="5840176"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 </a:t>
            </a:r>
            <a:r>
              <a:rPr lang="en-US" dirty="0">
                <a:solidFill>
                  <a:srgbClr val="C00000"/>
                </a:solidFill>
              </a:rPr>
              <a:t>Enabling Physics</a:t>
            </a:r>
            <a:endParaRPr lang="en-GB" sz="2000" dirty="0"/>
          </a:p>
        </p:txBody>
      </p:sp>
      <p:sp>
        <p:nvSpPr>
          <p:cNvPr id="31" name="TextBox 30">
            <a:extLst>
              <a:ext uri="{FF2B5EF4-FFF2-40B4-BE49-F238E27FC236}">
                <a16:creationId xmlns:a16="http://schemas.microsoft.com/office/drawing/2014/main" id="{B853633E-676A-428B-BB31-A6D95138B7B2}"/>
              </a:ext>
            </a:extLst>
          </p:cNvPr>
          <p:cNvSpPr txBox="1"/>
          <p:nvPr/>
        </p:nvSpPr>
        <p:spPr>
          <a:xfrm>
            <a:off x="885674" y="5751760"/>
            <a:ext cx="2019601" cy="584775"/>
          </a:xfrm>
          <a:prstGeom prst="rect">
            <a:avLst/>
          </a:prstGeom>
          <a:noFill/>
        </p:spPr>
        <p:txBody>
          <a:bodyPr wrap="square" rtlCol="0">
            <a:spAutoFit/>
          </a:bodyPr>
          <a:lstStyle/>
          <a:p>
            <a:pPr algn="ctr"/>
            <a:r>
              <a:rPr lang="en-US" sz="3200" b="1" u="sng" dirty="0">
                <a:solidFill>
                  <a:srgbClr val="800000"/>
                </a:solidFill>
                <a:latin typeface="Titillium" panose="00000500000000000000" pitchFamily="50" charset="0"/>
              </a:rPr>
              <a:t>Liaison</a:t>
            </a:r>
          </a:p>
        </p:txBody>
      </p:sp>
      <p:sp>
        <p:nvSpPr>
          <p:cNvPr id="32" name="TextBox 31">
            <a:extLst>
              <a:ext uri="{FF2B5EF4-FFF2-40B4-BE49-F238E27FC236}">
                <a16:creationId xmlns:a16="http://schemas.microsoft.com/office/drawing/2014/main" id="{E56AB423-05C1-4D84-8B42-B85A1BC7B5CD}"/>
              </a:ext>
            </a:extLst>
          </p:cNvPr>
          <p:cNvSpPr txBox="1"/>
          <p:nvPr/>
        </p:nvSpPr>
        <p:spPr>
          <a:xfrm>
            <a:off x="7822658" y="5751760"/>
            <a:ext cx="4249633" cy="584775"/>
          </a:xfrm>
          <a:prstGeom prst="rect">
            <a:avLst/>
          </a:prstGeom>
          <a:noFill/>
        </p:spPr>
        <p:txBody>
          <a:bodyPr wrap="square" rtlCol="0">
            <a:spAutoFit/>
          </a:bodyPr>
          <a:lstStyle/>
          <a:p>
            <a:pPr algn="ctr"/>
            <a:r>
              <a:rPr lang="en-US" sz="3200" b="1" u="sng" dirty="0">
                <a:solidFill>
                  <a:srgbClr val="800000"/>
                </a:solidFill>
                <a:latin typeface="Titillium" panose="00000500000000000000" pitchFamily="50" charset="0"/>
              </a:rPr>
              <a:t>Support &amp; Coordination</a:t>
            </a:r>
          </a:p>
        </p:txBody>
      </p:sp>
      <p:sp>
        <p:nvSpPr>
          <p:cNvPr id="33" name="TextBox 32">
            <a:extLst>
              <a:ext uri="{FF2B5EF4-FFF2-40B4-BE49-F238E27FC236}">
                <a16:creationId xmlns:a16="http://schemas.microsoft.com/office/drawing/2014/main" id="{E3D55891-FADF-426E-ACD3-3E18D4B80F14}"/>
              </a:ext>
            </a:extLst>
          </p:cNvPr>
          <p:cNvSpPr txBox="1"/>
          <p:nvPr/>
        </p:nvSpPr>
        <p:spPr>
          <a:xfrm>
            <a:off x="3425744" y="5751760"/>
            <a:ext cx="3876446" cy="584775"/>
          </a:xfrm>
          <a:prstGeom prst="rect">
            <a:avLst/>
          </a:prstGeom>
          <a:noFill/>
        </p:spPr>
        <p:txBody>
          <a:bodyPr wrap="square" rtlCol="0">
            <a:spAutoFit/>
          </a:bodyPr>
          <a:lstStyle/>
          <a:p>
            <a:pPr algn="ctr"/>
            <a:r>
              <a:rPr lang="en-US" sz="3200" b="1" u="sng" dirty="0">
                <a:solidFill>
                  <a:srgbClr val="800000"/>
                </a:solidFill>
                <a:latin typeface="Titillium" panose="00000500000000000000" pitchFamily="50" charset="0"/>
              </a:rPr>
              <a:t>Running Beamlines</a:t>
            </a:r>
          </a:p>
        </p:txBody>
      </p:sp>
    </p:spTree>
    <p:extLst>
      <p:ext uri="{BB962C8B-B14F-4D97-AF65-F5344CB8AC3E}">
        <p14:creationId xmlns:p14="http://schemas.microsoft.com/office/powerpoint/2010/main" val="46154400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0000">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14:bounceEnd="60000">
                                          <p:cBhvr additive="base">
                                            <p:cTn id="26"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60000">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14:bounceEnd="60000">
                                          <p:cBhvr additive="base">
                                            <p:cTn id="30"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31" dur="10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60000">
                                      <p:stCondLst>
                                        <p:cond delay="500"/>
                                      </p:stCondLst>
                                      <p:childTnLst>
                                        <p:set>
                                          <p:cBhvr>
                                            <p:cTn id="33" dur="1" fill="hold">
                                              <p:stCondLst>
                                                <p:cond delay="0"/>
                                              </p:stCondLst>
                                            </p:cTn>
                                            <p:tgtEl>
                                              <p:spTgt spid="18"/>
                                            </p:tgtEl>
                                            <p:attrNameLst>
                                              <p:attrName>style.visibility</p:attrName>
                                            </p:attrNameLst>
                                          </p:cBhvr>
                                          <p:to>
                                            <p:strVal val="visible"/>
                                          </p:to>
                                        </p:set>
                                        <p:anim calcmode="lin" valueType="num" p14:bounceEnd="60000">
                                          <p:cBhvr additive="base">
                                            <p:cTn id="34" dur="10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35"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3" grpId="0"/>
          <p:bldP spid="29" grpId="0"/>
          <p:bldP spid="30" grpId="0"/>
          <p:bldP spid="35" grpId="0"/>
          <p:bldP spid="31" grpId="0"/>
          <p:bldP spid="32" grpId="0"/>
          <p:bldP spid="3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ppt_x"/>
                                              </p:val>
                                            </p:tav>
                                            <p:tav tm="100000">
                                              <p:val>
                                                <p:strVal val="#ppt_x"/>
                                              </p:val>
                                            </p:tav>
                                          </p:tavLst>
                                        </p:anim>
                                        <p:anim calcmode="lin" valueType="num">
                                          <p:cBhvr additive="base">
                                            <p:cTn id="31" dur="10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ppt_x"/>
                                              </p:val>
                                            </p:tav>
                                            <p:tav tm="100000">
                                              <p:val>
                                                <p:strVal val="#ppt_x"/>
                                              </p:val>
                                            </p:tav>
                                          </p:tavLst>
                                        </p:anim>
                                        <p:anim calcmode="lin" valueType="num">
                                          <p:cBhvr additive="base">
                                            <p:cTn id="35"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3" grpId="0"/>
          <p:bldP spid="29" grpId="0"/>
          <p:bldP spid="30" grpId="0"/>
          <p:bldP spid="35" grpId="0"/>
          <p:bldP spid="31" grpId="0"/>
          <p:bldP spid="32" grpId="0"/>
          <p:bldP spid="33"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EA – Experimental Areas – </a:t>
            </a:r>
            <a:r>
              <a:rPr lang="en-US" dirty="0">
                <a:solidFill>
                  <a:srgbClr val="C00000"/>
                </a:solidFill>
              </a:rPr>
              <a:t>Diversity</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37</a:t>
            </a:fld>
            <a:endParaRPr lang="en-US" dirty="0"/>
          </a:p>
        </p:txBody>
      </p:sp>
      <p:graphicFrame>
        <p:nvGraphicFramePr>
          <p:cNvPr id="8" name="Diagram 7">
            <a:extLst>
              <a:ext uri="{FF2B5EF4-FFF2-40B4-BE49-F238E27FC236}">
                <a16:creationId xmlns:a16="http://schemas.microsoft.com/office/drawing/2014/main" id="{9B20A907-80BF-4712-B394-78112A31E814}"/>
              </a:ext>
            </a:extLst>
          </p:cNvPr>
          <p:cNvGraphicFramePr/>
          <p:nvPr/>
        </p:nvGraphicFramePr>
        <p:xfrm>
          <a:off x="2493007" y="1439335"/>
          <a:ext cx="6660721" cy="433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B92DB392-B67F-4FEA-812B-B93E5FF4764B}"/>
              </a:ext>
            </a:extLst>
          </p:cNvPr>
          <p:cNvSpPr txBox="1"/>
          <p:nvPr/>
        </p:nvSpPr>
        <p:spPr>
          <a:xfrm>
            <a:off x="8034603" y="1079737"/>
            <a:ext cx="3757136" cy="1754326"/>
          </a:xfrm>
          <a:prstGeom prst="rect">
            <a:avLst/>
          </a:prstGeom>
          <a:noFill/>
        </p:spPr>
        <p:txBody>
          <a:bodyPr wrap="square" rtlCol="0">
            <a:spAutoFit/>
          </a:bodyPr>
          <a:lstStyle/>
          <a:p>
            <a:pPr eaLnBrk="0" fontAlgn="base" hangingPunct="0">
              <a:spcBef>
                <a:spcPct val="0"/>
              </a:spcBef>
              <a:spcAft>
                <a:spcPct val="0"/>
              </a:spcAft>
              <a:defRPr/>
            </a:pPr>
            <a:r>
              <a:rPr lang="pt-BR" b="1" dirty="0">
                <a:solidFill>
                  <a:srgbClr val="0C377B"/>
                </a:solidFill>
                <a:latin typeface="Corbel" panose="020B0503020204020204" pitchFamily="34" charset="0"/>
              </a:rPr>
              <a:t>SHINE, NA62, NA64(e&amp;</a:t>
            </a:r>
            <a:r>
              <a:rPr lang="pt-BR" b="1" dirty="0">
                <a:solidFill>
                  <a:srgbClr val="0C377B"/>
                </a:solidFill>
                <a:latin typeface="Symbol" panose="05050102010706020507" pitchFamily="18" charset="2"/>
              </a:rPr>
              <a:t>m</a:t>
            </a:r>
            <a:r>
              <a:rPr lang="pt-BR" b="1" dirty="0">
                <a:solidFill>
                  <a:srgbClr val="0C377B"/>
                </a:solidFill>
                <a:latin typeface="Corbel" panose="020B0503020204020204" pitchFamily="34" charset="0"/>
              </a:rPr>
              <a:t>), COMPASS/AMBER, CLOUD,</a:t>
            </a:r>
            <a:br>
              <a:rPr lang="pt-BR" b="1" dirty="0">
                <a:solidFill>
                  <a:srgbClr val="0C377B"/>
                </a:solidFill>
                <a:latin typeface="Corbel" panose="020B0503020204020204" pitchFamily="34" charset="0"/>
              </a:rPr>
            </a:br>
            <a:r>
              <a:rPr lang="pt-BR" b="1" dirty="0">
                <a:solidFill>
                  <a:srgbClr val="0C377B"/>
                </a:solidFill>
                <a:latin typeface="Corbel" panose="020B0503020204020204" pitchFamily="34" charset="0"/>
              </a:rPr>
              <a:t>DsTau, NA63, MuonE </a:t>
            </a:r>
            <a:br>
              <a:rPr lang="pt-BR" b="1" dirty="0">
                <a:solidFill>
                  <a:srgbClr val="0C377B"/>
                </a:solidFill>
                <a:latin typeface="Corbel" panose="020B0503020204020204" pitchFamily="34" charset="0"/>
              </a:rPr>
            </a:br>
            <a:r>
              <a:rPr lang="pt-BR" b="1" dirty="0">
                <a:solidFill>
                  <a:srgbClr val="0C377B"/>
                </a:solidFill>
                <a:latin typeface="Corbel" panose="020B0503020204020204" pitchFamily="34" charset="0"/>
              </a:rPr>
              <a:t>AD [BASE, ALPHA&lt; AeGIS, ASACUSA, GBAR, ATRAP], </a:t>
            </a:r>
            <a:br>
              <a:rPr lang="pt-BR" b="1" dirty="0">
                <a:solidFill>
                  <a:srgbClr val="0C377B"/>
                </a:solidFill>
                <a:latin typeface="Corbel" panose="020B0503020204020204" pitchFamily="34" charset="0"/>
              </a:rPr>
            </a:br>
            <a:r>
              <a:rPr lang="pt-BR" b="1" dirty="0">
                <a:solidFill>
                  <a:srgbClr val="0C377B"/>
                </a:solidFill>
                <a:latin typeface="Corbel" panose="020B0503020204020204" pitchFamily="34" charset="0"/>
              </a:rPr>
              <a:t>GIF++, CHARM/IRRAD, HiRadMat</a:t>
            </a:r>
            <a:endParaRPr lang="de-DE" b="1" dirty="0">
              <a:solidFill>
                <a:srgbClr val="990000"/>
              </a:solidFill>
              <a:latin typeface="Corbel" panose="020B0503020204020204" pitchFamily="34" charset="0"/>
            </a:endParaRPr>
          </a:p>
        </p:txBody>
      </p:sp>
      <p:sp>
        <p:nvSpPr>
          <p:cNvPr id="10" name="TextBox 9">
            <a:extLst>
              <a:ext uri="{FF2B5EF4-FFF2-40B4-BE49-F238E27FC236}">
                <a16:creationId xmlns:a16="http://schemas.microsoft.com/office/drawing/2014/main" id="{5A88EE76-F5BE-4980-A649-747BAA7DC458}"/>
              </a:ext>
            </a:extLst>
          </p:cNvPr>
          <p:cNvSpPr txBox="1"/>
          <p:nvPr/>
        </p:nvSpPr>
        <p:spPr>
          <a:xfrm>
            <a:off x="257175" y="3352392"/>
            <a:ext cx="3767989" cy="2585323"/>
          </a:xfrm>
          <a:prstGeom prst="rect">
            <a:avLst/>
          </a:prstGeom>
          <a:noFill/>
        </p:spPr>
        <p:txBody>
          <a:bodyPr wrap="square" rtlCol="0">
            <a:spAutoFit/>
          </a:bodyPr>
          <a:lstStyle/>
          <a:p>
            <a:pPr eaLnBrk="0" fontAlgn="base" hangingPunct="0">
              <a:spcBef>
                <a:spcPct val="0"/>
              </a:spcBef>
              <a:spcAft>
                <a:spcPct val="0"/>
              </a:spcAft>
              <a:defRPr/>
            </a:pPr>
            <a:r>
              <a:rPr lang="en-GB" b="1" dirty="0">
                <a:solidFill>
                  <a:srgbClr val="0C377B"/>
                </a:solidFill>
                <a:latin typeface="Corbel" panose="020B0503020204020204" pitchFamily="34" charset="0"/>
              </a:rPr>
              <a:t>Safety/Coordination/Planning</a:t>
            </a:r>
            <a:br>
              <a:rPr lang="en-GB" b="1" dirty="0">
                <a:solidFill>
                  <a:srgbClr val="0C377B"/>
                </a:solidFill>
                <a:latin typeface="Corbel" panose="020B0503020204020204" pitchFamily="34" charset="0"/>
              </a:rPr>
            </a:br>
            <a:r>
              <a:rPr lang="en-GB" dirty="0">
                <a:solidFill>
                  <a:srgbClr val="0C377B"/>
                </a:solidFill>
                <a:latin typeface="Corbel" panose="020B0503020204020204" pitchFamily="34" charset="0"/>
              </a:rPr>
              <a:t>(TSO, Super-Intendents, WSS)</a:t>
            </a:r>
          </a:p>
          <a:p>
            <a:pPr eaLnBrk="0" fontAlgn="base" hangingPunct="0">
              <a:spcBef>
                <a:spcPct val="0"/>
              </a:spcBef>
              <a:spcAft>
                <a:spcPct val="0"/>
              </a:spcAft>
              <a:defRPr/>
            </a:pPr>
            <a:r>
              <a:rPr lang="en-GB" b="1" dirty="0">
                <a:solidFill>
                  <a:srgbClr val="0C377B"/>
                </a:solidFill>
                <a:latin typeface="Corbel" panose="020B0503020204020204" pitchFamily="34" charset="0"/>
              </a:rPr>
              <a:t>Cabling, Mechanical Support, Integration &amp; Design, Gas Supply/Operation/Construction, Vacuum, Scaffolding, Shielding, </a:t>
            </a:r>
            <a:br>
              <a:rPr lang="en-GB" b="1" dirty="0">
                <a:solidFill>
                  <a:srgbClr val="0C377B"/>
                </a:solidFill>
                <a:latin typeface="Corbel" panose="020B0503020204020204" pitchFamily="34" charset="0"/>
              </a:rPr>
            </a:br>
            <a:r>
              <a:rPr lang="en-GB" b="1" dirty="0">
                <a:solidFill>
                  <a:srgbClr val="0C377B"/>
                </a:solidFill>
                <a:latin typeface="Corbel" panose="020B0503020204020204" pitchFamily="34" charset="0"/>
              </a:rPr>
              <a:t>Cleaning &amp; Dismantling</a:t>
            </a:r>
            <a:br>
              <a:rPr lang="de-DE" b="1" dirty="0">
                <a:solidFill>
                  <a:srgbClr val="0C377B"/>
                </a:solidFill>
                <a:latin typeface="Corbel" panose="020B0503020204020204" pitchFamily="34" charset="0"/>
              </a:rPr>
            </a:br>
            <a:endParaRPr lang="en-US" b="1" dirty="0">
              <a:solidFill>
                <a:srgbClr val="990000"/>
              </a:solidFill>
              <a:latin typeface="Corbel" panose="020B0503020204020204" pitchFamily="34" charset="0"/>
            </a:endParaRPr>
          </a:p>
          <a:p>
            <a:pPr eaLnBrk="0" fontAlgn="base" hangingPunct="0">
              <a:spcBef>
                <a:spcPct val="0"/>
              </a:spcBef>
              <a:spcAft>
                <a:spcPct val="0"/>
              </a:spcAft>
              <a:defRPr/>
            </a:pPr>
            <a:endParaRPr lang="en-GB" b="1" dirty="0">
              <a:solidFill>
                <a:srgbClr val="990000"/>
              </a:solidFill>
              <a:latin typeface="Corbel" panose="020B0503020204020204" pitchFamily="34" charset="0"/>
            </a:endParaRPr>
          </a:p>
        </p:txBody>
      </p:sp>
      <p:sp>
        <p:nvSpPr>
          <p:cNvPr id="11" name="TextBox 10">
            <a:extLst>
              <a:ext uri="{FF2B5EF4-FFF2-40B4-BE49-F238E27FC236}">
                <a16:creationId xmlns:a16="http://schemas.microsoft.com/office/drawing/2014/main" id="{7FD3CE95-3E76-4EEC-B95D-7A4FE507852C}"/>
              </a:ext>
            </a:extLst>
          </p:cNvPr>
          <p:cNvSpPr txBox="1"/>
          <p:nvPr/>
        </p:nvSpPr>
        <p:spPr>
          <a:xfrm>
            <a:off x="1115405" y="1153762"/>
            <a:ext cx="2606603" cy="1200329"/>
          </a:xfrm>
          <a:prstGeom prst="rect">
            <a:avLst/>
          </a:prstGeom>
          <a:noFill/>
        </p:spPr>
        <p:txBody>
          <a:bodyPr wrap="square" rtlCol="0">
            <a:spAutoFit/>
          </a:bodyPr>
          <a:lstStyle/>
          <a:p>
            <a:pPr eaLnBrk="0" fontAlgn="base" hangingPunct="0">
              <a:spcBef>
                <a:spcPct val="0"/>
              </a:spcBef>
              <a:spcAft>
                <a:spcPct val="0"/>
              </a:spcAft>
              <a:defRPr/>
            </a:pPr>
            <a:r>
              <a:rPr lang="de-DE" b="1" dirty="0">
                <a:solidFill>
                  <a:srgbClr val="0C377B"/>
                </a:solidFill>
                <a:latin typeface="Corbel" panose="020B0503020204020204" pitchFamily="34" charset="0"/>
              </a:rPr>
              <a:t>TCC2/TDC2, H2, H4, H6, H8, F61, T8, T9, T10, T11, K12, M2</a:t>
            </a:r>
            <a:br>
              <a:rPr lang="de-DE" b="1" dirty="0">
                <a:solidFill>
                  <a:srgbClr val="0C377B"/>
                </a:solidFill>
                <a:latin typeface="Corbel" panose="020B0503020204020204" pitchFamily="34" charset="0"/>
              </a:rPr>
            </a:br>
            <a:endParaRPr lang="en-GB" b="1" dirty="0">
              <a:solidFill>
                <a:srgbClr val="990000"/>
              </a:solidFill>
              <a:latin typeface="Corbel" panose="020B0503020204020204" pitchFamily="34" charset="0"/>
            </a:endParaRPr>
          </a:p>
        </p:txBody>
      </p:sp>
      <p:sp>
        <p:nvSpPr>
          <p:cNvPr id="12" name="TextBox 11">
            <a:extLst>
              <a:ext uri="{FF2B5EF4-FFF2-40B4-BE49-F238E27FC236}">
                <a16:creationId xmlns:a16="http://schemas.microsoft.com/office/drawing/2014/main" id="{5B8D1E4D-167D-4D23-B63F-09E822577687}"/>
              </a:ext>
            </a:extLst>
          </p:cNvPr>
          <p:cNvSpPr txBox="1"/>
          <p:nvPr/>
        </p:nvSpPr>
        <p:spPr>
          <a:xfrm>
            <a:off x="2873393" y="791423"/>
            <a:ext cx="5899947" cy="923330"/>
          </a:xfrm>
          <a:prstGeom prst="rect">
            <a:avLst/>
          </a:prstGeom>
          <a:noFill/>
        </p:spPr>
        <p:txBody>
          <a:bodyPr wrap="square" rtlCol="0">
            <a:spAutoFit/>
          </a:bodyPr>
          <a:lstStyle/>
          <a:p>
            <a:pPr algn="ctr" eaLnBrk="0" fontAlgn="base" hangingPunct="0">
              <a:spcBef>
                <a:spcPct val="0"/>
              </a:spcBef>
              <a:spcAft>
                <a:spcPct val="0"/>
              </a:spcAft>
              <a:defRPr/>
            </a:pPr>
            <a:r>
              <a:rPr lang="en-GB" b="1" dirty="0">
                <a:solidFill>
                  <a:srgbClr val="0C377B"/>
                </a:solidFill>
                <a:latin typeface="Corbel" panose="020B0503020204020204" pitchFamily="34" charset="0"/>
              </a:rPr>
              <a:t>East Area, North Area, AD , HiRadMat</a:t>
            </a:r>
            <a:br>
              <a:rPr lang="en-GB" b="1" dirty="0">
                <a:solidFill>
                  <a:srgbClr val="0C377B"/>
                </a:solidFill>
                <a:latin typeface="Corbel" panose="020B0503020204020204" pitchFamily="34" charset="0"/>
              </a:rPr>
            </a:br>
            <a:r>
              <a:rPr lang="en-GB" b="1" dirty="0">
                <a:solidFill>
                  <a:srgbClr val="0C377B"/>
                </a:solidFill>
                <a:latin typeface="Corbel" panose="020B0503020204020204" pitchFamily="34" charset="0"/>
              </a:rPr>
              <a:t>(+ support to </a:t>
            </a:r>
            <a:r>
              <a:rPr lang="en-GB" b="1" dirty="0" err="1">
                <a:solidFill>
                  <a:srgbClr val="0C377B"/>
                </a:solidFill>
                <a:latin typeface="Corbel" panose="020B0503020204020204" pitchFamily="34" charset="0"/>
              </a:rPr>
              <a:t>nToF</a:t>
            </a:r>
            <a:r>
              <a:rPr lang="en-GB" b="1" dirty="0">
                <a:solidFill>
                  <a:srgbClr val="0C377B"/>
                </a:solidFill>
                <a:latin typeface="Corbel" panose="020B0503020204020204" pitchFamily="34" charset="0"/>
              </a:rPr>
              <a:t>/ISOLDE)</a:t>
            </a:r>
            <a:endParaRPr lang="en-US" b="1" dirty="0">
              <a:solidFill>
                <a:srgbClr val="990000"/>
              </a:solidFill>
              <a:latin typeface="Corbel" panose="020B0503020204020204" pitchFamily="34" charset="0"/>
            </a:endParaRPr>
          </a:p>
          <a:p>
            <a:pPr eaLnBrk="0" fontAlgn="base" hangingPunct="0">
              <a:spcBef>
                <a:spcPct val="0"/>
              </a:spcBef>
              <a:spcAft>
                <a:spcPct val="0"/>
              </a:spcAft>
              <a:defRPr/>
            </a:pPr>
            <a:endParaRPr lang="en-GB" b="1" dirty="0">
              <a:solidFill>
                <a:srgbClr val="990000"/>
              </a:solidFill>
              <a:latin typeface="Corbel" panose="020B0503020204020204" pitchFamily="34" charset="0"/>
            </a:endParaRPr>
          </a:p>
        </p:txBody>
      </p:sp>
      <p:sp>
        <p:nvSpPr>
          <p:cNvPr id="13" name="TextBox 12">
            <a:extLst>
              <a:ext uri="{FF2B5EF4-FFF2-40B4-BE49-F238E27FC236}">
                <a16:creationId xmlns:a16="http://schemas.microsoft.com/office/drawing/2014/main" id="{645B3B30-A9FB-4DC4-9074-65FDD67E1E58}"/>
              </a:ext>
            </a:extLst>
          </p:cNvPr>
          <p:cNvSpPr txBox="1"/>
          <p:nvPr/>
        </p:nvSpPr>
        <p:spPr>
          <a:xfrm>
            <a:off x="8043313" y="3648247"/>
            <a:ext cx="2501539" cy="2031325"/>
          </a:xfrm>
          <a:prstGeom prst="rect">
            <a:avLst/>
          </a:prstGeom>
          <a:noFill/>
        </p:spPr>
        <p:txBody>
          <a:bodyPr wrap="square" rtlCol="0">
            <a:spAutoFit/>
          </a:bodyPr>
          <a:lstStyle/>
          <a:p>
            <a:pPr eaLnBrk="0" fontAlgn="base" hangingPunct="0">
              <a:spcBef>
                <a:spcPct val="0"/>
              </a:spcBef>
              <a:spcAft>
                <a:spcPct val="0"/>
              </a:spcAft>
              <a:defRPr/>
            </a:pPr>
            <a:r>
              <a:rPr lang="en-US" b="1" dirty="0">
                <a:solidFill>
                  <a:srgbClr val="0C377B"/>
                </a:solidFill>
                <a:latin typeface="Corbel" panose="020B0503020204020204" pitchFamily="34" charset="0"/>
              </a:rPr>
              <a:t>Collimators, Beam Instrumentation, Vacuum, Supports, Shielding</a:t>
            </a:r>
            <a:br>
              <a:rPr lang="en-US" b="1" dirty="0">
                <a:solidFill>
                  <a:srgbClr val="0C377B"/>
                </a:solidFill>
                <a:latin typeface="Corbel" panose="020B0503020204020204" pitchFamily="34" charset="0"/>
              </a:rPr>
            </a:br>
            <a:br>
              <a:rPr lang="de-DE" b="1" dirty="0">
                <a:solidFill>
                  <a:srgbClr val="0C377B"/>
                </a:solidFill>
                <a:latin typeface="Corbel" panose="020B0503020204020204" pitchFamily="34" charset="0"/>
              </a:rPr>
            </a:br>
            <a:endParaRPr lang="en-US" b="1" dirty="0">
              <a:solidFill>
                <a:srgbClr val="990000"/>
              </a:solidFill>
              <a:latin typeface="Corbel" panose="020B0503020204020204" pitchFamily="34" charset="0"/>
            </a:endParaRPr>
          </a:p>
          <a:p>
            <a:pPr eaLnBrk="0" fontAlgn="base" hangingPunct="0">
              <a:spcBef>
                <a:spcPct val="0"/>
              </a:spcBef>
              <a:spcAft>
                <a:spcPct val="0"/>
              </a:spcAft>
              <a:defRPr/>
            </a:pPr>
            <a:endParaRPr lang="en-GB" b="1" dirty="0">
              <a:solidFill>
                <a:srgbClr val="990000"/>
              </a:solidFill>
              <a:latin typeface="Corbel" panose="020B0503020204020204" pitchFamily="34" charset="0"/>
            </a:endParaRPr>
          </a:p>
        </p:txBody>
      </p:sp>
      <p:sp>
        <p:nvSpPr>
          <p:cNvPr id="14" name="TextBox 13">
            <a:extLst>
              <a:ext uri="{FF2B5EF4-FFF2-40B4-BE49-F238E27FC236}">
                <a16:creationId xmlns:a16="http://schemas.microsoft.com/office/drawing/2014/main" id="{1D6FCD4F-5449-4986-8A0D-B61D4955E223}"/>
              </a:ext>
            </a:extLst>
          </p:cNvPr>
          <p:cNvSpPr txBox="1"/>
          <p:nvPr/>
        </p:nvSpPr>
        <p:spPr>
          <a:xfrm>
            <a:off x="2685896" y="5350793"/>
            <a:ext cx="3020703" cy="1200329"/>
          </a:xfrm>
          <a:prstGeom prst="rect">
            <a:avLst/>
          </a:prstGeom>
          <a:noFill/>
        </p:spPr>
        <p:txBody>
          <a:bodyPr wrap="square" rtlCol="0">
            <a:spAutoFit/>
          </a:bodyPr>
          <a:lstStyle/>
          <a:p>
            <a:pPr algn="ctr" eaLnBrk="0" fontAlgn="base" hangingPunct="0">
              <a:spcBef>
                <a:spcPct val="0"/>
              </a:spcBef>
              <a:spcAft>
                <a:spcPct val="0"/>
              </a:spcAft>
              <a:defRPr/>
            </a:pPr>
            <a:r>
              <a:rPr lang="en-GB" b="1" dirty="0">
                <a:solidFill>
                  <a:srgbClr val="0C377B"/>
                </a:solidFill>
                <a:latin typeface="Corbel" panose="020B0503020204020204" pitchFamily="34" charset="0"/>
              </a:rPr>
              <a:t>ELENA, AD-CONS, </a:t>
            </a:r>
            <a:br>
              <a:rPr lang="en-GB" b="1" dirty="0">
                <a:solidFill>
                  <a:srgbClr val="0C377B"/>
                </a:solidFill>
                <a:latin typeface="Corbel" panose="020B0503020204020204" pitchFamily="34" charset="0"/>
              </a:rPr>
            </a:br>
            <a:r>
              <a:rPr lang="en-GB" b="1" dirty="0">
                <a:solidFill>
                  <a:srgbClr val="0C377B"/>
                </a:solidFill>
                <a:latin typeface="Corbel" panose="020B0503020204020204" pitchFamily="34" charset="0"/>
              </a:rPr>
              <a:t>EAR, HL-LHC WP8, </a:t>
            </a:r>
            <a:br>
              <a:rPr lang="en-GB" b="1" dirty="0">
                <a:solidFill>
                  <a:srgbClr val="0C377B"/>
                </a:solidFill>
                <a:latin typeface="Corbel" panose="020B0503020204020204" pitchFamily="34" charset="0"/>
              </a:rPr>
            </a:br>
            <a:r>
              <a:rPr lang="en-US" b="1" dirty="0">
                <a:solidFill>
                  <a:srgbClr val="0C377B"/>
                </a:solidFill>
                <a:latin typeface="Corbel" panose="020B0503020204020204" pitchFamily="34" charset="0"/>
              </a:rPr>
              <a:t>Software Migration, </a:t>
            </a:r>
            <a:r>
              <a:rPr lang="en-GB" b="1" dirty="0">
                <a:solidFill>
                  <a:srgbClr val="0C377B"/>
                </a:solidFill>
                <a:latin typeface="Corbel" panose="020B0503020204020204" pitchFamily="34" charset="0"/>
              </a:rPr>
              <a:t>AWAKE</a:t>
            </a:r>
            <a:endParaRPr lang="en-US" b="1" dirty="0">
              <a:solidFill>
                <a:srgbClr val="0C377B"/>
              </a:solidFill>
              <a:latin typeface="Corbel" panose="020B0503020204020204" pitchFamily="34" charset="0"/>
            </a:endParaRPr>
          </a:p>
          <a:p>
            <a:pPr algn="ctr" eaLnBrk="0" fontAlgn="base" hangingPunct="0">
              <a:spcBef>
                <a:spcPct val="0"/>
              </a:spcBef>
              <a:spcAft>
                <a:spcPct val="0"/>
              </a:spcAft>
              <a:defRPr/>
            </a:pPr>
            <a:endParaRPr lang="en-GB" b="1" dirty="0">
              <a:solidFill>
                <a:srgbClr val="990000"/>
              </a:solidFill>
              <a:latin typeface="Corbel" panose="020B0503020204020204" pitchFamily="34" charset="0"/>
            </a:endParaRPr>
          </a:p>
        </p:txBody>
      </p:sp>
      <p:sp>
        <p:nvSpPr>
          <p:cNvPr id="15" name="Rectangle 14">
            <a:extLst>
              <a:ext uri="{FF2B5EF4-FFF2-40B4-BE49-F238E27FC236}">
                <a16:creationId xmlns:a16="http://schemas.microsoft.com/office/drawing/2014/main" id="{F30528E3-ED23-4A40-A9B5-953D25018415}"/>
              </a:ext>
            </a:extLst>
          </p:cNvPr>
          <p:cNvSpPr/>
          <p:nvPr/>
        </p:nvSpPr>
        <p:spPr>
          <a:xfrm>
            <a:off x="1816054" y="2036096"/>
            <a:ext cx="2465039" cy="1015663"/>
          </a:xfrm>
          <a:prstGeom prst="rect">
            <a:avLst/>
          </a:prstGeom>
        </p:spPr>
        <p:txBody>
          <a:bodyPr wrap="square">
            <a:spAutoFit/>
          </a:bodyPr>
          <a:lstStyle/>
          <a:p>
            <a:pPr eaLnBrk="0" fontAlgn="base" hangingPunct="0">
              <a:spcBef>
                <a:spcPct val="0"/>
              </a:spcBef>
              <a:spcAft>
                <a:spcPct val="0"/>
              </a:spcAft>
              <a:defRPr/>
            </a:pPr>
            <a:r>
              <a:rPr lang="de-DE" sz="2000" b="1" dirty="0">
                <a:solidFill>
                  <a:srgbClr val="990000"/>
                </a:solidFill>
                <a:latin typeface="Corbel" panose="020B0503020204020204" pitchFamily="34" charset="0"/>
              </a:rPr>
              <a:t>~8km </a:t>
            </a:r>
            <a:r>
              <a:rPr lang="de-DE" sz="2000" b="1" dirty="0" err="1">
                <a:solidFill>
                  <a:srgbClr val="990000"/>
                </a:solidFill>
                <a:latin typeface="Corbel" panose="020B0503020204020204" pitchFamily="34" charset="0"/>
              </a:rPr>
              <a:t>Beamlines</a:t>
            </a:r>
            <a:br>
              <a:rPr lang="de-DE" sz="2000" b="1" dirty="0">
                <a:solidFill>
                  <a:srgbClr val="990000"/>
                </a:solidFill>
                <a:latin typeface="Corbel" panose="020B0503020204020204" pitchFamily="34" charset="0"/>
              </a:rPr>
            </a:br>
            <a:r>
              <a:rPr lang="de-DE" sz="2000" b="1" dirty="0">
                <a:solidFill>
                  <a:srgbClr val="990000"/>
                </a:solidFill>
                <a:latin typeface="Corbel" panose="020B0503020204020204" pitchFamily="34" charset="0"/>
              </a:rPr>
              <a:t>~100-150 Teams </a:t>
            </a:r>
            <a:endParaRPr lang="en-US" sz="2000" b="1" dirty="0">
              <a:solidFill>
                <a:srgbClr val="990000"/>
              </a:solidFill>
              <a:latin typeface="Corbel" panose="020B0503020204020204" pitchFamily="34" charset="0"/>
            </a:endParaRPr>
          </a:p>
          <a:p>
            <a:pPr eaLnBrk="0" fontAlgn="base" hangingPunct="0">
              <a:spcBef>
                <a:spcPct val="0"/>
              </a:spcBef>
              <a:spcAft>
                <a:spcPct val="0"/>
              </a:spcAft>
              <a:defRPr/>
            </a:pPr>
            <a:r>
              <a:rPr lang="en-US" sz="2000" b="1" dirty="0">
                <a:solidFill>
                  <a:srgbClr val="990000"/>
                </a:solidFill>
                <a:latin typeface="Corbel" panose="020B0503020204020204" pitchFamily="34" charset="0"/>
              </a:rPr>
              <a:t>~1500 Users</a:t>
            </a:r>
            <a:endParaRPr lang="en-GB" sz="2000" b="1" dirty="0">
              <a:solidFill>
                <a:srgbClr val="990000"/>
              </a:solidFill>
              <a:latin typeface="Corbel" panose="020B0503020204020204" pitchFamily="34" charset="0"/>
            </a:endParaRPr>
          </a:p>
        </p:txBody>
      </p:sp>
      <p:sp>
        <p:nvSpPr>
          <p:cNvPr id="16" name="Rectangle 15">
            <a:extLst>
              <a:ext uri="{FF2B5EF4-FFF2-40B4-BE49-F238E27FC236}">
                <a16:creationId xmlns:a16="http://schemas.microsoft.com/office/drawing/2014/main" id="{E9F3FB6A-5BBE-404B-8F39-A87B00EF0BEE}"/>
              </a:ext>
            </a:extLst>
          </p:cNvPr>
          <p:cNvSpPr/>
          <p:nvPr/>
        </p:nvSpPr>
        <p:spPr>
          <a:xfrm>
            <a:off x="8166836" y="2749883"/>
            <a:ext cx="4461176" cy="707886"/>
          </a:xfrm>
          <a:prstGeom prst="rect">
            <a:avLst/>
          </a:prstGeom>
        </p:spPr>
        <p:txBody>
          <a:bodyPr wrap="square">
            <a:spAutoFit/>
          </a:bodyPr>
          <a:lstStyle/>
          <a:p>
            <a:pPr eaLnBrk="0" fontAlgn="base" hangingPunct="0">
              <a:spcBef>
                <a:spcPct val="0"/>
              </a:spcBef>
              <a:spcAft>
                <a:spcPct val="0"/>
              </a:spcAft>
              <a:defRPr/>
            </a:pPr>
            <a:r>
              <a:rPr lang="de-DE" sz="2000" b="1" dirty="0">
                <a:solidFill>
                  <a:srgbClr val="990000"/>
                </a:solidFill>
                <a:latin typeface="Corbel" panose="020B0503020204020204" pitchFamily="34" charset="0"/>
              </a:rPr>
              <a:t>15 Experiments, 4 </a:t>
            </a:r>
            <a:r>
              <a:rPr lang="de-DE" sz="2000" b="1" dirty="0" err="1">
                <a:solidFill>
                  <a:srgbClr val="990000"/>
                </a:solidFill>
                <a:latin typeface="Corbel" panose="020B0503020204020204" pitchFamily="34" charset="0"/>
              </a:rPr>
              <a:t>facilities</a:t>
            </a:r>
            <a:r>
              <a:rPr lang="de-DE" sz="2000" b="1" dirty="0">
                <a:solidFill>
                  <a:srgbClr val="990000"/>
                </a:solidFill>
                <a:latin typeface="Corbel" panose="020B0503020204020204" pitchFamily="34" charset="0"/>
              </a:rPr>
              <a:t>, </a:t>
            </a:r>
            <a:br>
              <a:rPr lang="de-DE" sz="2000" b="1" dirty="0">
                <a:solidFill>
                  <a:srgbClr val="990000"/>
                </a:solidFill>
                <a:latin typeface="Corbel" panose="020B0503020204020204" pitchFamily="34" charset="0"/>
              </a:rPr>
            </a:br>
            <a:r>
              <a:rPr lang="de-DE" sz="2000" b="1" dirty="0">
                <a:solidFill>
                  <a:srgbClr val="990000"/>
                </a:solidFill>
                <a:latin typeface="Corbel" panose="020B0503020204020204" pitchFamily="34" charset="0"/>
              </a:rPr>
              <a:t>~500+ Users -&gt; CERN </a:t>
            </a:r>
            <a:r>
              <a:rPr lang="de-DE" sz="2000" b="1" dirty="0" err="1">
                <a:solidFill>
                  <a:srgbClr val="990000"/>
                </a:solidFill>
                <a:latin typeface="Corbel" panose="020B0503020204020204" pitchFamily="34" charset="0"/>
              </a:rPr>
              <a:t>Diversity</a:t>
            </a:r>
            <a:endParaRPr lang="de-DE" sz="2000" b="1" dirty="0">
              <a:solidFill>
                <a:srgbClr val="990000"/>
              </a:solidFill>
              <a:latin typeface="Corbel" panose="020B0503020204020204" pitchFamily="34" charset="0"/>
            </a:endParaRPr>
          </a:p>
        </p:txBody>
      </p:sp>
      <p:sp>
        <p:nvSpPr>
          <p:cNvPr id="17" name="TextBox 16">
            <a:extLst>
              <a:ext uri="{FF2B5EF4-FFF2-40B4-BE49-F238E27FC236}">
                <a16:creationId xmlns:a16="http://schemas.microsoft.com/office/drawing/2014/main" id="{A6D995BD-F5EB-4938-B8B1-357110E50738}"/>
              </a:ext>
            </a:extLst>
          </p:cNvPr>
          <p:cNvSpPr txBox="1"/>
          <p:nvPr/>
        </p:nvSpPr>
        <p:spPr>
          <a:xfrm>
            <a:off x="6566679" y="5350793"/>
            <a:ext cx="5044295"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C377B"/>
                </a:solidFill>
                <a:effectLst/>
                <a:uLnTx/>
                <a:uFillTx/>
                <a:latin typeface="Corbel" panose="020B0503020204020204" pitchFamily="34" charset="0"/>
                <a:ea typeface="+mn-ea"/>
                <a:cs typeface="+mn-cs"/>
              </a:rPr>
              <a:t>NA-CONS, PBC, K12</a:t>
            </a:r>
            <a:r>
              <a:rPr kumimoji="0" lang="en-US" b="1" i="0" u="none" strike="noStrike" kern="1200" cap="none" spc="0" normalizeH="0" noProof="0" dirty="0">
                <a:ln>
                  <a:noFill/>
                </a:ln>
                <a:solidFill>
                  <a:srgbClr val="0C377B"/>
                </a:solidFill>
                <a:effectLst/>
                <a:uLnTx/>
                <a:uFillTx/>
                <a:latin typeface="Corbel" panose="020B0503020204020204" pitchFamily="34" charset="0"/>
                <a:ea typeface="+mn-ea"/>
                <a:cs typeface="+mn-cs"/>
              </a:rPr>
              <a:t> Intensity Increase, Shadows, RF-Separated Beams, </a:t>
            </a:r>
            <a:br>
              <a:rPr kumimoji="0" lang="en-US" b="1" i="0" u="none" strike="noStrike" kern="1200" cap="none" spc="0" normalizeH="0" noProof="0" dirty="0">
                <a:ln>
                  <a:noFill/>
                </a:ln>
                <a:solidFill>
                  <a:srgbClr val="0C377B"/>
                </a:solidFill>
                <a:effectLst/>
                <a:uLnTx/>
                <a:uFillTx/>
                <a:latin typeface="Corbel" panose="020B0503020204020204" pitchFamily="34" charset="0"/>
                <a:ea typeface="+mn-ea"/>
                <a:cs typeface="+mn-cs"/>
              </a:rPr>
            </a:br>
            <a:r>
              <a:rPr kumimoji="0" lang="en-US" b="1" i="0" u="none" strike="noStrike" kern="1200" cap="none" spc="0" normalizeH="0" baseline="0" noProof="0" dirty="0">
                <a:ln>
                  <a:noFill/>
                </a:ln>
                <a:solidFill>
                  <a:srgbClr val="0C377B"/>
                </a:solidFill>
                <a:effectLst/>
                <a:uLnTx/>
                <a:uFillTx/>
                <a:latin typeface="Corbel" panose="020B0503020204020204" pitchFamily="34" charset="0"/>
                <a:ea typeface="+mn-ea"/>
                <a:cs typeface="+mn-cs"/>
              </a:rPr>
              <a:t>Hostlab Phase-I &amp; II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b="1" i="0" u="none" strike="noStrike" kern="1200" cap="none" spc="0" normalizeH="0" baseline="0" noProof="0" dirty="0">
              <a:ln>
                <a:noFill/>
              </a:ln>
              <a:solidFill>
                <a:srgbClr val="0C377B"/>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E5BEB301-7A0E-4FBD-B49B-30B0A44C772D}"/>
              </a:ext>
            </a:extLst>
          </p:cNvPr>
          <p:cNvSpPr/>
          <p:nvPr/>
        </p:nvSpPr>
        <p:spPr>
          <a:xfrm>
            <a:off x="9153728" y="4458935"/>
            <a:ext cx="1942068" cy="400110"/>
          </a:xfrm>
          <a:prstGeom prst="rect">
            <a:avLst/>
          </a:prstGeom>
        </p:spPr>
        <p:txBody>
          <a:bodyPr wrap="square">
            <a:spAutoFit/>
          </a:bodyPr>
          <a:lstStyle/>
          <a:p>
            <a:pPr eaLnBrk="0" fontAlgn="base" hangingPunct="0">
              <a:spcBef>
                <a:spcPct val="0"/>
              </a:spcBef>
              <a:spcAft>
                <a:spcPct val="0"/>
              </a:spcAft>
              <a:defRPr/>
            </a:pPr>
            <a:r>
              <a:rPr lang="de-DE" sz="2000" b="1" dirty="0">
                <a:solidFill>
                  <a:srgbClr val="990000"/>
                </a:solidFill>
                <a:latin typeface="Corbel" panose="020B0503020204020204" pitchFamily="34" charset="0"/>
              </a:rPr>
              <a:t>&gt;300 </a:t>
            </a:r>
            <a:r>
              <a:rPr lang="de-DE" sz="2000" b="1" dirty="0" err="1">
                <a:solidFill>
                  <a:srgbClr val="990000"/>
                </a:solidFill>
                <a:latin typeface="Corbel" panose="020B0503020204020204" pitchFamily="34" charset="0"/>
              </a:rPr>
              <a:t>devices</a:t>
            </a:r>
            <a:endParaRPr lang="en-GB" sz="2000" dirty="0">
              <a:solidFill>
                <a:srgbClr val="0C377B"/>
              </a:solidFill>
              <a:latin typeface="Corbel" panose="020B0503020204020204" pitchFamily="34" charset="0"/>
            </a:endParaRPr>
          </a:p>
        </p:txBody>
      </p:sp>
    </p:spTree>
    <p:extLst>
      <p:ext uri="{BB962C8B-B14F-4D97-AF65-F5344CB8AC3E}">
        <p14:creationId xmlns:p14="http://schemas.microsoft.com/office/powerpoint/2010/main" val="265403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P spid="10" grpId="0"/>
      <p:bldP spid="12" grpId="0"/>
      <p:bldP spid="13" grpId="0"/>
      <p:bldP spid="14" grpId="0"/>
      <p:bldP spid="15"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EA – Experimental Areas – </a:t>
            </a:r>
            <a:r>
              <a:rPr lang="en-US" dirty="0">
                <a:solidFill>
                  <a:srgbClr val="C00000"/>
                </a:solidFill>
              </a:rPr>
              <a:t>Three Pillars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38</a:t>
            </a:fld>
            <a:endParaRPr lang="en-US" dirty="0"/>
          </a:p>
        </p:txBody>
      </p:sp>
      <p:sp>
        <p:nvSpPr>
          <p:cNvPr id="7" name="Rectangle 6">
            <a:extLst>
              <a:ext uri="{FF2B5EF4-FFF2-40B4-BE49-F238E27FC236}">
                <a16:creationId xmlns:a16="http://schemas.microsoft.com/office/drawing/2014/main" id="{FE4F2184-9F84-49DD-BCEB-9F0C2F47E165}"/>
              </a:ext>
            </a:extLst>
          </p:cNvPr>
          <p:cNvSpPr/>
          <p:nvPr/>
        </p:nvSpPr>
        <p:spPr>
          <a:xfrm>
            <a:off x="8510875" y="3819124"/>
            <a:ext cx="3267117" cy="519275"/>
          </a:xfrm>
          <a:prstGeom prst="rect">
            <a:avLst/>
          </a:prstGeom>
          <a:solidFill>
            <a:schemeClr val="tx1"/>
          </a:solidFill>
          <a:ln>
            <a:noFill/>
          </a:ln>
          <a:effectLst>
            <a:glow rad="1270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7452BB69-B899-42A8-8662-414BF6F3DA61}"/>
              </a:ext>
            </a:extLst>
          </p:cNvPr>
          <p:cNvSpPr/>
          <p:nvPr/>
        </p:nvSpPr>
        <p:spPr>
          <a:xfrm>
            <a:off x="4530093" y="3819124"/>
            <a:ext cx="3267117" cy="519275"/>
          </a:xfrm>
          <a:prstGeom prst="rect">
            <a:avLst/>
          </a:prstGeom>
          <a:solidFill>
            <a:schemeClr val="tx1"/>
          </a:solidFill>
          <a:ln>
            <a:noFill/>
          </a:ln>
          <a:effectLst>
            <a:glow rad="1270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a:extLst>
              <a:ext uri="{FF2B5EF4-FFF2-40B4-BE49-F238E27FC236}">
                <a16:creationId xmlns:a16="http://schemas.microsoft.com/office/drawing/2014/main" id="{BF61E872-7998-409E-893A-F590C72B083E}"/>
              </a:ext>
            </a:extLst>
          </p:cNvPr>
          <p:cNvSpPr/>
          <p:nvPr/>
        </p:nvSpPr>
        <p:spPr>
          <a:xfrm>
            <a:off x="548979" y="3819124"/>
            <a:ext cx="3267117" cy="519275"/>
          </a:xfrm>
          <a:prstGeom prst="rect">
            <a:avLst/>
          </a:prstGeom>
          <a:solidFill>
            <a:schemeClr val="tx1"/>
          </a:solidFill>
          <a:ln>
            <a:noFill/>
          </a:ln>
          <a:effectLst>
            <a:glow rad="127000">
              <a:schemeClr val="tx1">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itle 1">
            <a:extLst>
              <a:ext uri="{FF2B5EF4-FFF2-40B4-BE49-F238E27FC236}">
                <a16:creationId xmlns:a16="http://schemas.microsoft.com/office/drawing/2014/main" id="{488E5970-78F6-4503-A774-ABA37CFA234F}"/>
              </a:ext>
            </a:extLst>
          </p:cNvPr>
          <p:cNvSpPr txBox="1">
            <a:spLocks/>
          </p:cNvSpPr>
          <p:nvPr/>
        </p:nvSpPr>
        <p:spPr>
          <a:xfrm>
            <a:off x="9067607" y="3888072"/>
            <a:ext cx="2153641" cy="376053"/>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800" b="0" spc="400" dirty="0">
                <a:solidFill>
                  <a:schemeClr val="bg1"/>
                </a:solidFill>
                <a:latin typeface="+mn-lt"/>
              </a:rPr>
              <a:t>Strategy</a:t>
            </a:r>
          </a:p>
        </p:txBody>
      </p:sp>
      <p:sp>
        <p:nvSpPr>
          <p:cNvPr id="11" name="Title 1">
            <a:extLst>
              <a:ext uri="{FF2B5EF4-FFF2-40B4-BE49-F238E27FC236}">
                <a16:creationId xmlns:a16="http://schemas.microsoft.com/office/drawing/2014/main" id="{9F23412A-5EC9-49A1-9250-BD1D65706B75}"/>
              </a:ext>
            </a:extLst>
          </p:cNvPr>
          <p:cNvSpPr txBox="1">
            <a:spLocks/>
          </p:cNvSpPr>
          <p:nvPr/>
        </p:nvSpPr>
        <p:spPr>
          <a:xfrm>
            <a:off x="5086825" y="3888071"/>
            <a:ext cx="2153641" cy="376053"/>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800" b="0" spc="400" dirty="0">
                <a:solidFill>
                  <a:schemeClr val="bg1"/>
                </a:solidFill>
                <a:latin typeface="+mn-lt"/>
              </a:rPr>
              <a:t>Projects</a:t>
            </a:r>
          </a:p>
        </p:txBody>
      </p:sp>
      <p:sp>
        <p:nvSpPr>
          <p:cNvPr id="12" name="Title 1">
            <a:extLst>
              <a:ext uri="{FF2B5EF4-FFF2-40B4-BE49-F238E27FC236}">
                <a16:creationId xmlns:a16="http://schemas.microsoft.com/office/drawing/2014/main" id="{5C26D905-5E5A-4FC7-9E61-A19EC5282C8E}"/>
              </a:ext>
            </a:extLst>
          </p:cNvPr>
          <p:cNvSpPr txBox="1">
            <a:spLocks/>
          </p:cNvSpPr>
          <p:nvPr/>
        </p:nvSpPr>
        <p:spPr>
          <a:xfrm>
            <a:off x="1105711" y="3888070"/>
            <a:ext cx="2153641" cy="376053"/>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800" b="0" spc="400" dirty="0">
                <a:solidFill>
                  <a:schemeClr val="bg1"/>
                </a:solidFill>
                <a:latin typeface="+mn-lt"/>
              </a:rPr>
              <a:t>Key Services</a:t>
            </a:r>
          </a:p>
        </p:txBody>
      </p:sp>
      <p:sp>
        <p:nvSpPr>
          <p:cNvPr id="13" name="Title 1">
            <a:extLst>
              <a:ext uri="{FF2B5EF4-FFF2-40B4-BE49-F238E27FC236}">
                <a16:creationId xmlns:a16="http://schemas.microsoft.com/office/drawing/2014/main" id="{2EC23459-48AF-4262-86A4-0794283FBB1C}"/>
              </a:ext>
            </a:extLst>
          </p:cNvPr>
          <p:cNvSpPr txBox="1">
            <a:spLocks/>
          </p:cNvSpPr>
          <p:nvPr/>
        </p:nvSpPr>
        <p:spPr>
          <a:xfrm>
            <a:off x="8839483" y="4428749"/>
            <a:ext cx="2719953" cy="376053"/>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400" b="0" spc="200" dirty="0">
                <a:latin typeface="+mn-lt"/>
              </a:rPr>
              <a:t>Team &amp; PBC,</a:t>
            </a:r>
            <a:br>
              <a:rPr lang="en-US" sz="1400" b="0" spc="200" dirty="0">
                <a:latin typeface="+mn-lt"/>
              </a:rPr>
            </a:br>
            <a:r>
              <a:rPr lang="en-US" sz="1400" b="0" spc="200" dirty="0">
                <a:latin typeface="+mn-lt"/>
              </a:rPr>
              <a:t>Hostlab</a:t>
            </a:r>
            <a:br>
              <a:rPr lang="en-US" sz="1400" b="0" spc="200" dirty="0">
                <a:latin typeface="+mn-lt"/>
              </a:rPr>
            </a:br>
            <a:r>
              <a:rPr lang="en-US" sz="1400" b="0" spc="200" dirty="0">
                <a:latin typeface="+mn-lt"/>
              </a:rPr>
              <a:t> (LS3 and beyond)</a:t>
            </a:r>
          </a:p>
        </p:txBody>
      </p:sp>
      <p:sp>
        <p:nvSpPr>
          <p:cNvPr id="14" name="TextBox 13">
            <a:extLst>
              <a:ext uri="{FF2B5EF4-FFF2-40B4-BE49-F238E27FC236}">
                <a16:creationId xmlns:a16="http://schemas.microsoft.com/office/drawing/2014/main" id="{852AF39D-2020-46B5-A995-47CF933D07CA}"/>
              </a:ext>
            </a:extLst>
          </p:cNvPr>
          <p:cNvSpPr txBox="1"/>
          <p:nvPr/>
        </p:nvSpPr>
        <p:spPr>
          <a:xfrm>
            <a:off x="8510876" y="4999198"/>
            <a:ext cx="3267116" cy="1192634"/>
          </a:xfrm>
          <a:prstGeom prst="rect">
            <a:avLst/>
          </a:prstGeom>
          <a:noFill/>
        </p:spPr>
        <p:txBody>
          <a:bodyPr wrap="square" rtlCol="0">
            <a:spAutoFit/>
          </a:bodyPr>
          <a:lstStyle/>
          <a:p>
            <a:pPr algn="ctr"/>
            <a:r>
              <a:rPr lang="en-US" sz="1400" b="1" dirty="0">
                <a:solidFill>
                  <a:srgbClr val="800000"/>
                </a:solidFill>
                <a:ea typeface="Source Sans Pro" charset="0"/>
                <a:cs typeface="Source Sans Pro" charset="0"/>
              </a:rPr>
              <a:t>PBC &amp; European Strategy: </a:t>
            </a:r>
            <a:br>
              <a:rPr lang="en-US" sz="1200" b="1" dirty="0">
                <a:solidFill>
                  <a:schemeClr val="tx1">
                    <a:alpha val="60000"/>
                  </a:schemeClr>
                </a:solidFill>
                <a:ea typeface="Source Sans Pro" charset="0"/>
                <a:cs typeface="Source Sans Pro" charset="0"/>
              </a:rPr>
            </a:br>
            <a:r>
              <a:rPr lang="en-US" sz="1100" dirty="0">
                <a:solidFill>
                  <a:schemeClr val="tx1">
                    <a:alpha val="60000"/>
                  </a:schemeClr>
                </a:solidFill>
                <a:ea typeface="Source Sans Pro" charset="0"/>
                <a:cs typeface="Source Sans Pro" charset="0"/>
              </a:rPr>
              <a:t>Conventional beams working group &amp; project studies together with experiments</a:t>
            </a:r>
            <a:br>
              <a:rPr lang="en-US" sz="1100" b="1" dirty="0">
                <a:solidFill>
                  <a:schemeClr val="tx1">
                    <a:alpha val="60000"/>
                  </a:schemeClr>
                </a:solidFill>
                <a:ea typeface="Source Sans Pro" charset="0"/>
                <a:cs typeface="Source Sans Pro" charset="0"/>
              </a:rPr>
            </a:br>
            <a:r>
              <a:rPr lang="en-US" sz="1400" b="1" dirty="0">
                <a:solidFill>
                  <a:srgbClr val="800000"/>
                </a:solidFill>
                <a:ea typeface="Source Sans Pro" charset="0"/>
                <a:cs typeface="Source Sans Pro" charset="0"/>
              </a:rPr>
              <a:t>Group Structure: </a:t>
            </a:r>
            <a:br>
              <a:rPr lang="en-US" sz="1100" b="1" dirty="0">
                <a:solidFill>
                  <a:schemeClr val="tx1">
                    <a:alpha val="60000"/>
                  </a:schemeClr>
                </a:solidFill>
                <a:ea typeface="Source Sans Pro" charset="0"/>
                <a:cs typeface="Source Sans Pro" charset="0"/>
              </a:rPr>
            </a:br>
            <a:r>
              <a:rPr lang="en-US" sz="1100" dirty="0">
                <a:solidFill>
                  <a:schemeClr val="tx1">
                    <a:alpha val="60000"/>
                  </a:schemeClr>
                </a:solidFill>
                <a:ea typeface="Source Sans Pro" charset="0"/>
                <a:cs typeface="Source Sans Pro" charset="0"/>
              </a:rPr>
              <a:t>transverse project interleaved structure </a:t>
            </a:r>
            <a:r>
              <a:rPr lang="en-US" sz="1050" i="1" dirty="0">
                <a:solidFill>
                  <a:schemeClr val="tx1">
                    <a:alpha val="60000"/>
                  </a:schemeClr>
                </a:solidFill>
                <a:ea typeface="Source Sans Pro" charset="0"/>
                <a:cs typeface="Source Sans Pro" charset="0"/>
              </a:rPr>
              <a:t>services, services, coordination, engineering and physics</a:t>
            </a:r>
          </a:p>
        </p:txBody>
      </p:sp>
      <p:sp>
        <p:nvSpPr>
          <p:cNvPr id="15" name="Title 1">
            <a:extLst>
              <a:ext uri="{FF2B5EF4-FFF2-40B4-BE49-F238E27FC236}">
                <a16:creationId xmlns:a16="http://schemas.microsoft.com/office/drawing/2014/main" id="{4257EC07-676E-4648-9B36-E9EF0490D289}"/>
              </a:ext>
            </a:extLst>
          </p:cNvPr>
          <p:cNvSpPr txBox="1">
            <a:spLocks/>
          </p:cNvSpPr>
          <p:nvPr/>
        </p:nvSpPr>
        <p:spPr>
          <a:xfrm>
            <a:off x="4798095" y="4428749"/>
            <a:ext cx="2594925" cy="239819"/>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400" b="0" spc="200" dirty="0">
                <a:latin typeface="+mn-lt"/>
              </a:rPr>
              <a:t>EAR, AD/ELENA, </a:t>
            </a:r>
            <a:br>
              <a:rPr lang="en-US" sz="1400" b="0" spc="200" dirty="0">
                <a:latin typeface="+mn-lt"/>
              </a:rPr>
            </a:br>
            <a:r>
              <a:rPr lang="en-US" sz="1400" b="0" spc="200" dirty="0">
                <a:latin typeface="+mn-lt"/>
              </a:rPr>
              <a:t>NA-CONS</a:t>
            </a:r>
            <a:br>
              <a:rPr lang="en-US" sz="1400" b="0" spc="200" dirty="0">
                <a:latin typeface="+mn-lt"/>
              </a:rPr>
            </a:br>
            <a:r>
              <a:rPr lang="en-US" sz="1400" b="0" spc="200" dirty="0">
                <a:latin typeface="+mn-lt"/>
              </a:rPr>
              <a:t>HL-LHC WP8, PBC, </a:t>
            </a:r>
            <a:br>
              <a:rPr lang="en-US" sz="1400" b="0" spc="200" dirty="0">
                <a:latin typeface="+mn-lt"/>
              </a:rPr>
            </a:br>
            <a:r>
              <a:rPr lang="en-US" sz="1400" b="0" spc="200" dirty="0">
                <a:latin typeface="+mn-lt"/>
              </a:rPr>
              <a:t>Hostlab Phase-I &amp; II</a:t>
            </a:r>
          </a:p>
        </p:txBody>
      </p:sp>
      <p:sp>
        <p:nvSpPr>
          <p:cNvPr id="16" name="TextBox 15">
            <a:extLst>
              <a:ext uri="{FF2B5EF4-FFF2-40B4-BE49-F238E27FC236}">
                <a16:creationId xmlns:a16="http://schemas.microsoft.com/office/drawing/2014/main" id="{E6AB2EA0-55F3-43FD-93AF-F38D934AD688}"/>
              </a:ext>
            </a:extLst>
          </p:cNvPr>
          <p:cNvSpPr txBox="1"/>
          <p:nvPr/>
        </p:nvSpPr>
        <p:spPr>
          <a:xfrm>
            <a:off x="4748882" y="5200142"/>
            <a:ext cx="2829536" cy="1031051"/>
          </a:xfrm>
          <a:prstGeom prst="rect">
            <a:avLst/>
          </a:prstGeom>
          <a:noFill/>
        </p:spPr>
        <p:txBody>
          <a:bodyPr wrap="square" rtlCol="0">
            <a:spAutoFit/>
          </a:bodyPr>
          <a:lstStyle/>
          <a:p>
            <a:pPr algn="ctr"/>
            <a:r>
              <a:rPr lang="en-US" sz="1400" b="1" dirty="0">
                <a:solidFill>
                  <a:srgbClr val="800000"/>
                </a:solidFill>
                <a:ea typeface="Source Sans Pro" charset="0"/>
                <a:cs typeface="Source Sans Pro" charset="0"/>
              </a:rPr>
              <a:t>Legacy infrastructure &amp; paving the way to future experiments:</a:t>
            </a:r>
          </a:p>
          <a:p>
            <a:pPr algn="ctr"/>
            <a:r>
              <a:rPr lang="en-US" sz="1100" dirty="0">
                <a:solidFill>
                  <a:schemeClr val="tx1">
                    <a:alpha val="60000"/>
                  </a:schemeClr>
                </a:solidFill>
                <a:ea typeface="Source Sans Pro" charset="0"/>
                <a:cs typeface="Source Sans Pro" charset="0"/>
              </a:rPr>
              <a:t>Staged implementation with flexible choices to maximize compatibility with available resources and strategy decisions</a:t>
            </a:r>
          </a:p>
        </p:txBody>
      </p:sp>
      <p:sp>
        <p:nvSpPr>
          <p:cNvPr id="17" name="Title 1">
            <a:extLst>
              <a:ext uri="{FF2B5EF4-FFF2-40B4-BE49-F238E27FC236}">
                <a16:creationId xmlns:a16="http://schemas.microsoft.com/office/drawing/2014/main" id="{F885E3E4-90C0-40F0-B0E6-CE0F8F2D3A1D}"/>
              </a:ext>
            </a:extLst>
          </p:cNvPr>
          <p:cNvSpPr txBox="1">
            <a:spLocks/>
          </p:cNvSpPr>
          <p:nvPr/>
        </p:nvSpPr>
        <p:spPr>
          <a:xfrm>
            <a:off x="663911" y="4428749"/>
            <a:ext cx="3091911" cy="621932"/>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r>
              <a:rPr lang="en-US" sz="1400" b="0" spc="200" dirty="0">
                <a:latin typeface="+mn-lt"/>
              </a:rPr>
              <a:t>Integration, Cabling, Total Gas Management, Vacuum &amp; Mechanical WS, Shielding, Scaffolding, Cleaning &amp; Dismantling  </a:t>
            </a:r>
          </a:p>
        </p:txBody>
      </p:sp>
      <p:sp>
        <p:nvSpPr>
          <p:cNvPr id="18" name="TextBox 17">
            <a:extLst>
              <a:ext uri="{FF2B5EF4-FFF2-40B4-BE49-F238E27FC236}">
                <a16:creationId xmlns:a16="http://schemas.microsoft.com/office/drawing/2014/main" id="{9BC63E67-1612-4571-A0B5-734D29D16305}"/>
              </a:ext>
            </a:extLst>
          </p:cNvPr>
          <p:cNvSpPr txBox="1"/>
          <p:nvPr/>
        </p:nvSpPr>
        <p:spPr>
          <a:xfrm>
            <a:off x="0" y="5432022"/>
            <a:ext cx="4116387" cy="880241"/>
          </a:xfrm>
          <a:prstGeom prst="rect">
            <a:avLst/>
          </a:prstGeom>
          <a:noFill/>
        </p:spPr>
        <p:txBody>
          <a:bodyPr wrap="square" rtlCol="0">
            <a:spAutoFit/>
          </a:bodyPr>
          <a:lstStyle/>
          <a:p>
            <a:pPr algn="ctr">
              <a:lnSpc>
                <a:spcPct val="130000"/>
              </a:lnSpc>
            </a:pPr>
            <a:r>
              <a:rPr lang="en-US" sz="1400" b="1" dirty="0">
                <a:solidFill>
                  <a:srgbClr val="800000"/>
                </a:solidFill>
                <a:ea typeface="Source Sans Pro" charset="0"/>
                <a:cs typeface="Source Sans Pro" charset="0"/>
              </a:rPr>
              <a:t>Developing niches and being referent: </a:t>
            </a:r>
          </a:p>
          <a:p>
            <a:pPr algn="ctr"/>
            <a:r>
              <a:rPr lang="en-US" sz="1100" dirty="0">
                <a:solidFill>
                  <a:schemeClr val="tx1">
                    <a:alpha val="60000"/>
                  </a:schemeClr>
                </a:solidFill>
                <a:ea typeface="Source Sans Pro" charset="0"/>
                <a:cs typeface="Source Sans Pro" charset="0"/>
              </a:rPr>
              <a:t>Small teams often relying on single experts</a:t>
            </a:r>
          </a:p>
          <a:p>
            <a:pPr algn="ctr"/>
            <a:r>
              <a:rPr lang="en-US" sz="1100" dirty="0">
                <a:solidFill>
                  <a:schemeClr val="tx1">
                    <a:alpha val="60000"/>
                  </a:schemeClr>
                </a:solidFill>
                <a:ea typeface="Source Sans Pro" charset="0"/>
                <a:cs typeface="Source Sans Pro" charset="0"/>
              </a:rPr>
              <a:t>CERN critical long-term expertise</a:t>
            </a:r>
          </a:p>
          <a:p>
            <a:pPr algn="ctr"/>
            <a:r>
              <a:rPr lang="en-US" sz="1100" dirty="0">
                <a:solidFill>
                  <a:schemeClr val="tx1">
                    <a:alpha val="60000"/>
                  </a:schemeClr>
                </a:solidFill>
                <a:ea typeface="Source Sans Pro" charset="0"/>
                <a:cs typeface="Source Sans Pro" charset="0"/>
              </a:rPr>
              <a:t>Focus on user/experiment needs</a:t>
            </a:r>
          </a:p>
        </p:txBody>
      </p:sp>
      <p:pic>
        <p:nvPicPr>
          <p:cNvPr id="19" name="Picture Placeholder 8">
            <a:extLst>
              <a:ext uri="{FF2B5EF4-FFF2-40B4-BE49-F238E27FC236}">
                <a16:creationId xmlns:a16="http://schemas.microsoft.com/office/drawing/2014/main" id="{3C7927B0-D51C-45D6-AAEC-BB83B62F61A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30086" y="1068569"/>
            <a:ext cx="3267118" cy="2743199"/>
          </a:xfrm>
          <a:prstGeom prst="rect">
            <a:avLst/>
          </a:prstGeom>
        </p:spPr>
      </p:pic>
      <p:pic>
        <p:nvPicPr>
          <p:cNvPr id="20" name="Picture Placeholder 31">
            <a:extLst>
              <a:ext uri="{FF2B5EF4-FFF2-40B4-BE49-F238E27FC236}">
                <a16:creationId xmlns:a16="http://schemas.microsoft.com/office/drawing/2014/main" id="{2240499F-00D4-4663-847D-8F24B38E830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10819" y="1068568"/>
            <a:ext cx="3267118" cy="2743199"/>
          </a:xfrm>
          <a:prstGeom prst="rect">
            <a:avLst/>
          </a:prstGeom>
        </p:spPr>
      </p:pic>
      <p:pic>
        <p:nvPicPr>
          <p:cNvPr id="21" name="Picture Placeholder 2">
            <a:extLst>
              <a:ext uri="{FF2B5EF4-FFF2-40B4-BE49-F238E27FC236}">
                <a16:creationId xmlns:a16="http://schemas.microsoft.com/office/drawing/2014/main" id="{B7E0C971-9590-471F-BEEA-CB932A636E4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8972" y="1068568"/>
            <a:ext cx="3267118" cy="2743199"/>
          </a:xfrm>
          <a:prstGeom prst="rect">
            <a:avLst/>
          </a:prstGeom>
        </p:spPr>
      </p:pic>
    </p:spTree>
    <p:extLst>
      <p:ext uri="{BB962C8B-B14F-4D97-AF65-F5344CB8AC3E}">
        <p14:creationId xmlns:p14="http://schemas.microsoft.com/office/powerpoint/2010/main" val="1878679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354772" y="1188062"/>
            <a:ext cx="11482455" cy="4838903"/>
          </a:xfrm>
        </p:spPr>
        <p:txBody>
          <a:bodyPr/>
          <a:lstStyle/>
          <a:p>
            <a:r>
              <a:rPr lang="en-GB" sz="2400" dirty="0"/>
              <a:t>Run-3 Operation (2021-2024) &amp; LS3 Preparation</a:t>
            </a:r>
          </a:p>
          <a:p>
            <a:pPr lvl="1"/>
            <a:r>
              <a:rPr lang="en-GB" sz="2000" dirty="0"/>
              <a:t>2021 Physics Readiness -&gt; Experiments / Facilities / Users </a:t>
            </a:r>
          </a:p>
          <a:p>
            <a:pPr lvl="1"/>
            <a:r>
              <a:rPr lang="en-GB" sz="2000" dirty="0"/>
              <a:t>HL-LHC, Hostlab &amp; LHC Experiments</a:t>
            </a:r>
          </a:p>
          <a:p>
            <a:pPr lvl="1"/>
            <a:r>
              <a:rPr lang="en-GB" sz="2000" dirty="0"/>
              <a:t>Required key equipment, services and technical expertise</a:t>
            </a:r>
          </a:p>
          <a:p>
            <a:r>
              <a:rPr lang="en-GB" sz="2400" dirty="0"/>
              <a:t>Consolidation: </a:t>
            </a:r>
          </a:p>
          <a:p>
            <a:pPr lvl="1"/>
            <a:r>
              <a:rPr lang="en-GB" sz="2000" dirty="0"/>
              <a:t>East Area </a:t>
            </a:r>
          </a:p>
          <a:p>
            <a:pPr lvl="1"/>
            <a:r>
              <a:rPr lang="en-GB" sz="2000" dirty="0"/>
              <a:t>Antiproton Decelerator </a:t>
            </a:r>
          </a:p>
          <a:p>
            <a:pPr lvl="1"/>
            <a:r>
              <a:rPr lang="en-GB" sz="2000" dirty="0"/>
              <a:t>North Area</a:t>
            </a:r>
          </a:p>
          <a:p>
            <a:r>
              <a:rPr lang="en-GB" sz="2400" dirty="0"/>
              <a:t>CERN Future &amp; ESPP</a:t>
            </a:r>
          </a:p>
          <a:p>
            <a:pPr lvl="1"/>
            <a:r>
              <a:rPr lang="en-GB" sz="2000" dirty="0"/>
              <a:t>PBC &amp; Related Projects/Experiments</a:t>
            </a:r>
          </a:p>
          <a:p>
            <a:pPr lvl="1"/>
            <a:r>
              <a:rPr lang="en-GB" sz="2000" dirty="0"/>
              <a:t>FCC Machine Detector Interface &amp; Experiments</a:t>
            </a:r>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EA – Experimental Areas – </a:t>
            </a:r>
            <a:r>
              <a:rPr lang="en-US" dirty="0">
                <a:solidFill>
                  <a:srgbClr val="C00000"/>
                </a:solidFill>
              </a:rPr>
              <a:t>LS2/Run-3/LS3/ESPP</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39</a:t>
            </a:fld>
            <a:endParaRPr lang="en-US" dirty="0"/>
          </a:p>
        </p:txBody>
      </p:sp>
      <p:pic>
        <p:nvPicPr>
          <p:cNvPr id="7" name="Picture 6">
            <a:extLst>
              <a:ext uri="{FF2B5EF4-FFF2-40B4-BE49-F238E27FC236}">
                <a16:creationId xmlns:a16="http://schemas.microsoft.com/office/drawing/2014/main" id="{C59653C4-AE59-4B4C-B8F0-60CD087FF753}"/>
              </a:ext>
            </a:extLst>
          </p:cNvPr>
          <p:cNvPicPr/>
          <p:nvPr/>
        </p:nvPicPr>
        <p:blipFill>
          <a:blip r:embed="rId2" cstate="screen">
            <a:extLst>
              <a:ext uri="{BEBA8EAE-BF5A-486C-A8C5-ECC9F3942E4B}">
                <a14:imgProps xmlns:a14="http://schemas.microsoft.com/office/drawing/2010/main">
                  <a14:imgLayer r:embed="rId3">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145990" y="963383"/>
            <a:ext cx="2384846" cy="1440444"/>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251C7ECA-2A5E-457B-9879-48DF94C4882C}"/>
              </a:ext>
            </a:extLst>
          </p:cNvPr>
          <p:cNvPicPr/>
          <p:nvPr/>
        </p:nvPicPr>
        <p:blipFill rotWithShape="1">
          <a:blip r:embed="rId4" cstate="screen">
            <a:extLst>
              <a:ext uri="{28A0092B-C50C-407E-A947-70E740481C1C}">
                <a14:useLocalDpi xmlns:a14="http://schemas.microsoft.com/office/drawing/2010/main"/>
              </a:ext>
            </a:extLst>
          </a:blip>
          <a:srcRect r="13384"/>
          <a:stretch/>
        </p:blipFill>
        <p:spPr>
          <a:xfrm>
            <a:off x="9198727" y="1826696"/>
            <a:ext cx="2873722" cy="1780818"/>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DE8DB867-A0C3-432B-BC63-86E099460E70}"/>
              </a:ext>
            </a:extLst>
          </p:cNvPr>
          <p:cNvSpPr txBox="1"/>
          <p:nvPr/>
        </p:nvSpPr>
        <p:spPr>
          <a:xfrm>
            <a:off x="9135940" y="1757325"/>
            <a:ext cx="2856359" cy="646331"/>
          </a:xfrm>
          <a:prstGeom prst="rect">
            <a:avLst/>
          </a:prstGeom>
          <a:noFill/>
        </p:spPr>
        <p:txBody>
          <a:bodyPr wrap="none" rtlCol="0">
            <a:spAutoFit/>
          </a:bodyPr>
          <a:lstStyle/>
          <a:p>
            <a:r>
              <a:rPr lang="en-US" b="1" dirty="0">
                <a:solidFill>
                  <a:schemeClr val="tx2">
                    <a:lumMod val="50000"/>
                  </a:schemeClr>
                </a:solidFill>
                <a:effectLst>
                  <a:outerShdw blurRad="38100" dist="38100" dir="2700000" algn="tl">
                    <a:srgbClr val="000000">
                      <a:alpha val="43137"/>
                    </a:srgbClr>
                  </a:outerShdw>
                </a:effectLst>
              </a:rPr>
              <a:t>EHN2 M2: AMBER, NA64</a:t>
            </a:r>
            <a:r>
              <a:rPr lang="en-US" b="1" dirty="0">
                <a:solidFill>
                  <a:schemeClr val="tx2">
                    <a:lumMod val="50000"/>
                  </a:schemeClr>
                </a:solidFill>
                <a:effectLst>
                  <a:outerShdw blurRad="38100" dist="38100" dir="2700000" algn="tl">
                    <a:srgbClr val="000000">
                      <a:alpha val="43137"/>
                    </a:srgbClr>
                  </a:outerShdw>
                </a:effectLst>
                <a:latin typeface="Symbol" panose="05050102010706020507" pitchFamily="18" charset="2"/>
                <a:cs typeface="Symap_IV25" panose="00000400000000000000" pitchFamily="2" charset="0"/>
              </a:rPr>
              <a:t>m</a:t>
            </a:r>
            <a:r>
              <a:rPr lang="en-US" b="1" dirty="0">
                <a:solidFill>
                  <a:schemeClr val="tx2">
                    <a:lumMod val="50000"/>
                  </a:schemeClr>
                </a:solidFill>
                <a:effectLst>
                  <a:outerShdw blurRad="38100" dist="38100" dir="2700000" algn="tl">
                    <a:srgbClr val="000000">
                      <a:alpha val="43137"/>
                    </a:srgbClr>
                  </a:outerShdw>
                </a:effectLst>
              </a:rPr>
              <a:t> </a:t>
            </a:r>
            <a:br>
              <a:rPr lang="en-US" b="1" dirty="0">
                <a:solidFill>
                  <a:schemeClr val="tx2">
                    <a:lumMod val="50000"/>
                  </a:schemeClr>
                </a:solidFill>
                <a:effectLst>
                  <a:outerShdw blurRad="38100" dist="38100" dir="2700000" algn="tl">
                    <a:srgbClr val="000000">
                      <a:alpha val="43137"/>
                    </a:srgbClr>
                  </a:outerShdw>
                </a:effectLst>
              </a:rPr>
            </a:br>
            <a:r>
              <a:rPr lang="en-US" b="1" dirty="0">
                <a:solidFill>
                  <a:schemeClr val="tx2">
                    <a:lumMod val="50000"/>
                  </a:schemeClr>
                </a:solidFill>
                <a:effectLst>
                  <a:outerShdw blurRad="38100" dist="38100" dir="2700000" algn="tl">
                    <a:srgbClr val="000000">
                      <a:alpha val="43137"/>
                    </a:srgbClr>
                  </a:outerShdw>
                </a:effectLst>
              </a:rPr>
              <a:t>&amp; MUonE</a:t>
            </a:r>
            <a:endParaRPr lang="en-GB" b="1" dirty="0">
              <a:solidFill>
                <a:schemeClr val="tx2">
                  <a:lumMod val="50000"/>
                </a:schemeClr>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4BCBB67-4E89-4581-B80F-D1717F63C1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92829" y="3746267"/>
            <a:ext cx="2921028" cy="1748004"/>
          </a:xfrm>
          <a:prstGeom prst="rect">
            <a:avLst/>
          </a:prstGeom>
        </p:spPr>
      </p:pic>
      <p:sp>
        <p:nvSpPr>
          <p:cNvPr id="11" name="TextBox 10">
            <a:extLst>
              <a:ext uri="{FF2B5EF4-FFF2-40B4-BE49-F238E27FC236}">
                <a16:creationId xmlns:a16="http://schemas.microsoft.com/office/drawing/2014/main" id="{86EA2C67-7D68-4A5B-9EC9-A3F91EC2D884}"/>
              </a:ext>
            </a:extLst>
          </p:cNvPr>
          <p:cNvSpPr txBox="1"/>
          <p:nvPr/>
        </p:nvSpPr>
        <p:spPr>
          <a:xfrm>
            <a:off x="11220188" y="4369171"/>
            <a:ext cx="930761"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PUMA</a:t>
            </a:r>
            <a:endParaRPr lang="en-GB" b="1" dirty="0">
              <a:solidFill>
                <a:schemeClr val="bg1"/>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9137AF0A-CA51-49D2-9245-0CD1735695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9300" y="2983415"/>
            <a:ext cx="2242521" cy="1681891"/>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ACA66BC2-75EA-4D96-A910-C8372CD5BB84}"/>
              </a:ext>
            </a:extLst>
          </p:cNvPr>
          <p:cNvSpPr txBox="1"/>
          <p:nvPr/>
        </p:nvSpPr>
        <p:spPr>
          <a:xfrm>
            <a:off x="7417304" y="2983415"/>
            <a:ext cx="2114682" cy="338554"/>
          </a:xfrm>
          <a:prstGeom prst="rect">
            <a:avLst/>
          </a:prstGeom>
          <a:noFill/>
        </p:spPr>
        <p:txBody>
          <a:bodyPr wrap="none" rtlCol="0">
            <a:spAutoFit/>
          </a:bodyPr>
          <a:lstStyle/>
          <a:p>
            <a:pPr algn="r"/>
            <a:r>
              <a:rPr lang="en-US" sz="1600" b="1" dirty="0">
                <a:solidFill>
                  <a:schemeClr val="bg1"/>
                </a:solidFill>
                <a:effectLst>
                  <a:outerShdw blurRad="38100" dist="38100" dir="2700000" algn="tl">
                    <a:srgbClr val="000000">
                      <a:alpha val="43137"/>
                    </a:srgbClr>
                  </a:outerShdw>
                </a:effectLst>
              </a:rPr>
              <a:t>Four-Block Collimator</a:t>
            </a:r>
            <a:endParaRPr lang="en-GB" sz="1600" b="1" dirty="0">
              <a:solidFill>
                <a:schemeClr val="bg1"/>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24939150-6544-4761-9B25-EB75A46E69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4899" y="2857020"/>
            <a:ext cx="3393638" cy="1595684"/>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BA2E6114-5AE5-4AD8-8771-42BB664337E9}"/>
              </a:ext>
            </a:extLst>
          </p:cNvPr>
          <p:cNvSpPr txBox="1"/>
          <p:nvPr/>
        </p:nvSpPr>
        <p:spPr>
          <a:xfrm>
            <a:off x="8194164" y="1057791"/>
            <a:ext cx="2637319"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CEDARs</a:t>
            </a:r>
            <a:endParaRPr lang="en-GB" b="1"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8FAE55AE-6B77-4E5B-9FFC-DC0FAFC94C70}"/>
              </a:ext>
            </a:extLst>
          </p:cNvPr>
          <p:cNvSpPr txBox="1"/>
          <p:nvPr/>
        </p:nvSpPr>
        <p:spPr>
          <a:xfrm>
            <a:off x="3902598" y="2857759"/>
            <a:ext cx="1764715" cy="338554"/>
          </a:xfrm>
          <a:prstGeom prst="rect">
            <a:avLst/>
          </a:prstGeom>
          <a:noFill/>
        </p:spPr>
        <p:txBody>
          <a:bodyPr wrap="none" rtlCol="0">
            <a:spAutoFit/>
          </a:bodyPr>
          <a:lstStyle/>
          <a:p>
            <a:pPr algn="r"/>
            <a:r>
              <a:rPr lang="en-US" sz="1600" b="1" dirty="0">
                <a:solidFill>
                  <a:schemeClr val="bg1"/>
                </a:solidFill>
                <a:effectLst>
                  <a:outerShdw blurRad="38100" dist="38100" dir="2700000" algn="tl">
                    <a:srgbClr val="000000">
                      <a:alpha val="43137"/>
                    </a:srgbClr>
                  </a:outerShdw>
                </a:effectLst>
              </a:rPr>
              <a:t>Tight Schedules</a:t>
            </a:r>
            <a:endParaRPr lang="en-GB" sz="1600" b="1" dirty="0">
              <a:solidFill>
                <a:schemeClr val="bg1"/>
              </a:solidFill>
              <a:effectLst>
                <a:outerShdw blurRad="38100" dist="38100" dir="2700000" algn="tl">
                  <a:srgbClr val="000000">
                    <a:alpha val="43137"/>
                  </a:srgbClr>
                </a:outerShdw>
              </a:effectLst>
            </a:endParaRPr>
          </a:p>
        </p:txBody>
      </p:sp>
      <p:pic>
        <p:nvPicPr>
          <p:cNvPr id="18" name="Picture 17">
            <a:extLst>
              <a:ext uri="{FF2B5EF4-FFF2-40B4-BE49-F238E27FC236}">
                <a16:creationId xmlns:a16="http://schemas.microsoft.com/office/drawing/2014/main" id="{19ACB838-DEF6-4CC1-B7FA-DEF69724E1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2882" y="4520472"/>
            <a:ext cx="3537418" cy="16889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719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5BF9F-4062-44A1-B654-28064499E9EA}"/>
              </a:ext>
            </a:extLst>
          </p:cNvPr>
          <p:cNvSpPr>
            <a:spLocks noGrp="1"/>
          </p:cNvSpPr>
          <p:nvPr>
            <p:ph type="title"/>
          </p:nvPr>
        </p:nvSpPr>
        <p:spPr/>
        <p:txBody>
          <a:bodyPr/>
          <a:lstStyle/>
          <a:p>
            <a:r>
              <a:rPr lang="en-GB" dirty="0"/>
              <a:t>The BEAMS (BE) Department</a:t>
            </a:r>
          </a:p>
        </p:txBody>
      </p:sp>
      <p:sp>
        <p:nvSpPr>
          <p:cNvPr id="4" name="Date Placeholder 3">
            <a:extLst>
              <a:ext uri="{FF2B5EF4-FFF2-40B4-BE49-F238E27FC236}">
                <a16:creationId xmlns:a16="http://schemas.microsoft.com/office/drawing/2014/main" id="{6185B6C6-5427-4902-9E36-A3574C5B7FC8}"/>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9563EBFA-3478-4CB8-BFA4-8CD839D2F71F}"/>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66E446-8D3C-4892-81AC-8B30BB4C9694}"/>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58" name="Picture 57">
            <a:extLst>
              <a:ext uri="{FF2B5EF4-FFF2-40B4-BE49-F238E27FC236}">
                <a16:creationId xmlns:a16="http://schemas.microsoft.com/office/drawing/2014/main" id="{3E325133-DCDA-408E-9DE3-C826CFAAFFCD}"/>
              </a:ext>
            </a:extLst>
          </p:cNvPr>
          <p:cNvPicPr>
            <a:picLocks noChangeAspect="1"/>
          </p:cNvPicPr>
          <p:nvPr/>
        </p:nvPicPr>
        <p:blipFill>
          <a:blip r:embed="rId2"/>
          <a:stretch>
            <a:fillRect/>
          </a:stretch>
        </p:blipFill>
        <p:spPr>
          <a:xfrm>
            <a:off x="217793" y="968744"/>
            <a:ext cx="11756414" cy="5361116"/>
          </a:xfrm>
          <a:prstGeom prst="rect">
            <a:avLst/>
          </a:prstGeom>
        </p:spPr>
      </p:pic>
    </p:spTree>
    <p:extLst>
      <p:ext uri="{BB962C8B-B14F-4D97-AF65-F5344CB8AC3E}">
        <p14:creationId xmlns:p14="http://schemas.microsoft.com/office/powerpoint/2010/main" val="309627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arge group of people sitting at tables outside&#10;&#10;Description automatically generated with low confidence">
            <a:extLst>
              <a:ext uri="{FF2B5EF4-FFF2-40B4-BE49-F238E27FC236}">
                <a16:creationId xmlns:a16="http://schemas.microsoft.com/office/drawing/2014/main" id="{235FBC51-9A5F-480D-A66F-F2551AB982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4185" y="3435799"/>
            <a:ext cx="4797341" cy="2698504"/>
          </a:xfrm>
          <a:prstGeom prst="rect">
            <a:avLst/>
          </a:prstGeom>
        </p:spPr>
      </p:pic>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EA – Experimental Areas – </a:t>
            </a:r>
            <a:r>
              <a:rPr lang="en-US" dirty="0" err="1">
                <a:solidFill>
                  <a:srgbClr val="C00000"/>
                </a:solidFill>
              </a:rPr>
              <a:t>TheTeam</a:t>
            </a:r>
            <a:r>
              <a:rPr lang="en-US" dirty="0">
                <a:solidFill>
                  <a:srgbClr val="C00000"/>
                </a:solidFill>
              </a:rPr>
              <a:t>!</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40</a:t>
            </a:fld>
            <a:endParaRPr lang="en-US" dirty="0"/>
          </a:p>
        </p:txBody>
      </p:sp>
      <p:pic>
        <p:nvPicPr>
          <p:cNvPr id="8" name="Picture 7">
            <a:extLst>
              <a:ext uri="{FF2B5EF4-FFF2-40B4-BE49-F238E27FC236}">
                <a16:creationId xmlns:a16="http://schemas.microsoft.com/office/drawing/2014/main" id="{3E6A8EF3-923B-48AC-AA0C-01D46E083EEC}"/>
              </a:ext>
            </a:extLst>
          </p:cNvPr>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81610" y="906464"/>
            <a:ext cx="2192020" cy="193040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0D409A6A-B0CF-40AF-947F-CE1F98C5BD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8429" y="4516958"/>
            <a:ext cx="3509539" cy="2172573"/>
          </a:xfrm>
          <a:prstGeom prst="rect">
            <a:avLst/>
          </a:prstGeom>
        </p:spPr>
      </p:pic>
      <p:pic>
        <p:nvPicPr>
          <p:cNvPr id="11" name="Picture 10">
            <a:extLst>
              <a:ext uri="{FF2B5EF4-FFF2-40B4-BE49-F238E27FC236}">
                <a16:creationId xmlns:a16="http://schemas.microsoft.com/office/drawing/2014/main" id="{CD4225BA-C212-4BF2-B5E1-C6DB8E9EF7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861" y="3138106"/>
            <a:ext cx="3128860" cy="1930400"/>
          </a:xfrm>
          <a:prstGeom prst="rect">
            <a:avLst/>
          </a:prstGeom>
        </p:spPr>
      </p:pic>
      <p:pic>
        <p:nvPicPr>
          <p:cNvPr id="15" name="Picture 14" descr="A group of people in clothing&#10;&#10;Description automatically generated with low confidence">
            <a:extLst>
              <a:ext uri="{FF2B5EF4-FFF2-40B4-BE49-F238E27FC236}">
                <a16:creationId xmlns:a16="http://schemas.microsoft.com/office/drawing/2014/main" id="{F836CBCE-81B2-47CD-BA58-D306639E00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800000">
            <a:off x="3485791" y="2632904"/>
            <a:ext cx="8416298" cy="177677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BEB1C54A-E03F-4D89-925F-864098740A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23937" y="2727425"/>
            <a:ext cx="2877589" cy="1327459"/>
          </a:xfrm>
          <a:prstGeom prst="rect">
            <a:avLst/>
          </a:prstGeom>
        </p:spPr>
      </p:pic>
      <p:pic>
        <p:nvPicPr>
          <p:cNvPr id="18" name="Content Placeholder 4">
            <a:extLst>
              <a:ext uri="{FF2B5EF4-FFF2-40B4-BE49-F238E27FC236}">
                <a16:creationId xmlns:a16="http://schemas.microsoft.com/office/drawing/2014/main" id="{B8928F8F-BFA7-4277-A2BB-CEBD13CFE0E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67931" y="865690"/>
            <a:ext cx="2112632" cy="1851073"/>
          </a:xfrm>
          <a:prstGeom prst="rect">
            <a:avLst/>
          </a:prstGeom>
        </p:spPr>
      </p:pic>
      <p:pic>
        <p:nvPicPr>
          <p:cNvPr id="19" name="Picture 2" descr="Machine generated alternative text:&#10;LWV' &#10;HA-B &#10;YDPZOI &#10;EIS2-231 ">
            <a:extLst>
              <a:ext uri="{FF2B5EF4-FFF2-40B4-BE49-F238E27FC236}">
                <a16:creationId xmlns:a16="http://schemas.microsoft.com/office/drawing/2014/main" id="{630FF5D8-9241-4DAF-90C4-BD6A7E5E726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74781" y="865690"/>
            <a:ext cx="2526745" cy="18950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FED9B3C-45AE-4970-BC77-0FF34AD3162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10536062" y="2085006"/>
            <a:ext cx="1622457" cy="1109596"/>
          </a:xfrm>
          <a:prstGeom prst="rect">
            <a:avLst/>
          </a:prstGeom>
        </p:spPr>
      </p:pic>
      <p:pic>
        <p:nvPicPr>
          <p:cNvPr id="16" name="Picture 15">
            <a:extLst>
              <a:ext uri="{FF2B5EF4-FFF2-40B4-BE49-F238E27FC236}">
                <a16:creationId xmlns:a16="http://schemas.microsoft.com/office/drawing/2014/main" id="{AD7B7BD5-FEBC-4FED-9F39-D2C9CFDA677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77656" y="2203811"/>
            <a:ext cx="1174138" cy="185107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8F922AD-C112-4955-8739-A2D9C122475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957822" y="860685"/>
            <a:ext cx="8096980" cy="2112616"/>
          </a:xfrm>
          <a:prstGeom prst="rect">
            <a:avLst/>
          </a:prstGeom>
          <a:ln w="38100">
            <a:solidFill>
              <a:schemeClr val="bg1"/>
            </a:solidFill>
          </a:ln>
        </p:spPr>
      </p:pic>
    </p:spTree>
    <p:extLst>
      <p:ext uri="{BB962C8B-B14F-4D97-AF65-F5344CB8AC3E}">
        <p14:creationId xmlns:p14="http://schemas.microsoft.com/office/powerpoint/2010/main" val="8398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EA – Experimental Areas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41</a:t>
            </a:fld>
            <a:endParaRPr lang="en-US" dirty="0"/>
          </a:p>
        </p:txBody>
      </p:sp>
      <p:pic>
        <p:nvPicPr>
          <p:cNvPr id="15" name="Picture Placeholder 1">
            <a:extLst>
              <a:ext uri="{FF2B5EF4-FFF2-40B4-BE49-F238E27FC236}">
                <a16:creationId xmlns:a16="http://schemas.microsoft.com/office/drawing/2014/main" id="{21EE8400-D3E3-4093-8DF7-3ECEF1B3AE6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857999"/>
          </a:xfrm>
          <a:prstGeom prst="rect">
            <a:avLst/>
          </a:prstGeom>
          <a:pattFill prst="pct5">
            <a:fgClr>
              <a:srgbClr val="2B2B2B"/>
            </a:fgClr>
            <a:bgClr>
              <a:srgbClr val="F6F8F8"/>
            </a:bgClr>
          </a:pattFill>
        </p:spPr>
      </p:pic>
      <p:sp>
        <p:nvSpPr>
          <p:cNvPr id="16" name="Rectangle 15">
            <a:extLst>
              <a:ext uri="{FF2B5EF4-FFF2-40B4-BE49-F238E27FC236}">
                <a16:creationId xmlns:a16="http://schemas.microsoft.com/office/drawing/2014/main" id="{B07422D0-AD3E-4F5B-97D1-80D4C898FAFB}"/>
              </a:ext>
            </a:extLst>
          </p:cNvPr>
          <p:cNvSpPr/>
          <p:nvPr/>
        </p:nvSpPr>
        <p:spPr>
          <a:xfrm>
            <a:off x="-5" y="-1"/>
            <a:ext cx="12191999" cy="6857999"/>
          </a:xfrm>
          <a:prstGeom prst="rect">
            <a:avLst/>
          </a:prstGeom>
          <a:solidFill>
            <a:srgbClr val="F6F8F8">
              <a:alpha val="3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F8F8"/>
              </a:solidFill>
              <a:effectLst/>
              <a:uLnTx/>
              <a:uFillTx/>
              <a:latin typeface="Titillium"/>
              <a:ea typeface="+mn-ea"/>
              <a:cs typeface="+mn-cs"/>
            </a:endParaRPr>
          </a:p>
        </p:txBody>
      </p:sp>
      <p:sp>
        <p:nvSpPr>
          <p:cNvPr id="17" name="Rectangle 16">
            <a:extLst>
              <a:ext uri="{FF2B5EF4-FFF2-40B4-BE49-F238E27FC236}">
                <a16:creationId xmlns:a16="http://schemas.microsoft.com/office/drawing/2014/main" id="{0101306D-F0BD-44CE-90BF-9C40DE9A11B7}"/>
              </a:ext>
            </a:extLst>
          </p:cNvPr>
          <p:cNvSpPr/>
          <p:nvPr/>
        </p:nvSpPr>
        <p:spPr>
          <a:xfrm>
            <a:off x="1895095" y="1604331"/>
            <a:ext cx="8432799" cy="3669863"/>
          </a:xfrm>
          <a:prstGeom prst="rect">
            <a:avLst/>
          </a:prstGeom>
          <a:noFill/>
          <a:ln w="38100" cap="flat" cmpd="sng" algn="ctr">
            <a:solidFill>
              <a:srgbClr val="2B2B2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F8F8"/>
              </a:solidFill>
              <a:effectLst/>
              <a:uLnTx/>
              <a:uFillTx/>
              <a:latin typeface="Titillium"/>
              <a:ea typeface="+mn-ea"/>
              <a:cs typeface="+mn-cs"/>
            </a:endParaRPr>
          </a:p>
        </p:txBody>
      </p:sp>
      <p:sp>
        <p:nvSpPr>
          <p:cNvPr id="18" name="TextBox 17">
            <a:extLst>
              <a:ext uri="{FF2B5EF4-FFF2-40B4-BE49-F238E27FC236}">
                <a16:creationId xmlns:a16="http://schemas.microsoft.com/office/drawing/2014/main" id="{FEB96104-7CBB-49F7-8CA7-324F9E95058F}"/>
              </a:ext>
            </a:extLst>
          </p:cNvPr>
          <p:cNvSpPr txBox="1"/>
          <p:nvPr/>
        </p:nvSpPr>
        <p:spPr>
          <a:xfrm>
            <a:off x="1904620" y="1623381"/>
            <a:ext cx="8401810" cy="3631763"/>
          </a:xfrm>
          <a:prstGeom prst="rect">
            <a:avLst/>
          </a:prstGeom>
          <a:solidFill>
            <a:srgbClr val="F6F8F8">
              <a:alpha val="76000"/>
            </a:srgbClr>
          </a:solidFill>
        </p:spPr>
        <p:txBody>
          <a:bodyPr wrap="square" rtlCol="0">
            <a:spAutoFit/>
          </a:bodyPr>
          <a:lstStyle/>
          <a:p>
            <a:pPr marL="457200" marR="0" lvl="0" indent="-457200" defTabSz="914400" eaLnBrk="1" fontAlgn="auto" latinLnBrk="0" hangingPunct="1">
              <a:lnSpc>
                <a:spcPct val="100000"/>
              </a:lnSpc>
              <a:spcBef>
                <a:spcPts val="800"/>
              </a:spcBef>
              <a:spcAft>
                <a:spcPts val="0"/>
              </a:spcAft>
              <a:buClrTx/>
              <a:buSzTx/>
              <a:buFont typeface="Arial" panose="020B0604020202020204" pitchFamily="34" charset="0"/>
              <a:buChar char="•"/>
              <a:tabLst/>
              <a:defRPr/>
            </a:pPr>
            <a:endParaRPr kumimoji="0" lang="en-US" sz="700" b="0" i="0" u="none" strike="noStrike" kern="0" cap="none" spc="0" normalizeH="0" baseline="0" noProof="0" dirty="0">
              <a:ln>
                <a:noFill/>
              </a:ln>
              <a:solidFill>
                <a:srgbClr val="2B2B2B"/>
              </a:solidFill>
              <a:effectLst/>
              <a:uLnTx/>
              <a:uFillTx/>
              <a:latin typeface="Titillium"/>
            </a:endParaRPr>
          </a:p>
          <a:p>
            <a:pPr marL="457200" marR="0" lvl="0" indent="-457200" defTabSz="91440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B2B2B"/>
                </a:solidFill>
                <a:effectLst/>
                <a:uLnTx/>
                <a:uFillTx/>
                <a:latin typeface="Titillium"/>
              </a:rPr>
              <a:t>Science is an extraordinary human endeavor</a:t>
            </a:r>
          </a:p>
          <a:p>
            <a:pPr marL="457200" marR="0" lvl="0" indent="-457200" defTabSz="91440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B2B2B"/>
                </a:solidFill>
                <a:effectLst/>
                <a:uLnTx/>
                <a:uFillTx/>
                <a:latin typeface="Titillium"/>
              </a:rPr>
              <a:t>Our understanding of nature at the fundamental level has reached astounding results (and open questions)</a:t>
            </a:r>
          </a:p>
          <a:p>
            <a:pPr marL="457200" marR="0" lvl="0" indent="-457200" defTabSz="91440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rgbClr val="2B2B2B"/>
                </a:solidFill>
                <a:effectLst/>
                <a:uLnTx/>
                <a:uFillTx/>
                <a:latin typeface="Titillium"/>
              </a:rPr>
              <a:t>The complexity of science requires a combined </a:t>
            </a:r>
            <a:r>
              <a:rPr kumimoji="0" lang="en-GB" sz="2400" b="0" i="0" u="none" strike="noStrike" kern="0" cap="none" spc="0" normalizeH="0" baseline="0" noProof="0" dirty="0">
                <a:ln>
                  <a:noFill/>
                </a:ln>
                <a:solidFill>
                  <a:srgbClr val="2B2B2B"/>
                </a:solidFill>
                <a:effectLst/>
                <a:uLnTx/>
                <a:uFillTx/>
                <a:latin typeface="Titillium"/>
              </a:rPr>
              <a:t>effort </a:t>
            </a:r>
            <a:br>
              <a:rPr kumimoji="0" lang="en-GB" sz="2400" b="0" i="0" u="none" strike="noStrike" kern="0" cap="none" spc="0" normalizeH="0" baseline="0" noProof="0" dirty="0">
                <a:ln>
                  <a:noFill/>
                </a:ln>
                <a:solidFill>
                  <a:srgbClr val="2B2B2B"/>
                </a:solidFill>
                <a:effectLst/>
                <a:uLnTx/>
                <a:uFillTx/>
                <a:latin typeface="Titillium"/>
              </a:rPr>
            </a:br>
            <a:r>
              <a:rPr kumimoji="0" lang="en-GB" sz="2400" b="1" i="0" u="none" strike="noStrike" kern="0" cap="none" spc="0" normalizeH="0" baseline="0" noProof="0" dirty="0">
                <a:ln>
                  <a:noFill/>
                </a:ln>
                <a:solidFill>
                  <a:srgbClr val="2B2B2B"/>
                </a:solidFill>
                <a:effectLst/>
                <a:uLnTx/>
                <a:uFillTx/>
                <a:latin typeface="Titillium"/>
              </a:rPr>
              <a:t>technology + experiments/theory + infrastructure/machines</a:t>
            </a:r>
            <a:br>
              <a:rPr kumimoji="0" lang="en-GB" sz="2400" b="1" i="0" u="none" strike="noStrike" kern="0" cap="none" spc="0" normalizeH="0" baseline="0" noProof="0" dirty="0">
                <a:ln>
                  <a:noFill/>
                </a:ln>
                <a:solidFill>
                  <a:srgbClr val="2B2B2B"/>
                </a:solidFill>
                <a:effectLst/>
                <a:uLnTx/>
                <a:uFillTx/>
                <a:latin typeface="Titillium"/>
              </a:rPr>
            </a:br>
            <a:endParaRPr kumimoji="0" lang="en-US" sz="700" b="0" i="0" u="none" strike="noStrike" kern="0" cap="none" spc="0" normalizeH="0" baseline="0" noProof="0" dirty="0">
              <a:ln>
                <a:noFill/>
              </a:ln>
              <a:solidFill>
                <a:srgbClr val="2B2B2B"/>
              </a:solidFill>
              <a:effectLst/>
              <a:uLnTx/>
              <a:uFillTx/>
              <a:latin typeface="Titillium"/>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990000"/>
                </a:solidFill>
                <a:effectLst/>
                <a:uLnTx/>
                <a:uFillTx/>
                <a:latin typeface="Titillium"/>
              </a:rPr>
              <a:t>CERN an excellent example of this </a:t>
            </a:r>
            <a:r>
              <a:rPr kumimoji="0" lang="en-GB" sz="2400" b="1" i="0" u="none" strike="noStrike" kern="0" cap="none" spc="0" normalizeH="0" baseline="0" noProof="0" dirty="0">
                <a:ln>
                  <a:noFill/>
                </a:ln>
                <a:solidFill>
                  <a:srgbClr val="990000"/>
                </a:solidFill>
                <a:effectLst/>
                <a:uLnTx/>
                <a:uFillTx/>
                <a:latin typeface="Titillium"/>
              </a:rPr>
              <a:t>at work</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990000"/>
              </a:solidFill>
              <a:effectLst/>
              <a:uLnTx/>
              <a:uFillTx/>
              <a:latin typeface="Titillium"/>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990000"/>
                </a:solidFill>
                <a:effectLst/>
                <a:uLnTx/>
                <a:uFillTx/>
                <a:latin typeface="Titillium"/>
              </a:rPr>
              <a:t>Aiming for Experimental Areas to Make a Difference</a:t>
            </a:r>
            <a:endParaRPr kumimoji="0" lang="en-GB" sz="2400" b="1" i="0" u="none" strike="noStrike" kern="0" cap="none" spc="400" normalizeH="0" baseline="0" noProof="0" dirty="0">
              <a:ln>
                <a:noFill/>
              </a:ln>
              <a:solidFill>
                <a:srgbClr val="990000"/>
              </a:solidFill>
              <a:effectLst/>
              <a:uLnTx/>
              <a:uFillTx/>
              <a:latin typeface="Titillium" panose="00000500000000000000"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1" i="0" u="none" strike="noStrike" kern="0" cap="none" spc="400" normalizeH="0" baseline="0" noProof="0" dirty="0">
              <a:ln>
                <a:noFill/>
              </a:ln>
              <a:solidFill>
                <a:srgbClr val="990000"/>
              </a:solidFill>
              <a:effectLst/>
              <a:uLnTx/>
              <a:uFillTx/>
              <a:latin typeface="Titillium" panose="00000500000000000000" pitchFamily="50" charset="0"/>
            </a:endParaRPr>
          </a:p>
        </p:txBody>
      </p:sp>
      <p:sp>
        <p:nvSpPr>
          <p:cNvPr id="22" name="TextBox 21">
            <a:extLst>
              <a:ext uri="{FF2B5EF4-FFF2-40B4-BE49-F238E27FC236}">
                <a16:creationId xmlns:a16="http://schemas.microsoft.com/office/drawing/2014/main" id="{81F61BB8-7673-412E-8AFA-A950E334FB1C}"/>
              </a:ext>
            </a:extLst>
          </p:cNvPr>
          <p:cNvSpPr txBox="1"/>
          <p:nvPr/>
        </p:nvSpPr>
        <p:spPr>
          <a:xfrm>
            <a:off x="642251" y="357835"/>
            <a:ext cx="10907486" cy="707886"/>
          </a:xfrm>
          <a:prstGeom prst="rect">
            <a:avLst/>
          </a:prstGeom>
          <a:noFill/>
        </p:spPr>
        <p:txBody>
          <a:bodyPr wrap="square" rtlCol="0">
            <a:spAutoFit/>
          </a:bodyPr>
          <a:lstStyle/>
          <a:p>
            <a:pPr algn="ctr"/>
            <a:r>
              <a:rPr lang="en-US" sz="4000" b="1" dirty="0">
                <a:latin typeface="+mj-lt"/>
                <a:ea typeface="+mj-ea"/>
                <a:cs typeface="+mj-cs"/>
              </a:rPr>
              <a:t>Beams &amp;  Experimental Areas</a:t>
            </a:r>
          </a:p>
        </p:txBody>
      </p:sp>
    </p:spTree>
    <p:extLst>
      <p:ext uri="{BB962C8B-B14F-4D97-AF65-F5344CB8AC3E}">
        <p14:creationId xmlns:p14="http://schemas.microsoft.com/office/powerpoint/2010/main" val="17979086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7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4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BE-GM</a:t>
            </a:r>
            <a:br>
              <a:rPr lang="en-US" dirty="0"/>
            </a:br>
            <a:r>
              <a:rPr lang="en-US" dirty="0"/>
              <a:t>Geodetic Metrology</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US" sz="2000" dirty="0"/>
              <a:t>Hélène </a:t>
            </a:r>
            <a:r>
              <a:rPr lang="en-US" sz="2000" dirty="0" err="1"/>
              <a:t>Mainaud</a:t>
            </a:r>
            <a:r>
              <a:rPr lang="en-US" sz="2000" dirty="0"/>
              <a:t> Durand</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42</a:t>
            </a:fld>
            <a:endParaRPr lang="en-US" dirty="0"/>
          </a:p>
        </p:txBody>
      </p:sp>
    </p:spTree>
    <p:extLst>
      <p:ext uri="{BB962C8B-B14F-4D97-AF65-F5344CB8AC3E}">
        <p14:creationId xmlns:p14="http://schemas.microsoft.com/office/powerpoint/2010/main" val="3533125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344271" y="1701390"/>
            <a:ext cx="9363542" cy="1065742"/>
          </a:xfrm>
        </p:spPr>
        <p:txBody>
          <a:bodyPr/>
          <a:lstStyle/>
          <a:p>
            <a:pPr marL="0" indent="0" algn="ctr">
              <a:buNone/>
            </a:pPr>
            <a:r>
              <a:rPr lang="en-GB" dirty="0">
                <a:solidFill>
                  <a:srgbClr val="0070C0"/>
                </a:solidFill>
              </a:rPr>
              <a:t>We provide metrology and alignment for components installed in the accelerators, their beam transfer lines and physics experiments throughout the CERN. </a:t>
            </a:r>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GM – Geodetic Metrology</a:t>
            </a:r>
            <a:br>
              <a:rPr lang="en-US" dirty="0"/>
            </a:br>
            <a:r>
              <a:rPr lang="en-US" sz="2000" dirty="0"/>
              <a:t>Group Leader: Hélène </a:t>
            </a:r>
            <a:r>
              <a:rPr lang="en-US" sz="2000" dirty="0" err="1"/>
              <a:t>Mainaud</a:t>
            </a:r>
            <a:r>
              <a:rPr lang="en-US" sz="2000" dirty="0"/>
              <a:t> Durand</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43</a:t>
            </a:fld>
            <a:endParaRPr lang="en-US" dirty="0"/>
          </a:p>
        </p:txBody>
      </p:sp>
      <p:pic>
        <p:nvPicPr>
          <p:cNvPr id="8" name="Picture 7">
            <a:extLst>
              <a:ext uri="{FF2B5EF4-FFF2-40B4-BE49-F238E27FC236}">
                <a16:creationId xmlns:a16="http://schemas.microsoft.com/office/drawing/2014/main" id="{F1E37EBD-A3A9-4471-96FD-A2F28DDE789A}"/>
              </a:ext>
            </a:extLst>
          </p:cNvPr>
          <p:cNvPicPr>
            <a:picLocks noChangeAspect="1"/>
          </p:cNvPicPr>
          <p:nvPr/>
        </p:nvPicPr>
        <p:blipFill>
          <a:blip r:embed="rId2"/>
          <a:stretch>
            <a:fillRect/>
          </a:stretch>
        </p:blipFill>
        <p:spPr>
          <a:xfrm>
            <a:off x="252913" y="1168982"/>
            <a:ext cx="1627773" cy="3322608"/>
          </a:xfrm>
          <a:prstGeom prst="rect">
            <a:avLst/>
          </a:prstGeom>
        </p:spPr>
      </p:pic>
      <p:sp>
        <p:nvSpPr>
          <p:cNvPr id="7" name="TextBox 6">
            <a:extLst>
              <a:ext uri="{FF2B5EF4-FFF2-40B4-BE49-F238E27FC236}">
                <a16:creationId xmlns:a16="http://schemas.microsoft.com/office/drawing/2014/main" id="{D1DEE42F-0939-440C-833B-D70D56BE06A9}"/>
              </a:ext>
            </a:extLst>
          </p:cNvPr>
          <p:cNvSpPr txBox="1"/>
          <p:nvPr/>
        </p:nvSpPr>
        <p:spPr>
          <a:xfrm>
            <a:off x="1975202" y="2423679"/>
            <a:ext cx="2001534" cy="553998"/>
          </a:xfrm>
          <a:prstGeom prst="rect">
            <a:avLst/>
          </a:prstGeom>
          <a:noFill/>
        </p:spPr>
        <p:txBody>
          <a:bodyPr wrap="square" lIns="0" tIns="0" rIns="0" bIns="0" rtlCol="0">
            <a:spAutoFit/>
          </a:bodyPr>
          <a:lstStyle/>
          <a:p>
            <a:pPr algn="ctr"/>
            <a:r>
              <a:rPr lang="en-US" b="1" dirty="0">
                <a:solidFill>
                  <a:srgbClr val="D94021"/>
                </a:solidFill>
              </a:rPr>
              <a:t>Nearly 60 km of beam lines!</a:t>
            </a:r>
          </a:p>
        </p:txBody>
      </p:sp>
      <p:sp>
        <p:nvSpPr>
          <p:cNvPr id="13" name="TextBox 12">
            <a:extLst>
              <a:ext uri="{FF2B5EF4-FFF2-40B4-BE49-F238E27FC236}">
                <a16:creationId xmlns:a16="http://schemas.microsoft.com/office/drawing/2014/main" id="{41C2827D-F84B-493F-AF40-3F306E52ECF1}"/>
              </a:ext>
            </a:extLst>
          </p:cNvPr>
          <p:cNvSpPr txBox="1"/>
          <p:nvPr/>
        </p:nvSpPr>
        <p:spPr>
          <a:xfrm>
            <a:off x="2234289" y="5541348"/>
            <a:ext cx="1982788" cy="738664"/>
          </a:xfrm>
          <a:prstGeom prst="rect">
            <a:avLst/>
          </a:prstGeom>
          <a:noFill/>
        </p:spPr>
        <p:txBody>
          <a:bodyPr wrap="square">
            <a:spAutoFit/>
          </a:bodyPr>
          <a:lstStyle/>
          <a:p>
            <a:r>
              <a:rPr lang="en-GB" sz="2100" b="1" dirty="0">
                <a:solidFill>
                  <a:srgbClr val="0070C0"/>
                </a:solidFill>
              </a:rPr>
              <a:t>Permanent monitoring</a:t>
            </a:r>
            <a:endParaRPr lang="fr-CH" sz="2100" b="1" dirty="0">
              <a:solidFill>
                <a:srgbClr val="0070C0"/>
              </a:solidFill>
            </a:endParaRPr>
          </a:p>
        </p:txBody>
      </p:sp>
      <p:sp>
        <p:nvSpPr>
          <p:cNvPr id="14" name="TextBox 13">
            <a:extLst>
              <a:ext uri="{FF2B5EF4-FFF2-40B4-BE49-F238E27FC236}">
                <a16:creationId xmlns:a16="http://schemas.microsoft.com/office/drawing/2014/main" id="{8D6719B8-DD1B-4024-8976-4D89C672CA53}"/>
              </a:ext>
            </a:extLst>
          </p:cNvPr>
          <p:cNvSpPr txBox="1"/>
          <p:nvPr/>
        </p:nvSpPr>
        <p:spPr>
          <a:xfrm>
            <a:off x="5838433" y="5522848"/>
            <a:ext cx="1502241" cy="415498"/>
          </a:xfrm>
          <a:prstGeom prst="rect">
            <a:avLst/>
          </a:prstGeom>
          <a:noFill/>
        </p:spPr>
        <p:txBody>
          <a:bodyPr wrap="square">
            <a:spAutoFit/>
          </a:bodyPr>
          <a:lstStyle/>
          <a:p>
            <a:pPr algn="ctr"/>
            <a:r>
              <a:rPr lang="en-GB" sz="2100" b="1" dirty="0">
                <a:solidFill>
                  <a:srgbClr val="0070C0"/>
                </a:solidFill>
              </a:rPr>
              <a:t>R&amp;D</a:t>
            </a:r>
            <a:endParaRPr lang="fr-CH" sz="2100" b="1" dirty="0">
              <a:solidFill>
                <a:srgbClr val="0070C0"/>
              </a:solidFill>
            </a:endParaRPr>
          </a:p>
        </p:txBody>
      </p:sp>
      <p:sp>
        <p:nvSpPr>
          <p:cNvPr id="15" name="TextBox 14">
            <a:extLst>
              <a:ext uri="{FF2B5EF4-FFF2-40B4-BE49-F238E27FC236}">
                <a16:creationId xmlns:a16="http://schemas.microsoft.com/office/drawing/2014/main" id="{A4355A3A-6E0A-47E4-BEB0-C379D6A2BE02}"/>
              </a:ext>
            </a:extLst>
          </p:cNvPr>
          <p:cNvSpPr txBox="1"/>
          <p:nvPr/>
        </p:nvSpPr>
        <p:spPr>
          <a:xfrm>
            <a:off x="3638598" y="5541348"/>
            <a:ext cx="2099469" cy="738664"/>
          </a:xfrm>
          <a:prstGeom prst="rect">
            <a:avLst/>
          </a:prstGeom>
          <a:noFill/>
        </p:spPr>
        <p:txBody>
          <a:bodyPr wrap="square">
            <a:spAutoFit/>
          </a:bodyPr>
          <a:lstStyle/>
          <a:p>
            <a:pPr algn="ctr"/>
            <a:r>
              <a:rPr lang="en-GB" sz="2100" b="1" dirty="0">
                <a:solidFill>
                  <a:srgbClr val="0070C0"/>
                </a:solidFill>
              </a:rPr>
              <a:t>Geodetic aspects</a:t>
            </a:r>
            <a:endParaRPr lang="fr-CH" sz="2100" b="1" dirty="0">
              <a:solidFill>
                <a:srgbClr val="0070C0"/>
              </a:solidFill>
            </a:endParaRPr>
          </a:p>
        </p:txBody>
      </p:sp>
      <p:pic>
        <p:nvPicPr>
          <p:cNvPr id="16" name="Picture 15">
            <a:extLst>
              <a:ext uri="{FF2B5EF4-FFF2-40B4-BE49-F238E27FC236}">
                <a16:creationId xmlns:a16="http://schemas.microsoft.com/office/drawing/2014/main" id="{92E2D343-90AD-4318-AADB-2AFCA6B1E1DC}"/>
              </a:ext>
            </a:extLst>
          </p:cNvPr>
          <p:cNvPicPr>
            <a:picLocks noChangeAspect="1"/>
          </p:cNvPicPr>
          <p:nvPr/>
        </p:nvPicPr>
        <p:blipFill>
          <a:blip r:embed="rId3"/>
          <a:stretch>
            <a:fillRect/>
          </a:stretch>
        </p:blipFill>
        <p:spPr>
          <a:xfrm>
            <a:off x="5681677" y="3611884"/>
            <a:ext cx="1713124" cy="1639966"/>
          </a:xfrm>
          <a:prstGeom prst="rect">
            <a:avLst/>
          </a:prstGeom>
        </p:spPr>
      </p:pic>
      <p:pic>
        <p:nvPicPr>
          <p:cNvPr id="17" name="Picture 16">
            <a:extLst>
              <a:ext uri="{FF2B5EF4-FFF2-40B4-BE49-F238E27FC236}">
                <a16:creationId xmlns:a16="http://schemas.microsoft.com/office/drawing/2014/main" id="{A11B6687-A446-4F6F-A344-5ECD5691FC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4475" y="3401726"/>
            <a:ext cx="1160010" cy="2151242"/>
          </a:xfrm>
          <a:prstGeom prst="rect">
            <a:avLst/>
          </a:prstGeom>
        </p:spPr>
      </p:pic>
      <p:pic>
        <p:nvPicPr>
          <p:cNvPr id="18" name="Picture 12">
            <a:extLst>
              <a:ext uri="{FF2B5EF4-FFF2-40B4-BE49-F238E27FC236}">
                <a16:creationId xmlns:a16="http://schemas.microsoft.com/office/drawing/2014/main" id="{401EB6AD-65AC-422A-AA06-43AD98258707}"/>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2481298" y="3389075"/>
            <a:ext cx="1088273" cy="2176545"/>
          </a:xfrm>
          <a:prstGeom prst="rect">
            <a:avLst/>
          </a:prstGeom>
        </p:spPr>
      </p:pic>
      <p:pic>
        <p:nvPicPr>
          <p:cNvPr id="19" name="Picture 18">
            <a:extLst>
              <a:ext uri="{FF2B5EF4-FFF2-40B4-BE49-F238E27FC236}">
                <a16:creationId xmlns:a16="http://schemas.microsoft.com/office/drawing/2014/main" id="{A9ABB1E5-D6E3-4C05-A41F-49DE6C2D61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5317" y="3239326"/>
            <a:ext cx="2156545" cy="2637501"/>
          </a:xfrm>
          <a:prstGeom prst="rect">
            <a:avLst/>
          </a:prstGeom>
        </p:spPr>
      </p:pic>
      <p:sp>
        <p:nvSpPr>
          <p:cNvPr id="20" name="TextBox 19">
            <a:extLst>
              <a:ext uri="{FF2B5EF4-FFF2-40B4-BE49-F238E27FC236}">
                <a16:creationId xmlns:a16="http://schemas.microsoft.com/office/drawing/2014/main" id="{E1EC048A-3B4E-4757-BEB4-1BD9CFDC6549}"/>
              </a:ext>
            </a:extLst>
          </p:cNvPr>
          <p:cNvSpPr txBox="1"/>
          <p:nvPr/>
        </p:nvSpPr>
        <p:spPr>
          <a:xfrm>
            <a:off x="7629688" y="5513703"/>
            <a:ext cx="2156545" cy="738664"/>
          </a:xfrm>
          <a:prstGeom prst="rect">
            <a:avLst/>
          </a:prstGeom>
          <a:noFill/>
        </p:spPr>
        <p:txBody>
          <a:bodyPr wrap="square">
            <a:spAutoFit/>
          </a:bodyPr>
          <a:lstStyle/>
          <a:p>
            <a:pPr algn="ctr"/>
            <a:r>
              <a:rPr lang="en-GB" sz="2100" b="1" dirty="0">
                <a:solidFill>
                  <a:srgbClr val="0070C0"/>
                </a:solidFill>
              </a:rPr>
              <a:t>Georeferenced scans</a:t>
            </a:r>
            <a:endParaRPr lang="fr-CH" sz="2100" b="1" dirty="0">
              <a:solidFill>
                <a:srgbClr val="0070C0"/>
              </a:solidFill>
            </a:endParaRPr>
          </a:p>
        </p:txBody>
      </p:sp>
      <p:sp>
        <p:nvSpPr>
          <p:cNvPr id="21" name="TextBox 20">
            <a:extLst>
              <a:ext uri="{FF2B5EF4-FFF2-40B4-BE49-F238E27FC236}">
                <a16:creationId xmlns:a16="http://schemas.microsoft.com/office/drawing/2014/main" id="{0CB53930-0F58-4181-A34B-B01B51DE2B8F}"/>
              </a:ext>
            </a:extLst>
          </p:cNvPr>
          <p:cNvSpPr txBox="1"/>
          <p:nvPr/>
        </p:nvSpPr>
        <p:spPr>
          <a:xfrm>
            <a:off x="9817830" y="5503273"/>
            <a:ext cx="2099469" cy="738664"/>
          </a:xfrm>
          <a:prstGeom prst="rect">
            <a:avLst/>
          </a:prstGeom>
          <a:noFill/>
        </p:spPr>
        <p:txBody>
          <a:bodyPr wrap="square">
            <a:spAutoFit/>
          </a:bodyPr>
          <a:lstStyle/>
          <a:p>
            <a:pPr algn="ctr"/>
            <a:r>
              <a:rPr lang="en-GB" sz="2100" b="1" dirty="0">
                <a:solidFill>
                  <a:srgbClr val="0070C0"/>
                </a:solidFill>
              </a:rPr>
              <a:t>Associated software</a:t>
            </a:r>
            <a:endParaRPr lang="fr-CH" sz="2100" b="1" dirty="0">
              <a:solidFill>
                <a:srgbClr val="0070C0"/>
              </a:solidFill>
            </a:endParaRPr>
          </a:p>
        </p:txBody>
      </p:sp>
      <p:pic>
        <p:nvPicPr>
          <p:cNvPr id="23" name="Picture 22">
            <a:extLst>
              <a:ext uri="{FF2B5EF4-FFF2-40B4-BE49-F238E27FC236}">
                <a16:creationId xmlns:a16="http://schemas.microsoft.com/office/drawing/2014/main" id="{2C0CEED1-EE6F-4AF9-BA43-66E2836ABFFE}"/>
              </a:ext>
            </a:extLst>
          </p:cNvPr>
          <p:cNvPicPr>
            <a:picLocks noChangeAspect="1"/>
          </p:cNvPicPr>
          <p:nvPr/>
        </p:nvPicPr>
        <p:blipFill>
          <a:blip r:embed="rId7"/>
          <a:stretch>
            <a:fillRect/>
          </a:stretch>
        </p:blipFill>
        <p:spPr>
          <a:xfrm>
            <a:off x="10100198" y="3200368"/>
            <a:ext cx="1822862" cy="2462997"/>
          </a:xfrm>
          <a:prstGeom prst="rect">
            <a:avLst/>
          </a:prstGeom>
        </p:spPr>
      </p:pic>
      <p:sp>
        <p:nvSpPr>
          <p:cNvPr id="22" name="TextBox 21">
            <a:extLst>
              <a:ext uri="{FF2B5EF4-FFF2-40B4-BE49-F238E27FC236}">
                <a16:creationId xmlns:a16="http://schemas.microsoft.com/office/drawing/2014/main" id="{A94BC63E-4FC6-4716-B63A-BA89F5093335}"/>
              </a:ext>
            </a:extLst>
          </p:cNvPr>
          <p:cNvSpPr txBox="1"/>
          <p:nvPr/>
        </p:nvSpPr>
        <p:spPr>
          <a:xfrm>
            <a:off x="6460460" y="425289"/>
            <a:ext cx="4756553" cy="480131"/>
          </a:xfrm>
          <a:prstGeom prst="rect">
            <a:avLst/>
          </a:prstGeom>
          <a:noFill/>
        </p:spPr>
        <p:txBody>
          <a:bodyPr wrap="square">
            <a:spAutoFit/>
          </a:bodyPr>
          <a:lstStyle/>
          <a:p>
            <a:pPr>
              <a:lnSpc>
                <a:spcPct val="90000"/>
              </a:lnSpc>
              <a:spcBef>
                <a:spcPts val="1800"/>
              </a:spcBef>
              <a:spcAft>
                <a:spcPts val="400"/>
              </a:spcAft>
            </a:pPr>
            <a:r>
              <a:rPr lang="en-GB" sz="2800" b="1" dirty="0">
                <a:latin typeface="+mj-lt"/>
                <a:ea typeface="+mj-ea"/>
                <a:cs typeface="+mj-cs"/>
              </a:rPr>
              <a:t> -- Our Mandate --</a:t>
            </a:r>
          </a:p>
        </p:txBody>
      </p:sp>
      <p:sp>
        <p:nvSpPr>
          <p:cNvPr id="24" name="TextBox 23">
            <a:extLst>
              <a:ext uri="{FF2B5EF4-FFF2-40B4-BE49-F238E27FC236}">
                <a16:creationId xmlns:a16="http://schemas.microsoft.com/office/drawing/2014/main" id="{4215629A-3E0C-43A3-AA18-5C45CCB95A1C}"/>
              </a:ext>
            </a:extLst>
          </p:cNvPr>
          <p:cNvSpPr txBox="1"/>
          <p:nvPr/>
        </p:nvSpPr>
        <p:spPr>
          <a:xfrm>
            <a:off x="4162788" y="2650377"/>
            <a:ext cx="2001534" cy="553998"/>
          </a:xfrm>
          <a:prstGeom prst="rect">
            <a:avLst/>
          </a:prstGeom>
          <a:noFill/>
        </p:spPr>
        <p:txBody>
          <a:bodyPr wrap="square" lIns="0" tIns="0" rIns="0" bIns="0" rtlCol="0">
            <a:spAutoFit/>
          </a:bodyPr>
          <a:lstStyle/>
          <a:p>
            <a:pPr algn="ctr"/>
            <a:r>
              <a:rPr lang="en-US" b="1" dirty="0">
                <a:solidFill>
                  <a:srgbClr val="D94021"/>
                </a:solidFill>
                <a:latin typeface="Calibri" panose="020F0502020204030204" pitchFamily="34" charset="0"/>
                <a:cs typeface="Calibri" panose="020F0502020204030204" pitchFamily="34" charset="0"/>
              </a:rPr>
              <a:t>̴ </a:t>
            </a:r>
            <a:r>
              <a:rPr lang="en-US" b="1" dirty="0">
                <a:solidFill>
                  <a:srgbClr val="D94021"/>
                </a:solidFill>
              </a:rPr>
              <a:t>7500 accelerator components</a:t>
            </a:r>
          </a:p>
        </p:txBody>
      </p:sp>
      <p:sp>
        <p:nvSpPr>
          <p:cNvPr id="25" name="TextBox 24">
            <a:extLst>
              <a:ext uri="{FF2B5EF4-FFF2-40B4-BE49-F238E27FC236}">
                <a16:creationId xmlns:a16="http://schemas.microsoft.com/office/drawing/2014/main" id="{1235263D-81B4-428B-87D5-0095EFD6A216}"/>
              </a:ext>
            </a:extLst>
          </p:cNvPr>
          <p:cNvSpPr txBox="1"/>
          <p:nvPr/>
        </p:nvSpPr>
        <p:spPr>
          <a:xfrm>
            <a:off x="6904961" y="2779485"/>
            <a:ext cx="2001534" cy="276999"/>
          </a:xfrm>
          <a:prstGeom prst="rect">
            <a:avLst/>
          </a:prstGeom>
          <a:noFill/>
        </p:spPr>
        <p:txBody>
          <a:bodyPr wrap="square" lIns="0" tIns="0" rIns="0" bIns="0" rtlCol="0">
            <a:spAutoFit/>
          </a:bodyPr>
          <a:lstStyle/>
          <a:p>
            <a:pPr algn="ctr"/>
            <a:r>
              <a:rPr lang="en-US" b="1" dirty="0">
                <a:solidFill>
                  <a:srgbClr val="D94021"/>
                </a:solidFill>
              </a:rPr>
              <a:t>20 experiments</a:t>
            </a:r>
          </a:p>
        </p:txBody>
      </p:sp>
      <p:sp>
        <p:nvSpPr>
          <p:cNvPr id="26" name="TextBox 25">
            <a:extLst>
              <a:ext uri="{FF2B5EF4-FFF2-40B4-BE49-F238E27FC236}">
                <a16:creationId xmlns:a16="http://schemas.microsoft.com/office/drawing/2014/main" id="{4686528D-12F2-41A2-8485-FF62ABB8566E}"/>
              </a:ext>
            </a:extLst>
          </p:cNvPr>
          <p:cNvSpPr txBox="1"/>
          <p:nvPr/>
        </p:nvSpPr>
        <p:spPr>
          <a:xfrm>
            <a:off x="9706279" y="2431756"/>
            <a:ext cx="2001534" cy="553998"/>
          </a:xfrm>
          <a:prstGeom prst="rect">
            <a:avLst/>
          </a:prstGeom>
          <a:noFill/>
        </p:spPr>
        <p:txBody>
          <a:bodyPr wrap="square" lIns="0" tIns="0" rIns="0" bIns="0" rtlCol="0">
            <a:spAutoFit/>
          </a:bodyPr>
          <a:lstStyle/>
          <a:p>
            <a:pPr algn="ctr"/>
            <a:r>
              <a:rPr lang="en-US" b="1" dirty="0">
                <a:solidFill>
                  <a:srgbClr val="D94021"/>
                </a:solidFill>
              </a:rPr>
              <a:t>Thousands of sub-detectors!</a:t>
            </a:r>
          </a:p>
        </p:txBody>
      </p:sp>
    </p:spTree>
    <p:extLst>
      <p:ext uri="{BB962C8B-B14F-4D97-AF65-F5344CB8AC3E}">
        <p14:creationId xmlns:p14="http://schemas.microsoft.com/office/powerpoint/2010/main" val="265542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P spid="20" grpId="0"/>
      <p:bldP spid="21" grpId="0"/>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B044B-76DA-4FD4-A6A2-12B93814A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89556" y="1507882"/>
            <a:ext cx="3253637" cy="4338183"/>
          </a:xfrm>
          <a:prstGeom prst="rect">
            <a:avLst/>
          </a:prstGeom>
        </p:spPr>
      </p:pic>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GM – Geodetic Metrology</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44</a:t>
            </a:fld>
            <a:endParaRPr lang="en-US" dirty="0"/>
          </a:p>
        </p:txBody>
      </p:sp>
      <p:pic>
        <p:nvPicPr>
          <p:cNvPr id="8" name="Picture 7">
            <a:extLst>
              <a:ext uri="{FF2B5EF4-FFF2-40B4-BE49-F238E27FC236}">
                <a16:creationId xmlns:a16="http://schemas.microsoft.com/office/drawing/2014/main" id="{F1E37EBD-A3A9-4471-96FD-A2F28DDE789A}"/>
              </a:ext>
            </a:extLst>
          </p:cNvPr>
          <p:cNvPicPr>
            <a:picLocks noChangeAspect="1"/>
          </p:cNvPicPr>
          <p:nvPr/>
        </p:nvPicPr>
        <p:blipFill>
          <a:blip r:embed="rId3"/>
          <a:stretch>
            <a:fillRect/>
          </a:stretch>
        </p:blipFill>
        <p:spPr>
          <a:xfrm>
            <a:off x="252913" y="1168982"/>
            <a:ext cx="1627773" cy="3322608"/>
          </a:xfrm>
          <a:prstGeom prst="rect">
            <a:avLst/>
          </a:prstGeom>
        </p:spPr>
      </p:pic>
      <p:sp>
        <p:nvSpPr>
          <p:cNvPr id="12" name="TextBox 11">
            <a:extLst>
              <a:ext uri="{FF2B5EF4-FFF2-40B4-BE49-F238E27FC236}">
                <a16:creationId xmlns:a16="http://schemas.microsoft.com/office/drawing/2014/main" id="{E127FABF-D05B-4E24-9D0A-4BA3CFD0FBCE}"/>
              </a:ext>
            </a:extLst>
          </p:cNvPr>
          <p:cNvSpPr txBox="1"/>
          <p:nvPr/>
        </p:nvSpPr>
        <p:spPr>
          <a:xfrm>
            <a:off x="5337989" y="2607899"/>
            <a:ext cx="3532459" cy="492443"/>
          </a:xfrm>
          <a:prstGeom prst="rect">
            <a:avLst/>
          </a:prstGeom>
          <a:noFill/>
        </p:spPr>
        <p:txBody>
          <a:bodyPr wrap="square" lIns="0" tIns="0" rIns="0" bIns="0" rtlCol="0">
            <a:spAutoFit/>
          </a:bodyPr>
          <a:lstStyle/>
          <a:p>
            <a:pPr algn="ctr"/>
            <a:r>
              <a:rPr lang="en-US" sz="1600" dirty="0">
                <a:solidFill>
                  <a:srgbClr val="002060"/>
                </a:solidFill>
              </a:rPr>
              <a:t>Implementation of new 3D calculation methods</a:t>
            </a:r>
          </a:p>
        </p:txBody>
      </p:sp>
      <p:pic>
        <p:nvPicPr>
          <p:cNvPr id="9" name="Picture 8">
            <a:extLst>
              <a:ext uri="{FF2B5EF4-FFF2-40B4-BE49-F238E27FC236}">
                <a16:creationId xmlns:a16="http://schemas.microsoft.com/office/drawing/2014/main" id="{FA087823-FF71-4DAC-B298-00F6C1D236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5011" y="905420"/>
            <a:ext cx="3377523" cy="1765269"/>
          </a:xfrm>
          <a:prstGeom prst="rect">
            <a:avLst/>
          </a:prstGeom>
        </p:spPr>
      </p:pic>
      <p:sp>
        <p:nvSpPr>
          <p:cNvPr id="13" name="TextBox 12">
            <a:extLst>
              <a:ext uri="{FF2B5EF4-FFF2-40B4-BE49-F238E27FC236}">
                <a16:creationId xmlns:a16="http://schemas.microsoft.com/office/drawing/2014/main" id="{220A98AE-B5F4-4CCE-86F8-837F7175CFBB}"/>
              </a:ext>
            </a:extLst>
          </p:cNvPr>
          <p:cNvSpPr txBox="1"/>
          <p:nvPr/>
        </p:nvSpPr>
        <p:spPr>
          <a:xfrm>
            <a:off x="5992010" y="425289"/>
            <a:ext cx="5225004" cy="480131"/>
          </a:xfrm>
          <a:prstGeom prst="rect">
            <a:avLst/>
          </a:prstGeom>
          <a:noFill/>
        </p:spPr>
        <p:txBody>
          <a:bodyPr wrap="square">
            <a:spAutoFit/>
          </a:bodyPr>
          <a:lstStyle/>
          <a:p>
            <a:pPr>
              <a:lnSpc>
                <a:spcPct val="90000"/>
              </a:lnSpc>
              <a:spcBef>
                <a:spcPts val="1800"/>
              </a:spcBef>
              <a:spcAft>
                <a:spcPts val="400"/>
              </a:spcAft>
            </a:pPr>
            <a:r>
              <a:rPr lang="en-GB" sz="2800" b="1" dirty="0">
                <a:latin typeface="+mj-lt"/>
                <a:ea typeface="+mj-ea"/>
                <a:cs typeface="+mj-cs"/>
              </a:rPr>
              <a:t>-- A few 2020 achievements --</a:t>
            </a:r>
          </a:p>
        </p:txBody>
      </p:sp>
      <p:pic>
        <p:nvPicPr>
          <p:cNvPr id="17" name="Picture 16">
            <a:extLst>
              <a:ext uri="{FF2B5EF4-FFF2-40B4-BE49-F238E27FC236}">
                <a16:creationId xmlns:a16="http://schemas.microsoft.com/office/drawing/2014/main" id="{BF326D30-866A-4899-91B6-A963EB320D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0389" y="1468442"/>
            <a:ext cx="3288972" cy="4385296"/>
          </a:xfrm>
          <a:prstGeom prst="rect">
            <a:avLst/>
          </a:prstGeom>
        </p:spPr>
      </p:pic>
      <p:sp>
        <p:nvSpPr>
          <p:cNvPr id="11" name="TextBox 10">
            <a:extLst>
              <a:ext uri="{FF2B5EF4-FFF2-40B4-BE49-F238E27FC236}">
                <a16:creationId xmlns:a16="http://schemas.microsoft.com/office/drawing/2014/main" id="{843445D3-EC44-4F40-901C-0B7A36687C04}"/>
              </a:ext>
            </a:extLst>
          </p:cNvPr>
          <p:cNvSpPr txBox="1"/>
          <p:nvPr/>
        </p:nvSpPr>
        <p:spPr>
          <a:xfrm>
            <a:off x="2267505" y="5952580"/>
            <a:ext cx="3532459" cy="246221"/>
          </a:xfrm>
          <a:prstGeom prst="rect">
            <a:avLst/>
          </a:prstGeom>
          <a:noFill/>
        </p:spPr>
        <p:txBody>
          <a:bodyPr wrap="square" lIns="0" tIns="0" rIns="0" bIns="0" rtlCol="0">
            <a:spAutoFit/>
          </a:bodyPr>
          <a:lstStyle/>
          <a:p>
            <a:pPr algn="l"/>
            <a:r>
              <a:rPr lang="en-US" sz="1600" dirty="0">
                <a:solidFill>
                  <a:srgbClr val="002060"/>
                </a:solidFill>
              </a:rPr>
              <a:t>New small wheel construction</a:t>
            </a:r>
          </a:p>
        </p:txBody>
      </p:sp>
      <p:pic>
        <p:nvPicPr>
          <p:cNvPr id="22" name="Picture 21">
            <a:extLst>
              <a:ext uri="{FF2B5EF4-FFF2-40B4-BE49-F238E27FC236}">
                <a16:creationId xmlns:a16="http://schemas.microsoft.com/office/drawing/2014/main" id="{682213EA-4262-4B87-A1BE-D88611D8CF0A}"/>
              </a:ext>
            </a:extLst>
          </p:cNvPr>
          <p:cNvPicPr>
            <a:picLocks noChangeAspect="1"/>
          </p:cNvPicPr>
          <p:nvPr/>
        </p:nvPicPr>
        <p:blipFill>
          <a:blip r:embed="rId6"/>
          <a:stretch>
            <a:fillRect/>
          </a:stretch>
        </p:blipFill>
        <p:spPr>
          <a:xfrm>
            <a:off x="5580765" y="3298459"/>
            <a:ext cx="2714190" cy="2555279"/>
          </a:xfrm>
          <a:prstGeom prst="rect">
            <a:avLst/>
          </a:prstGeom>
        </p:spPr>
      </p:pic>
      <p:sp>
        <p:nvSpPr>
          <p:cNvPr id="23" name="TextBox 22">
            <a:extLst>
              <a:ext uri="{FF2B5EF4-FFF2-40B4-BE49-F238E27FC236}">
                <a16:creationId xmlns:a16="http://schemas.microsoft.com/office/drawing/2014/main" id="{9AE0CE7D-9E5A-4EA2-AEA6-B2A02724FE58}"/>
              </a:ext>
            </a:extLst>
          </p:cNvPr>
          <p:cNvSpPr txBox="1"/>
          <p:nvPr/>
        </p:nvSpPr>
        <p:spPr>
          <a:xfrm>
            <a:off x="5171630" y="5963748"/>
            <a:ext cx="3532459" cy="246221"/>
          </a:xfrm>
          <a:prstGeom prst="rect">
            <a:avLst/>
          </a:prstGeom>
          <a:noFill/>
        </p:spPr>
        <p:txBody>
          <a:bodyPr wrap="square" lIns="0" tIns="0" rIns="0" bIns="0" rtlCol="0">
            <a:spAutoFit/>
          </a:bodyPr>
          <a:lstStyle/>
          <a:p>
            <a:pPr algn="ctr"/>
            <a:r>
              <a:rPr lang="en-US" sz="1600" dirty="0">
                <a:solidFill>
                  <a:srgbClr val="002060"/>
                </a:solidFill>
              </a:rPr>
              <a:t>Universal adjustment platform</a:t>
            </a:r>
          </a:p>
        </p:txBody>
      </p:sp>
      <p:sp>
        <p:nvSpPr>
          <p:cNvPr id="25" name="TextBox 24">
            <a:extLst>
              <a:ext uri="{FF2B5EF4-FFF2-40B4-BE49-F238E27FC236}">
                <a16:creationId xmlns:a16="http://schemas.microsoft.com/office/drawing/2014/main" id="{C3EDEA1B-5C3C-4DDD-8160-63924A8E39F6}"/>
              </a:ext>
            </a:extLst>
          </p:cNvPr>
          <p:cNvSpPr txBox="1"/>
          <p:nvPr/>
        </p:nvSpPr>
        <p:spPr>
          <a:xfrm>
            <a:off x="9681943" y="5963748"/>
            <a:ext cx="3532459" cy="246221"/>
          </a:xfrm>
          <a:prstGeom prst="rect">
            <a:avLst/>
          </a:prstGeom>
          <a:noFill/>
        </p:spPr>
        <p:txBody>
          <a:bodyPr wrap="square" lIns="0" tIns="0" rIns="0" bIns="0" rtlCol="0">
            <a:spAutoFit/>
          </a:bodyPr>
          <a:lstStyle/>
          <a:p>
            <a:pPr algn="l"/>
            <a:r>
              <a:rPr lang="en-US" sz="1600" dirty="0">
                <a:solidFill>
                  <a:srgbClr val="002060"/>
                </a:solidFill>
              </a:rPr>
              <a:t>Component alignment</a:t>
            </a:r>
          </a:p>
        </p:txBody>
      </p:sp>
    </p:spTree>
    <p:extLst>
      <p:ext uri="{BB962C8B-B14F-4D97-AF65-F5344CB8AC3E}">
        <p14:creationId xmlns:p14="http://schemas.microsoft.com/office/powerpoint/2010/main" val="3517103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A1051-7D9E-42E0-8FE4-C22A7A9C9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1840" y="1436318"/>
            <a:ext cx="7500693" cy="4404242"/>
          </a:xfrm>
          <a:prstGeom prst="rect">
            <a:avLst/>
          </a:prstGeom>
        </p:spPr>
      </p:pic>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GM – Geodetic Metrology</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45</a:t>
            </a:fld>
            <a:endParaRPr lang="en-US" dirty="0"/>
          </a:p>
        </p:txBody>
      </p:sp>
      <p:pic>
        <p:nvPicPr>
          <p:cNvPr id="8" name="Picture 7">
            <a:extLst>
              <a:ext uri="{FF2B5EF4-FFF2-40B4-BE49-F238E27FC236}">
                <a16:creationId xmlns:a16="http://schemas.microsoft.com/office/drawing/2014/main" id="{F1E37EBD-A3A9-4471-96FD-A2F28DDE789A}"/>
              </a:ext>
            </a:extLst>
          </p:cNvPr>
          <p:cNvPicPr>
            <a:picLocks noChangeAspect="1"/>
          </p:cNvPicPr>
          <p:nvPr/>
        </p:nvPicPr>
        <p:blipFill>
          <a:blip r:embed="rId3"/>
          <a:stretch>
            <a:fillRect/>
          </a:stretch>
        </p:blipFill>
        <p:spPr>
          <a:xfrm>
            <a:off x="252913" y="1168982"/>
            <a:ext cx="1627773" cy="3322608"/>
          </a:xfrm>
          <a:prstGeom prst="rect">
            <a:avLst/>
          </a:prstGeom>
        </p:spPr>
      </p:pic>
      <p:pic>
        <p:nvPicPr>
          <p:cNvPr id="10" name="Picture 9">
            <a:extLst>
              <a:ext uri="{FF2B5EF4-FFF2-40B4-BE49-F238E27FC236}">
                <a16:creationId xmlns:a16="http://schemas.microsoft.com/office/drawing/2014/main" id="{12972E01-08F9-4138-901B-166AB5CF66E8}"/>
              </a:ext>
            </a:extLst>
          </p:cNvPr>
          <p:cNvPicPr>
            <a:picLocks noChangeAspect="1"/>
          </p:cNvPicPr>
          <p:nvPr/>
        </p:nvPicPr>
        <p:blipFill>
          <a:blip r:embed="rId4"/>
          <a:stretch>
            <a:fillRect/>
          </a:stretch>
        </p:blipFill>
        <p:spPr>
          <a:xfrm>
            <a:off x="5676317" y="1137004"/>
            <a:ext cx="4640336" cy="2355863"/>
          </a:xfrm>
          <a:prstGeom prst="rect">
            <a:avLst/>
          </a:prstGeom>
        </p:spPr>
      </p:pic>
      <p:pic>
        <p:nvPicPr>
          <p:cNvPr id="12" name="Content Placeholder 4" descr="TGC-wheel_Front">
            <a:extLst>
              <a:ext uri="{FF2B5EF4-FFF2-40B4-BE49-F238E27FC236}">
                <a16:creationId xmlns:a16="http://schemas.microsoft.com/office/drawing/2014/main" id="{EE609C22-1D91-408F-8C5F-0AC4898F9CF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96684" y="1646865"/>
            <a:ext cx="3619023" cy="27901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BF29DF6-4302-406F-A97E-35CFA327165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77637" y="4436980"/>
            <a:ext cx="2381625" cy="1781381"/>
          </a:xfrm>
          <a:prstGeom prst="rect">
            <a:avLst/>
          </a:prstGeom>
          <a:noFill/>
          <a:ln w="38100">
            <a:solidFill>
              <a:schemeClr val="bg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cern.ch\dfs\Support\SurveyingEng\Experiments\EM_Experimental_Zones (en cours)\LHCb\BCAM\InnerTrackers\Installation\Photos\IMG_20141021_145841.jpg">
            <a:extLst>
              <a:ext uri="{FF2B5EF4-FFF2-40B4-BE49-F238E27FC236}">
                <a16:creationId xmlns:a16="http://schemas.microsoft.com/office/drawing/2014/main" id="{E747A6D5-79FA-4A29-996B-4582C10CF5F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23712" y="4445875"/>
            <a:ext cx="2307257" cy="1730443"/>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aphicFrame>
        <p:nvGraphicFramePr>
          <p:cNvPr id="15" name="Object 11">
            <a:extLst>
              <a:ext uri="{FF2B5EF4-FFF2-40B4-BE49-F238E27FC236}">
                <a16:creationId xmlns:a16="http://schemas.microsoft.com/office/drawing/2014/main" id="{950771C7-0DDC-4018-9112-6D3B1325CEF0}"/>
              </a:ext>
            </a:extLst>
          </p:cNvPr>
          <p:cNvGraphicFramePr>
            <a:graphicFrameLocks noChangeAspect="1"/>
          </p:cNvGraphicFramePr>
          <p:nvPr/>
        </p:nvGraphicFramePr>
        <p:xfrm>
          <a:off x="2560457" y="1326601"/>
          <a:ext cx="2965450" cy="1320800"/>
        </p:xfrm>
        <a:graphic>
          <a:graphicData uri="http://schemas.openxmlformats.org/presentationml/2006/ole">
            <mc:AlternateContent xmlns:mc="http://schemas.openxmlformats.org/markup-compatibility/2006">
              <mc:Choice xmlns:v="urn:schemas-microsoft-com:vml" Requires="v">
                <p:oleObj name="Bitmap Image" r:id="rId8" imgW="5923810" imgH="2638095" progId="Paint.Picture">
                  <p:embed/>
                </p:oleObj>
              </mc:Choice>
              <mc:Fallback>
                <p:oleObj name="Bitmap Image" r:id="rId8" imgW="5923810" imgH="2638095" progId="Paint.Picture">
                  <p:embed/>
                  <p:pic>
                    <p:nvPicPr>
                      <p:cNvPr id="15" name="Object 11">
                        <a:extLst>
                          <a:ext uri="{FF2B5EF4-FFF2-40B4-BE49-F238E27FC236}">
                            <a16:creationId xmlns:a16="http://schemas.microsoft.com/office/drawing/2014/main" id="{950771C7-0DDC-4018-9112-6D3B1325CE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0457" y="1326601"/>
                        <a:ext cx="2965450"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a:extLst>
              <a:ext uri="{FF2B5EF4-FFF2-40B4-BE49-F238E27FC236}">
                <a16:creationId xmlns:a16="http://schemas.microsoft.com/office/drawing/2014/main" id="{52919800-9E6F-4159-B018-381DA39FED56}"/>
              </a:ext>
            </a:extLst>
          </p:cNvPr>
          <p:cNvSpPr/>
          <p:nvPr/>
        </p:nvSpPr>
        <p:spPr>
          <a:xfrm>
            <a:off x="2921517" y="2718992"/>
            <a:ext cx="2604390" cy="369332"/>
          </a:xfrm>
          <a:prstGeom prst="rect">
            <a:avLst/>
          </a:prstGeom>
          <a:solidFill>
            <a:schemeClr val="accent5">
              <a:lumMod val="20000"/>
              <a:lumOff val="80000"/>
            </a:schemeClr>
          </a:solidFill>
        </p:spPr>
        <p:txBody>
          <a:bodyPr wrap="square">
            <a:spAutoFit/>
          </a:bodyPr>
          <a:lstStyle/>
          <a:p>
            <a:pPr algn="ctr"/>
            <a:r>
              <a:rPr lang="en-US" dirty="0">
                <a:solidFill>
                  <a:srgbClr val="002060"/>
                </a:solidFill>
              </a:rPr>
              <a:t>Size of the components</a:t>
            </a:r>
          </a:p>
        </p:txBody>
      </p:sp>
      <p:sp>
        <p:nvSpPr>
          <p:cNvPr id="17" name="Rectangle 16">
            <a:extLst>
              <a:ext uri="{FF2B5EF4-FFF2-40B4-BE49-F238E27FC236}">
                <a16:creationId xmlns:a16="http://schemas.microsoft.com/office/drawing/2014/main" id="{B7FF61D8-7069-49C4-ABAA-B96F6CB86206}"/>
              </a:ext>
            </a:extLst>
          </p:cNvPr>
          <p:cNvSpPr/>
          <p:nvPr/>
        </p:nvSpPr>
        <p:spPr>
          <a:xfrm>
            <a:off x="9887955" y="5545612"/>
            <a:ext cx="882189" cy="369332"/>
          </a:xfrm>
          <a:prstGeom prst="rect">
            <a:avLst/>
          </a:prstGeom>
          <a:solidFill>
            <a:schemeClr val="accent5">
              <a:lumMod val="20000"/>
              <a:lumOff val="80000"/>
            </a:schemeClr>
          </a:solidFill>
        </p:spPr>
        <p:txBody>
          <a:bodyPr wrap="square">
            <a:spAutoFit/>
          </a:bodyPr>
          <a:lstStyle/>
          <a:p>
            <a:pPr algn="ctr"/>
            <a:r>
              <a:rPr lang="en-US" dirty="0">
                <a:solidFill>
                  <a:srgbClr val="002060"/>
                </a:solidFill>
              </a:rPr>
              <a:t>Scale</a:t>
            </a:r>
          </a:p>
        </p:txBody>
      </p:sp>
      <p:sp>
        <p:nvSpPr>
          <p:cNvPr id="18" name="Rectangle 17">
            <a:extLst>
              <a:ext uri="{FF2B5EF4-FFF2-40B4-BE49-F238E27FC236}">
                <a16:creationId xmlns:a16="http://schemas.microsoft.com/office/drawing/2014/main" id="{2CF3F291-204A-42EE-A85C-F7CABF66B26A}"/>
              </a:ext>
            </a:extLst>
          </p:cNvPr>
          <p:cNvSpPr/>
          <p:nvPr/>
        </p:nvSpPr>
        <p:spPr>
          <a:xfrm>
            <a:off x="9128494" y="3612675"/>
            <a:ext cx="2667353" cy="369332"/>
          </a:xfrm>
          <a:prstGeom prst="rect">
            <a:avLst/>
          </a:prstGeom>
          <a:solidFill>
            <a:schemeClr val="accent5">
              <a:lumMod val="20000"/>
              <a:lumOff val="80000"/>
            </a:schemeClr>
          </a:solidFill>
        </p:spPr>
        <p:txBody>
          <a:bodyPr wrap="square">
            <a:spAutoFit/>
          </a:bodyPr>
          <a:lstStyle/>
          <a:p>
            <a:pPr algn="ctr"/>
            <a:r>
              <a:rPr lang="en-US" dirty="0">
                <a:solidFill>
                  <a:srgbClr val="002060"/>
                </a:solidFill>
              </a:rPr>
              <a:t>Accuracy and precision</a:t>
            </a:r>
          </a:p>
        </p:txBody>
      </p:sp>
      <p:sp>
        <p:nvSpPr>
          <p:cNvPr id="19" name="Rectangle 18">
            <a:extLst>
              <a:ext uri="{FF2B5EF4-FFF2-40B4-BE49-F238E27FC236}">
                <a16:creationId xmlns:a16="http://schemas.microsoft.com/office/drawing/2014/main" id="{DB31F303-9D84-459E-8F40-6F059B8AF82C}"/>
              </a:ext>
            </a:extLst>
          </p:cNvPr>
          <p:cNvSpPr/>
          <p:nvPr/>
        </p:nvSpPr>
        <p:spPr>
          <a:xfrm>
            <a:off x="7985168" y="2456176"/>
            <a:ext cx="1440972" cy="369332"/>
          </a:xfrm>
          <a:prstGeom prst="rect">
            <a:avLst/>
          </a:prstGeom>
          <a:solidFill>
            <a:schemeClr val="accent5">
              <a:lumMod val="20000"/>
              <a:lumOff val="80000"/>
            </a:schemeClr>
          </a:solidFill>
        </p:spPr>
        <p:txBody>
          <a:bodyPr wrap="none">
            <a:spAutoFit/>
          </a:bodyPr>
          <a:lstStyle/>
          <a:p>
            <a:r>
              <a:rPr lang="fr-CH" dirty="0">
                <a:solidFill>
                  <a:srgbClr val="002060"/>
                </a:solidFill>
              </a:rPr>
              <a:t>Underground</a:t>
            </a:r>
          </a:p>
        </p:txBody>
      </p:sp>
      <p:sp>
        <p:nvSpPr>
          <p:cNvPr id="20" name="Rectangle 19">
            <a:extLst>
              <a:ext uri="{FF2B5EF4-FFF2-40B4-BE49-F238E27FC236}">
                <a16:creationId xmlns:a16="http://schemas.microsoft.com/office/drawing/2014/main" id="{394851FE-D1A2-4494-A79C-2FA5F67EB9C7}"/>
              </a:ext>
            </a:extLst>
          </p:cNvPr>
          <p:cNvSpPr/>
          <p:nvPr/>
        </p:nvSpPr>
        <p:spPr>
          <a:xfrm>
            <a:off x="5744588" y="1138683"/>
            <a:ext cx="4552156" cy="369332"/>
          </a:xfrm>
          <a:prstGeom prst="rect">
            <a:avLst/>
          </a:prstGeom>
          <a:solidFill>
            <a:schemeClr val="accent5">
              <a:lumMod val="20000"/>
              <a:lumOff val="80000"/>
            </a:schemeClr>
          </a:solidFill>
        </p:spPr>
        <p:txBody>
          <a:bodyPr wrap="square">
            <a:spAutoFit/>
          </a:bodyPr>
          <a:lstStyle/>
          <a:p>
            <a:pPr algn="ctr"/>
            <a:r>
              <a:rPr lang="en-US" dirty="0">
                <a:solidFill>
                  <a:srgbClr val="002060"/>
                </a:solidFill>
              </a:rPr>
              <a:t>Difficult configuration: straight and narrow</a:t>
            </a:r>
          </a:p>
        </p:txBody>
      </p:sp>
      <p:sp>
        <p:nvSpPr>
          <p:cNvPr id="21" name="Rectangle 20">
            <a:extLst>
              <a:ext uri="{FF2B5EF4-FFF2-40B4-BE49-F238E27FC236}">
                <a16:creationId xmlns:a16="http://schemas.microsoft.com/office/drawing/2014/main" id="{BF041B3B-920A-4F82-8E3D-746F7A5A7048}"/>
              </a:ext>
            </a:extLst>
          </p:cNvPr>
          <p:cNvSpPr/>
          <p:nvPr/>
        </p:nvSpPr>
        <p:spPr>
          <a:xfrm>
            <a:off x="3723104" y="4435106"/>
            <a:ext cx="1996409" cy="369332"/>
          </a:xfrm>
          <a:prstGeom prst="rect">
            <a:avLst/>
          </a:prstGeom>
          <a:solidFill>
            <a:schemeClr val="accent5">
              <a:lumMod val="20000"/>
              <a:lumOff val="80000"/>
            </a:schemeClr>
          </a:solidFill>
        </p:spPr>
        <p:txBody>
          <a:bodyPr wrap="square">
            <a:spAutoFit/>
          </a:bodyPr>
          <a:lstStyle/>
          <a:p>
            <a:pPr algn="ctr"/>
            <a:r>
              <a:rPr lang="en-US" dirty="0">
                <a:solidFill>
                  <a:srgbClr val="002060"/>
                </a:solidFill>
              </a:rPr>
              <a:t>In crowded area</a:t>
            </a:r>
          </a:p>
        </p:txBody>
      </p:sp>
      <p:pic>
        <p:nvPicPr>
          <p:cNvPr id="22" name="Picture 21">
            <a:extLst>
              <a:ext uri="{FF2B5EF4-FFF2-40B4-BE49-F238E27FC236}">
                <a16:creationId xmlns:a16="http://schemas.microsoft.com/office/drawing/2014/main" id="{A16A5B3B-D85B-421F-A3CF-2D9B2C62D0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97525" y="4766422"/>
            <a:ext cx="1293603" cy="1090571"/>
          </a:xfrm>
          <a:prstGeom prst="rect">
            <a:avLst/>
          </a:prstGeom>
        </p:spPr>
      </p:pic>
      <p:pic>
        <p:nvPicPr>
          <p:cNvPr id="23" name="Picture 22">
            <a:extLst>
              <a:ext uri="{FF2B5EF4-FFF2-40B4-BE49-F238E27FC236}">
                <a16:creationId xmlns:a16="http://schemas.microsoft.com/office/drawing/2014/main" id="{7F5624CA-90EC-4ACB-80A0-2EEF11792A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81022" y="4893346"/>
            <a:ext cx="1148585" cy="885620"/>
          </a:xfrm>
          <a:prstGeom prst="rect">
            <a:avLst/>
          </a:prstGeom>
        </p:spPr>
      </p:pic>
      <p:sp>
        <p:nvSpPr>
          <p:cNvPr id="24" name="Rectangle 23">
            <a:extLst>
              <a:ext uri="{FF2B5EF4-FFF2-40B4-BE49-F238E27FC236}">
                <a16:creationId xmlns:a16="http://schemas.microsoft.com/office/drawing/2014/main" id="{2D1BD0DC-EAA0-4F34-A8F0-731C720FD5CF}"/>
              </a:ext>
            </a:extLst>
          </p:cNvPr>
          <p:cNvSpPr/>
          <p:nvPr/>
        </p:nvSpPr>
        <p:spPr>
          <a:xfrm>
            <a:off x="6835777" y="5782050"/>
            <a:ext cx="2761890" cy="369332"/>
          </a:xfrm>
          <a:prstGeom prst="rect">
            <a:avLst/>
          </a:prstGeom>
          <a:solidFill>
            <a:schemeClr val="accent5">
              <a:lumMod val="20000"/>
              <a:lumOff val="80000"/>
            </a:schemeClr>
          </a:solidFill>
        </p:spPr>
        <p:txBody>
          <a:bodyPr wrap="square">
            <a:spAutoFit/>
          </a:bodyPr>
          <a:lstStyle/>
          <a:p>
            <a:pPr algn="ctr"/>
            <a:r>
              <a:rPr lang="en-US" dirty="0">
                <a:solidFill>
                  <a:srgbClr val="002060"/>
                </a:solidFill>
              </a:rPr>
              <a:t>Severe environment…</a:t>
            </a:r>
          </a:p>
        </p:txBody>
      </p:sp>
      <p:sp>
        <p:nvSpPr>
          <p:cNvPr id="25" name="TextBox 24">
            <a:extLst>
              <a:ext uri="{FF2B5EF4-FFF2-40B4-BE49-F238E27FC236}">
                <a16:creationId xmlns:a16="http://schemas.microsoft.com/office/drawing/2014/main" id="{C2EDC8F2-699D-4381-8E83-75FB10D3766F}"/>
              </a:ext>
            </a:extLst>
          </p:cNvPr>
          <p:cNvSpPr txBox="1"/>
          <p:nvPr/>
        </p:nvSpPr>
        <p:spPr>
          <a:xfrm>
            <a:off x="9426140" y="3982007"/>
            <a:ext cx="2465177" cy="276999"/>
          </a:xfrm>
          <a:prstGeom prst="rect">
            <a:avLst/>
          </a:prstGeom>
          <a:noFill/>
        </p:spPr>
        <p:txBody>
          <a:bodyPr wrap="square" lIns="0" tIns="0" rIns="0" bIns="0" rtlCol="0">
            <a:spAutoFit/>
          </a:bodyPr>
          <a:lstStyle/>
          <a:p>
            <a:pPr algn="l"/>
            <a:r>
              <a:rPr lang="fr-CH" dirty="0" err="1"/>
              <a:t>From</a:t>
            </a:r>
            <a:r>
              <a:rPr lang="fr-CH" dirty="0"/>
              <a:t> µm to mm…</a:t>
            </a:r>
            <a:endParaRPr lang="en-US" dirty="0"/>
          </a:p>
        </p:txBody>
      </p:sp>
      <p:sp>
        <p:nvSpPr>
          <p:cNvPr id="26" name="TextBox 25">
            <a:extLst>
              <a:ext uri="{FF2B5EF4-FFF2-40B4-BE49-F238E27FC236}">
                <a16:creationId xmlns:a16="http://schemas.microsoft.com/office/drawing/2014/main" id="{63DA7972-DBEE-4CB4-A294-A9BE21BECE8A}"/>
              </a:ext>
            </a:extLst>
          </p:cNvPr>
          <p:cNvSpPr txBox="1"/>
          <p:nvPr/>
        </p:nvSpPr>
        <p:spPr>
          <a:xfrm>
            <a:off x="5962508" y="425289"/>
            <a:ext cx="5889775" cy="480131"/>
          </a:xfrm>
          <a:prstGeom prst="rect">
            <a:avLst/>
          </a:prstGeom>
          <a:noFill/>
        </p:spPr>
        <p:txBody>
          <a:bodyPr wrap="square">
            <a:spAutoFit/>
          </a:bodyPr>
          <a:lstStyle/>
          <a:p>
            <a:pPr>
              <a:lnSpc>
                <a:spcPct val="90000"/>
              </a:lnSpc>
              <a:spcBef>
                <a:spcPts val="1800"/>
              </a:spcBef>
              <a:spcAft>
                <a:spcPts val="400"/>
              </a:spcAft>
            </a:pPr>
            <a:r>
              <a:rPr lang="en-GB" sz="2800" b="1" dirty="0">
                <a:latin typeface="+mj-lt"/>
                <a:ea typeface="+mj-ea"/>
                <a:cs typeface="+mj-cs"/>
              </a:rPr>
              <a:t>-- Our day to day challenges --</a:t>
            </a:r>
          </a:p>
        </p:txBody>
      </p:sp>
    </p:spTree>
    <p:extLst>
      <p:ext uri="{BB962C8B-B14F-4D97-AF65-F5344CB8AC3E}">
        <p14:creationId xmlns:p14="http://schemas.microsoft.com/office/powerpoint/2010/main" val="367953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4"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GM – Geodetic Metrology</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46</a:t>
            </a:fld>
            <a:endParaRPr lang="en-US" dirty="0"/>
          </a:p>
        </p:txBody>
      </p:sp>
      <p:pic>
        <p:nvPicPr>
          <p:cNvPr id="8" name="Picture 7">
            <a:extLst>
              <a:ext uri="{FF2B5EF4-FFF2-40B4-BE49-F238E27FC236}">
                <a16:creationId xmlns:a16="http://schemas.microsoft.com/office/drawing/2014/main" id="{F1E37EBD-A3A9-4471-96FD-A2F28DDE789A}"/>
              </a:ext>
            </a:extLst>
          </p:cNvPr>
          <p:cNvPicPr>
            <a:picLocks noChangeAspect="1"/>
          </p:cNvPicPr>
          <p:nvPr/>
        </p:nvPicPr>
        <p:blipFill>
          <a:blip r:embed="rId2"/>
          <a:stretch>
            <a:fillRect/>
          </a:stretch>
        </p:blipFill>
        <p:spPr>
          <a:xfrm>
            <a:off x="252913" y="1168982"/>
            <a:ext cx="1627773" cy="3322608"/>
          </a:xfrm>
          <a:prstGeom prst="rect">
            <a:avLst/>
          </a:prstGeom>
        </p:spPr>
      </p:pic>
      <p:sp>
        <p:nvSpPr>
          <p:cNvPr id="9" name="Oval 8">
            <a:extLst>
              <a:ext uri="{FF2B5EF4-FFF2-40B4-BE49-F238E27FC236}">
                <a16:creationId xmlns:a16="http://schemas.microsoft.com/office/drawing/2014/main" id="{E7C3BB9C-975A-4CB1-9F6F-695F012AA505}"/>
              </a:ext>
            </a:extLst>
          </p:cNvPr>
          <p:cNvSpPr/>
          <p:nvPr/>
        </p:nvSpPr>
        <p:spPr bwMode="auto">
          <a:xfrm>
            <a:off x="4874670" y="3301973"/>
            <a:ext cx="1416493" cy="822305"/>
          </a:xfrm>
          <a:prstGeom prst="ellipse">
            <a:avLst/>
          </a:prstGeom>
          <a:solidFill>
            <a:schemeClr val="bg2">
              <a:lumMod val="40000"/>
              <a:lumOff val="6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algn="ctr" eaLnBrk="0" fontAlgn="base" hangingPunct="0">
              <a:spcBef>
                <a:spcPct val="0"/>
              </a:spcBef>
              <a:spcAft>
                <a:spcPct val="0"/>
              </a:spcAft>
            </a:pPr>
            <a:r>
              <a:rPr lang="de-DE" sz="1600" dirty="0">
                <a:latin typeface="Ubuntu Light" panose="020B0604020202020204" charset="0"/>
              </a:rPr>
              <a:t>GM</a:t>
            </a:r>
          </a:p>
          <a:p>
            <a:pPr algn="ctr" eaLnBrk="0" fontAlgn="base" hangingPunct="0">
              <a:spcBef>
                <a:spcPct val="0"/>
              </a:spcBef>
              <a:spcAft>
                <a:spcPct val="0"/>
              </a:spcAft>
            </a:pPr>
            <a:r>
              <a:rPr lang="de-DE" sz="1600" b="1" dirty="0">
                <a:latin typeface="Ubuntu Light" panose="020B0604020202020204" charset="0"/>
              </a:rPr>
              <a:t>TOOLBOX</a:t>
            </a:r>
            <a:endParaRPr lang="en-US" sz="1600" b="1" dirty="0">
              <a:latin typeface="Ubuntu Light" panose="020B0604020202020204" charset="0"/>
            </a:endParaRPr>
          </a:p>
        </p:txBody>
      </p:sp>
      <p:cxnSp>
        <p:nvCxnSpPr>
          <p:cNvPr id="10" name="Straight Connector 9">
            <a:extLst>
              <a:ext uri="{FF2B5EF4-FFF2-40B4-BE49-F238E27FC236}">
                <a16:creationId xmlns:a16="http://schemas.microsoft.com/office/drawing/2014/main" id="{2003C6FC-DCD8-4F82-A399-407B88E7B7B9}"/>
              </a:ext>
            </a:extLst>
          </p:cNvPr>
          <p:cNvCxnSpPr/>
          <p:nvPr/>
        </p:nvCxnSpPr>
        <p:spPr bwMode="auto">
          <a:xfrm flipV="1">
            <a:off x="5639033" y="2790831"/>
            <a:ext cx="0" cy="2698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D42A845F-2613-4DC0-BD51-AE8CA42377D7}"/>
              </a:ext>
            </a:extLst>
          </p:cNvPr>
          <p:cNvCxnSpPr/>
          <p:nvPr/>
        </p:nvCxnSpPr>
        <p:spPr bwMode="auto">
          <a:xfrm flipV="1">
            <a:off x="5629516" y="4250120"/>
            <a:ext cx="0" cy="59626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5137FFDE-29ED-40CF-93A5-C127809C979C}"/>
              </a:ext>
            </a:extLst>
          </p:cNvPr>
          <p:cNvCxnSpPr/>
          <p:nvPr/>
        </p:nvCxnSpPr>
        <p:spPr bwMode="auto">
          <a:xfrm flipH="1">
            <a:off x="6500609" y="3701699"/>
            <a:ext cx="1059463" cy="338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a:extLst>
              <a:ext uri="{FF2B5EF4-FFF2-40B4-BE49-F238E27FC236}">
                <a16:creationId xmlns:a16="http://schemas.microsoft.com/office/drawing/2014/main" id="{A18A88B7-2598-4BC8-8C0E-D0E8CF7452CE}"/>
              </a:ext>
            </a:extLst>
          </p:cNvPr>
          <p:cNvCxnSpPr/>
          <p:nvPr/>
        </p:nvCxnSpPr>
        <p:spPr bwMode="auto">
          <a:xfrm flipH="1">
            <a:off x="3951124" y="3749954"/>
            <a:ext cx="469196" cy="24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02165191-C0D3-4107-8FF8-10AD835F4B0B}"/>
              </a:ext>
            </a:extLst>
          </p:cNvPr>
          <p:cNvSpPr txBox="1"/>
          <p:nvPr/>
        </p:nvSpPr>
        <p:spPr>
          <a:xfrm>
            <a:off x="2655656" y="1436868"/>
            <a:ext cx="2082621" cy="338554"/>
          </a:xfrm>
          <a:prstGeom prst="rect">
            <a:avLst/>
          </a:prstGeom>
          <a:noFill/>
        </p:spPr>
        <p:txBody>
          <a:bodyPr wrap="none" rtlCol="0">
            <a:spAutoFit/>
          </a:bodyPr>
          <a:lstStyle/>
          <a:p>
            <a:r>
              <a:rPr lang="de-DE" sz="1600" dirty="0">
                <a:solidFill>
                  <a:srgbClr val="002060"/>
                </a:solidFill>
                <a:latin typeface="Ubuntu Light" panose="020B0604020202020204" charset="0"/>
              </a:rPr>
              <a:t>Software &amp; database</a:t>
            </a:r>
            <a:endParaRPr lang="en-US" sz="1600" dirty="0">
              <a:solidFill>
                <a:srgbClr val="002060"/>
              </a:solidFill>
              <a:latin typeface="Ubuntu Light" panose="020B0604020202020204" charset="0"/>
            </a:endParaRPr>
          </a:p>
        </p:txBody>
      </p:sp>
      <p:cxnSp>
        <p:nvCxnSpPr>
          <p:cNvPr id="20" name="Straight Connector 19">
            <a:extLst>
              <a:ext uri="{FF2B5EF4-FFF2-40B4-BE49-F238E27FC236}">
                <a16:creationId xmlns:a16="http://schemas.microsoft.com/office/drawing/2014/main" id="{261447DA-623B-4AB2-8864-6DEDFD18C8B7}"/>
              </a:ext>
            </a:extLst>
          </p:cNvPr>
          <p:cNvCxnSpPr/>
          <p:nvPr/>
        </p:nvCxnSpPr>
        <p:spPr bwMode="auto">
          <a:xfrm flipV="1">
            <a:off x="6416481" y="2798287"/>
            <a:ext cx="297319" cy="56985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1672B2BC-38A7-4E6C-AF2F-C913407038EB}"/>
              </a:ext>
            </a:extLst>
          </p:cNvPr>
          <p:cNvCxnSpPr/>
          <p:nvPr/>
        </p:nvCxnSpPr>
        <p:spPr bwMode="auto">
          <a:xfrm flipH="1" flipV="1">
            <a:off x="4630664" y="2756497"/>
            <a:ext cx="357111" cy="34085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A4AFAA95-CEE7-4CB6-B54E-B20502FD3E67}"/>
              </a:ext>
            </a:extLst>
          </p:cNvPr>
          <p:cNvCxnSpPr/>
          <p:nvPr/>
        </p:nvCxnSpPr>
        <p:spPr bwMode="auto">
          <a:xfrm>
            <a:off x="6332631" y="4028121"/>
            <a:ext cx="815588" cy="87878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515054C1-B69E-4BD0-8B26-14D2E42A81D9}"/>
              </a:ext>
            </a:extLst>
          </p:cNvPr>
          <p:cNvCxnSpPr>
            <a:endCxn id="50" idx="3"/>
          </p:cNvCxnSpPr>
          <p:nvPr/>
        </p:nvCxnSpPr>
        <p:spPr bwMode="auto">
          <a:xfrm flipH="1">
            <a:off x="4001710" y="4150090"/>
            <a:ext cx="905152" cy="65311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2">
            <a:extLst>
              <a:ext uri="{FF2B5EF4-FFF2-40B4-BE49-F238E27FC236}">
                <a16:creationId xmlns:a16="http://schemas.microsoft.com/office/drawing/2014/main" id="{9C4632BF-5AD8-4625-926D-92603AAF4B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570" y="3210173"/>
            <a:ext cx="702322" cy="1095438"/>
          </a:xfrm>
          <a:prstGeom prst="rect">
            <a:avLst/>
          </a:prstGeom>
          <a:solidFill>
            <a:schemeClr val="bg1">
              <a:alpha val="0"/>
            </a:schemeClr>
          </a:solidFill>
          <a:ln>
            <a:noFill/>
          </a:ln>
          <a:effectLst/>
        </p:spPr>
      </p:pic>
      <p:pic>
        <p:nvPicPr>
          <p:cNvPr id="27" name="Picture 2" descr="http://www.dehilster.info/instrumenten/level7/images/wild-na2-gpm3-a.jpg">
            <a:extLst>
              <a:ext uri="{FF2B5EF4-FFF2-40B4-BE49-F238E27FC236}">
                <a16:creationId xmlns:a16="http://schemas.microsoft.com/office/drawing/2014/main" id="{19F93558-9AA4-49FF-AB28-073754BD1A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37389" y="1696873"/>
            <a:ext cx="877591" cy="7123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F953C4FD-F6EF-4898-BF79-7C60F981F08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25117" y="1875791"/>
            <a:ext cx="475902" cy="45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descr="C:\Program Files\susoft\PCTOPO32\3.02.04\Graphic\Logo.jpg">
            <a:extLst>
              <a:ext uri="{FF2B5EF4-FFF2-40B4-BE49-F238E27FC236}">
                <a16:creationId xmlns:a16="http://schemas.microsoft.com/office/drawing/2014/main" id="{F005B992-B65A-4B92-8634-AF93585819B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51561" y="1903976"/>
            <a:ext cx="407738" cy="4307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E9A14019-D291-4930-92DC-01C93A93FD2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647092" y="1915661"/>
            <a:ext cx="437383" cy="43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0">
            <a:extLst>
              <a:ext uri="{FF2B5EF4-FFF2-40B4-BE49-F238E27FC236}">
                <a16:creationId xmlns:a16="http://schemas.microsoft.com/office/drawing/2014/main" id="{8AE2DC71-2894-44DA-99B3-2C4A1A9A49D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37219" y="2436623"/>
            <a:ext cx="406081" cy="43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a:extLst>
              <a:ext uri="{FF2B5EF4-FFF2-40B4-BE49-F238E27FC236}">
                <a16:creationId xmlns:a16="http://schemas.microsoft.com/office/drawing/2014/main" id="{9DB401C0-9DDB-4C96-BAF9-F24BEFDD9B2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09455" y="1256341"/>
            <a:ext cx="712564" cy="1274076"/>
          </a:xfrm>
          <a:prstGeom prst="rect">
            <a:avLst/>
          </a:prstGeom>
          <a:noFill/>
          <a:ln w="9525">
            <a:noFill/>
            <a:miter lim="800000"/>
            <a:headEnd/>
            <a:tailEnd/>
          </a:ln>
        </p:spPr>
      </p:pic>
      <p:pic>
        <p:nvPicPr>
          <p:cNvPr id="33" name="Picture 32" descr="IMG_4190.jpg">
            <a:extLst>
              <a:ext uri="{FF2B5EF4-FFF2-40B4-BE49-F238E27FC236}">
                <a16:creationId xmlns:a16="http://schemas.microsoft.com/office/drawing/2014/main" id="{88ED3937-6F8D-49EA-8231-B5B4E05FFC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45916" y="4962480"/>
            <a:ext cx="1061812" cy="796359"/>
          </a:xfrm>
          <a:prstGeom prst="rect">
            <a:avLst/>
          </a:prstGeom>
          <a:noFill/>
          <a:ln w="9525">
            <a:solidFill>
              <a:srgbClr val="4F81BD"/>
            </a:solidFill>
            <a:miter lim="800000"/>
            <a:headEnd/>
            <a:tailEnd/>
          </a:ln>
        </p:spPr>
      </p:pic>
      <p:pic>
        <p:nvPicPr>
          <p:cNvPr id="34" name="Picture 33">
            <a:extLst>
              <a:ext uri="{FF2B5EF4-FFF2-40B4-BE49-F238E27FC236}">
                <a16:creationId xmlns:a16="http://schemas.microsoft.com/office/drawing/2014/main" id="{BE3E8FA4-80BB-4514-A470-2204841125C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63431" y="5003121"/>
            <a:ext cx="1000714" cy="630715"/>
          </a:xfrm>
          <a:prstGeom prst="rect">
            <a:avLst/>
          </a:prstGeom>
        </p:spPr>
      </p:pic>
      <p:pic>
        <p:nvPicPr>
          <p:cNvPr id="35" name="Picture 34" descr="principe_hls3">
            <a:extLst>
              <a:ext uri="{FF2B5EF4-FFF2-40B4-BE49-F238E27FC236}">
                <a16:creationId xmlns:a16="http://schemas.microsoft.com/office/drawing/2014/main" id="{D3087BCA-E917-438A-817C-3A5F52B8D72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014234" y="5172898"/>
            <a:ext cx="1009101" cy="513058"/>
          </a:xfrm>
          <a:prstGeom prst="rect">
            <a:avLst/>
          </a:prstGeom>
          <a:noFill/>
          <a:ln w="9525">
            <a:noFill/>
            <a:miter lim="800000"/>
            <a:headEnd/>
            <a:tailEnd/>
          </a:ln>
        </p:spPr>
      </p:pic>
      <p:pic>
        <p:nvPicPr>
          <p:cNvPr id="36" name="Picture 1032" descr="ecarts_a_un_fil">
            <a:extLst>
              <a:ext uri="{FF2B5EF4-FFF2-40B4-BE49-F238E27FC236}">
                <a16:creationId xmlns:a16="http://schemas.microsoft.com/office/drawing/2014/main" id="{121663AE-48B7-47DD-A92B-C93B526370D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338367" y="5281161"/>
            <a:ext cx="601333" cy="809590"/>
          </a:xfrm>
          <a:prstGeom prst="rect">
            <a:avLst/>
          </a:prstGeom>
          <a:noFill/>
          <a:ln w="25400">
            <a:solidFill>
              <a:schemeClr val="tx1"/>
            </a:solidFill>
            <a:miter lim="800000"/>
            <a:headEnd/>
            <a:tailEnd/>
          </a:ln>
        </p:spPr>
      </p:pic>
      <p:pic>
        <p:nvPicPr>
          <p:cNvPr id="42" name="Picture 41">
            <a:extLst>
              <a:ext uri="{FF2B5EF4-FFF2-40B4-BE49-F238E27FC236}">
                <a16:creationId xmlns:a16="http://schemas.microsoft.com/office/drawing/2014/main" id="{964791F8-F740-4257-971D-142B562DB6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94797" y="1685891"/>
            <a:ext cx="638849" cy="760125"/>
          </a:xfrm>
          <a:prstGeom prst="rect">
            <a:avLst/>
          </a:prstGeom>
        </p:spPr>
      </p:pic>
      <p:pic>
        <p:nvPicPr>
          <p:cNvPr id="43" name="Picture 42">
            <a:extLst>
              <a:ext uri="{FF2B5EF4-FFF2-40B4-BE49-F238E27FC236}">
                <a16:creationId xmlns:a16="http://schemas.microsoft.com/office/drawing/2014/main" id="{92FA1528-25A5-4B24-B693-6CFFB90330E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49455" y="2416915"/>
            <a:ext cx="474424" cy="471691"/>
          </a:xfrm>
          <a:prstGeom prst="rect">
            <a:avLst/>
          </a:prstGeom>
        </p:spPr>
      </p:pic>
      <p:sp>
        <p:nvSpPr>
          <p:cNvPr id="44" name="TextBox 43">
            <a:extLst>
              <a:ext uri="{FF2B5EF4-FFF2-40B4-BE49-F238E27FC236}">
                <a16:creationId xmlns:a16="http://schemas.microsoft.com/office/drawing/2014/main" id="{549F8635-8184-4880-8C95-5DC715B0FAAE}"/>
              </a:ext>
            </a:extLst>
          </p:cNvPr>
          <p:cNvSpPr txBox="1"/>
          <p:nvPr/>
        </p:nvSpPr>
        <p:spPr>
          <a:xfrm>
            <a:off x="2090996" y="2977097"/>
            <a:ext cx="1922805" cy="338554"/>
          </a:xfrm>
          <a:prstGeom prst="rect">
            <a:avLst/>
          </a:prstGeom>
          <a:noFill/>
        </p:spPr>
        <p:txBody>
          <a:bodyPr wrap="square" rtlCol="0">
            <a:spAutoFit/>
          </a:bodyPr>
          <a:lstStyle/>
          <a:p>
            <a:r>
              <a:rPr lang="en-US" sz="1600" dirty="0">
                <a:solidFill>
                  <a:srgbClr val="002060"/>
                </a:solidFill>
                <a:latin typeface="Ubuntu Light" panose="020B0604020202020204" charset="0"/>
              </a:rPr>
              <a:t>Photogrammetry</a:t>
            </a:r>
          </a:p>
        </p:txBody>
      </p:sp>
      <p:sp>
        <p:nvSpPr>
          <p:cNvPr id="45" name="TextBox 44">
            <a:extLst>
              <a:ext uri="{FF2B5EF4-FFF2-40B4-BE49-F238E27FC236}">
                <a16:creationId xmlns:a16="http://schemas.microsoft.com/office/drawing/2014/main" id="{8A123166-4CA0-4F9F-8322-8F5EC1279647}"/>
              </a:ext>
            </a:extLst>
          </p:cNvPr>
          <p:cNvSpPr txBox="1"/>
          <p:nvPr/>
        </p:nvSpPr>
        <p:spPr>
          <a:xfrm>
            <a:off x="5441703" y="933738"/>
            <a:ext cx="1495922" cy="338554"/>
          </a:xfrm>
          <a:prstGeom prst="rect">
            <a:avLst/>
          </a:prstGeom>
          <a:noFill/>
        </p:spPr>
        <p:txBody>
          <a:bodyPr wrap="none" rtlCol="0">
            <a:spAutoFit/>
          </a:bodyPr>
          <a:lstStyle/>
          <a:p>
            <a:r>
              <a:rPr lang="de-DE" sz="1600" dirty="0">
                <a:solidFill>
                  <a:srgbClr val="002060"/>
                </a:solidFill>
                <a:latin typeface="Ubuntu Light" panose="020B0604020202020204" charset="0"/>
              </a:rPr>
              <a:t>Portable CMM</a:t>
            </a:r>
            <a:endParaRPr lang="en-US" sz="1600" dirty="0">
              <a:solidFill>
                <a:srgbClr val="002060"/>
              </a:solidFill>
              <a:latin typeface="Ubuntu Light" panose="020B0604020202020204" charset="0"/>
            </a:endParaRPr>
          </a:p>
        </p:txBody>
      </p:sp>
      <p:sp>
        <p:nvSpPr>
          <p:cNvPr id="46" name="TextBox 45">
            <a:extLst>
              <a:ext uri="{FF2B5EF4-FFF2-40B4-BE49-F238E27FC236}">
                <a16:creationId xmlns:a16="http://schemas.microsoft.com/office/drawing/2014/main" id="{AA4E07AB-2E91-48A3-AAFF-D1D2955B51DA}"/>
              </a:ext>
            </a:extLst>
          </p:cNvPr>
          <p:cNvSpPr txBox="1"/>
          <p:nvPr/>
        </p:nvSpPr>
        <p:spPr>
          <a:xfrm>
            <a:off x="6344535" y="1339801"/>
            <a:ext cx="2188420" cy="338554"/>
          </a:xfrm>
          <a:prstGeom prst="rect">
            <a:avLst/>
          </a:prstGeom>
          <a:noFill/>
        </p:spPr>
        <p:txBody>
          <a:bodyPr wrap="none" rtlCol="0">
            <a:spAutoFit/>
          </a:bodyPr>
          <a:lstStyle/>
          <a:p>
            <a:r>
              <a:rPr lang="de-DE" sz="1600" dirty="0">
                <a:solidFill>
                  <a:srgbClr val="002060"/>
                </a:solidFill>
                <a:latin typeface="Ubuntu Light" panose="020B0604020202020204" charset="0"/>
              </a:rPr>
              <a:t>Optical &amp; digital levels</a:t>
            </a:r>
            <a:endParaRPr lang="en-US" sz="1600" dirty="0">
              <a:solidFill>
                <a:srgbClr val="002060"/>
              </a:solidFill>
              <a:latin typeface="Ubuntu Light" panose="020B0604020202020204" charset="0"/>
            </a:endParaRPr>
          </a:p>
        </p:txBody>
      </p:sp>
      <p:sp>
        <p:nvSpPr>
          <p:cNvPr id="47" name="TextBox 46">
            <a:extLst>
              <a:ext uri="{FF2B5EF4-FFF2-40B4-BE49-F238E27FC236}">
                <a16:creationId xmlns:a16="http://schemas.microsoft.com/office/drawing/2014/main" id="{6AF40FCA-0CD7-43B0-826F-FE0FC0F474C9}"/>
              </a:ext>
            </a:extLst>
          </p:cNvPr>
          <p:cNvSpPr txBox="1"/>
          <p:nvPr/>
        </p:nvSpPr>
        <p:spPr>
          <a:xfrm>
            <a:off x="6974734" y="2928521"/>
            <a:ext cx="2890535" cy="338554"/>
          </a:xfrm>
          <a:prstGeom prst="rect">
            <a:avLst/>
          </a:prstGeom>
          <a:noFill/>
        </p:spPr>
        <p:txBody>
          <a:bodyPr wrap="none" rtlCol="0">
            <a:spAutoFit/>
          </a:bodyPr>
          <a:lstStyle/>
          <a:p>
            <a:r>
              <a:rPr lang="de-DE" sz="1600" dirty="0">
                <a:solidFill>
                  <a:srgbClr val="002060"/>
                </a:solidFill>
                <a:latin typeface="Ubuntu Light" panose="020B0604020202020204" charset="0"/>
              </a:rPr>
              <a:t>Laser trackers &amp; total stations</a:t>
            </a:r>
            <a:endParaRPr lang="en-US" sz="1600" dirty="0">
              <a:solidFill>
                <a:srgbClr val="002060"/>
              </a:solidFill>
              <a:latin typeface="Ubuntu Light" panose="020B0604020202020204" charset="0"/>
            </a:endParaRPr>
          </a:p>
        </p:txBody>
      </p:sp>
      <p:sp>
        <p:nvSpPr>
          <p:cNvPr id="49" name="TextBox 48">
            <a:extLst>
              <a:ext uri="{FF2B5EF4-FFF2-40B4-BE49-F238E27FC236}">
                <a16:creationId xmlns:a16="http://schemas.microsoft.com/office/drawing/2014/main" id="{6E446073-B76E-4294-845E-AD2DDE6CF3BB}"/>
              </a:ext>
            </a:extLst>
          </p:cNvPr>
          <p:cNvSpPr txBox="1"/>
          <p:nvPr/>
        </p:nvSpPr>
        <p:spPr>
          <a:xfrm>
            <a:off x="5152310" y="4882219"/>
            <a:ext cx="1871025" cy="338554"/>
          </a:xfrm>
          <a:prstGeom prst="rect">
            <a:avLst/>
          </a:prstGeom>
          <a:noFill/>
        </p:spPr>
        <p:txBody>
          <a:bodyPr wrap="none" rtlCol="0">
            <a:spAutoFit/>
          </a:bodyPr>
          <a:lstStyle/>
          <a:p>
            <a:r>
              <a:rPr lang="de-DE" sz="1600" dirty="0">
                <a:solidFill>
                  <a:srgbClr val="002060"/>
                </a:solidFill>
                <a:latin typeface="Ubuntu Light" panose="020B0604020202020204" charset="0"/>
              </a:rPr>
              <a:t>Alignment sensors</a:t>
            </a:r>
            <a:endParaRPr lang="en-US" sz="1600" dirty="0">
              <a:solidFill>
                <a:srgbClr val="002060"/>
              </a:solidFill>
              <a:latin typeface="Ubuntu Light" panose="020B0604020202020204" charset="0"/>
            </a:endParaRPr>
          </a:p>
        </p:txBody>
      </p:sp>
      <p:sp>
        <p:nvSpPr>
          <p:cNvPr id="50" name="TextBox 49">
            <a:extLst>
              <a:ext uri="{FF2B5EF4-FFF2-40B4-BE49-F238E27FC236}">
                <a16:creationId xmlns:a16="http://schemas.microsoft.com/office/drawing/2014/main" id="{6D557B03-01F7-43B3-B31C-A38ED4C56E6B}"/>
              </a:ext>
            </a:extLst>
          </p:cNvPr>
          <p:cNvSpPr txBox="1"/>
          <p:nvPr/>
        </p:nvSpPr>
        <p:spPr>
          <a:xfrm>
            <a:off x="2574716" y="4633927"/>
            <a:ext cx="1426994" cy="338554"/>
          </a:xfrm>
          <a:prstGeom prst="rect">
            <a:avLst/>
          </a:prstGeom>
          <a:noFill/>
        </p:spPr>
        <p:txBody>
          <a:bodyPr wrap="none" rtlCol="0">
            <a:spAutoFit/>
          </a:bodyPr>
          <a:lstStyle/>
          <a:p>
            <a:r>
              <a:rPr lang="de-DE" sz="1600" dirty="0">
                <a:solidFill>
                  <a:srgbClr val="002060"/>
                </a:solidFill>
                <a:latin typeface="Ubuntu Light" panose="020B0604020202020204" charset="0"/>
              </a:rPr>
              <a:t>R&amp;D systems</a:t>
            </a:r>
            <a:endParaRPr lang="en-US" sz="1600" dirty="0">
              <a:solidFill>
                <a:srgbClr val="002060"/>
              </a:solidFill>
              <a:latin typeface="Ubuntu Light" panose="020B0604020202020204" charset="0"/>
            </a:endParaRPr>
          </a:p>
        </p:txBody>
      </p:sp>
      <p:pic>
        <p:nvPicPr>
          <p:cNvPr id="51" name="Picture 10" descr="IMG_0011.jpg">
            <a:extLst>
              <a:ext uri="{FF2B5EF4-FFF2-40B4-BE49-F238E27FC236}">
                <a16:creationId xmlns:a16="http://schemas.microsoft.com/office/drawing/2014/main" id="{E23AF943-7CB2-40DD-97B4-DB66957F58C0}"/>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112644" y="3320582"/>
            <a:ext cx="903229" cy="738921"/>
          </a:xfrm>
          <a:prstGeom prst="rect">
            <a:avLst/>
          </a:prstGeom>
          <a:noFill/>
          <a:ln w="9525">
            <a:noFill/>
            <a:miter lim="800000"/>
            <a:headEnd/>
            <a:tailEnd/>
          </a:ln>
        </p:spPr>
      </p:pic>
      <p:pic>
        <p:nvPicPr>
          <p:cNvPr id="52" name="Picture 51">
            <a:extLst>
              <a:ext uri="{FF2B5EF4-FFF2-40B4-BE49-F238E27FC236}">
                <a16:creationId xmlns:a16="http://schemas.microsoft.com/office/drawing/2014/main" id="{99763A15-882D-46CE-9BAB-576DDB538BF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252485" y="3218867"/>
            <a:ext cx="720754" cy="1255984"/>
          </a:xfrm>
          <a:prstGeom prst="rect">
            <a:avLst/>
          </a:prstGeom>
        </p:spPr>
      </p:pic>
      <p:pic>
        <p:nvPicPr>
          <p:cNvPr id="53" name="Picture 52">
            <a:extLst>
              <a:ext uri="{FF2B5EF4-FFF2-40B4-BE49-F238E27FC236}">
                <a16:creationId xmlns:a16="http://schemas.microsoft.com/office/drawing/2014/main" id="{C9486A34-F61F-4D0B-B248-58877245457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842345" y="3218867"/>
            <a:ext cx="636280" cy="1086744"/>
          </a:xfrm>
          <a:prstGeom prst="rect">
            <a:avLst/>
          </a:prstGeom>
        </p:spPr>
      </p:pic>
      <p:pic>
        <p:nvPicPr>
          <p:cNvPr id="55" name="Picture 54">
            <a:extLst>
              <a:ext uri="{FF2B5EF4-FFF2-40B4-BE49-F238E27FC236}">
                <a16:creationId xmlns:a16="http://schemas.microsoft.com/office/drawing/2014/main" id="{25D62DFD-6412-4669-8AB8-E15F3A4D732B}"/>
              </a:ext>
            </a:extLst>
          </p:cNvPr>
          <p:cNvPicPr/>
          <p:nvPr/>
        </p:nvPicPr>
        <p:blipFill rotWithShape="1">
          <a:blip r:embed="rId19" cstate="print">
            <a:extLst>
              <a:ext uri="{28A0092B-C50C-407E-A947-70E740481C1C}">
                <a14:useLocalDpi xmlns:a14="http://schemas.microsoft.com/office/drawing/2010/main"/>
              </a:ext>
            </a:extLst>
          </a:blip>
          <a:srcRect/>
          <a:stretch/>
        </p:blipFill>
        <p:spPr bwMode="auto">
          <a:xfrm>
            <a:off x="6096000" y="5664846"/>
            <a:ext cx="764689" cy="529496"/>
          </a:xfrm>
          <a:prstGeom prst="rect">
            <a:avLst/>
          </a:prstGeom>
          <a:ln>
            <a:noFill/>
          </a:ln>
          <a:extLst>
            <a:ext uri="{53640926-AAD7-44D8-BBD7-CCE9431645EC}">
              <a14:shadowObscured xmlns:a14="http://schemas.microsoft.com/office/drawing/2010/main"/>
            </a:ext>
          </a:extLst>
        </p:spPr>
      </p:pic>
      <p:pic>
        <p:nvPicPr>
          <p:cNvPr id="57" name="Picture 56">
            <a:extLst>
              <a:ext uri="{FF2B5EF4-FFF2-40B4-BE49-F238E27FC236}">
                <a16:creationId xmlns:a16="http://schemas.microsoft.com/office/drawing/2014/main" id="{4F941779-0A73-481F-A8C4-1DFB11BEBE2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153007" y="1755561"/>
            <a:ext cx="756474" cy="711471"/>
          </a:xfrm>
          <a:prstGeom prst="rect">
            <a:avLst/>
          </a:prstGeom>
        </p:spPr>
      </p:pic>
      <p:pic>
        <p:nvPicPr>
          <p:cNvPr id="58" name="Picture 57">
            <a:extLst>
              <a:ext uri="{FF2B5EF4-FFF2-40B4-BE49-F238E27FC236}">
                <a16:creationId xmlns:a16="http://schemas.microsoft.com/office/drawing/2014/main" id="{82D2306F-795E-4C34-9429-211A0DB7D16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199236" y="5024069"/>
            <a:ext cx="942388" cy="1219534"/>
          </a:xfrm>
          <a:prstGeom prst="rect">
            <a:avLst/>
          </a:prstGeom>
        </p:spPr>
      </p:pic>
      <p:sp>
        <p:nvSpPr>
          <p:cNvPr id="60" name="TextBox 59">
            <a:extLst>
              <a:ext uri="{FF2B5EF4-FFF2-40B4-BE49-F238E27FC236}">
                <a16:creationId xmlns:a16="http://schemas.microsoft.com/office/drawing/2014/main" id="{DB9F7D20-3323-460E-B273-F99D6A741C3D}"/>
              </a:ext>
            </a:extLst>
          </p:cNvPr>
          <p:cNvSpPr txBox="1"/>
          <p:nvPr/>
        </p:nvSpPr>
        <p:spPr>
          <a:xfrm>
            <a:off x="6762365" y="425289"/>
            <a:ext cx="3840479" cy="480131"/>
          </a:xfrm>
          <a:prstGeom prst="rect">
            <a:avLst/>
          </a:prstGeom>
          <a:noFill/>
        </p:spPr>
        <p:txBody>
          <a:bodyPr wrap="square">
            <a:spAutoFit/>
          </a:bodyPr>
          <a:lstStyle/>
          <a:p>
            <a:pPr>
              <a:lnSpc>
                <a:spcPct val="90000"/>
              </a:lnSpc>
              <a:spcBef>
                <a:spcPts val="1800"/>
              </a:spcBef>
              <a:spcAft>
                <a:spcPts val="400"/>
              </a:spcAft>
            </a:pPr>
            <a:r>
              <a:rPr lang="en-GB" sz="2800" b="1" dirty="0">
                <a:latin typeface="+mj-lt"/>
                <a:ea typeface="+mj-ea"/>
                <a:cs typeface="+mj-cs"/>
              </a:rPr>
              <a:t>-- More information -</a:t>
            </a:r>
          </a:p>
        </p:txBody>
      </p:sp>
      <p:sp>
        <p:nvSpPr>
          <p:cNvPr id="48" name="TextBox 47">
            <a:extLst>
              <a:ext uri="{FF2B5EF4-FFF2-40B4-BE49-F238E27FC236}">
                <a16:creationId xmlns:a16="http://schemas.microsoft.com/office/drawing/2014/main" id="{5996BAAF-BA7F-407C-B3C8-D7F15A204B08}"/>
              </a:ext>
            </a:extLst>
          </p:cNvPr>
          <p:cNvSpPr txBox="1"/>
          <p:nvPr/>
        </p:nvSpPr>
        <p:spPr>
          <a:xfrm>
            <a:off x="7255515" y="4696386"/>
            <a:ext cx="1606139" cy="338554"/>
          </a:xfrm>
          <a:prstGeom prst="rect">
            <a:avLst/>
          </a:prstGeom>
          <a:noFill/>
        </p:spPr>
        <p:txBody>
          <a:bodyPr wrap="square" rtlCol="0">
            <a:spAutoFit/>
          </a:bodyPr>
          <a:lstStyle/>
          <a:p>
            <a:r>
              <a:rPr lang="de-DE" sz="1600" dirty="0">
                <a:solidFill>
                  <a:srgbClr val="002060"/>
                </a:solidFill>
                <a:latin typeface="Ubuntu Light" panose="020B0604020202020204" charset="0"/>
              </a:rPr>
              <a:t>Laser scanners</a:t>
            </a:r>
            <a:endParaRPr lang="en-US" sz="1600" dirty="0">
              <a:solidFill>
                <a:srgbClr val="002060"/>
              </a:solidFill>
              <a:latin typeface="Ubuntu Light" panose="020B0604020202020204" charset="0"/>
            </a:endParaRPr>
          </a:p>
        </p:txBody>
      </p:sp>
      <p:sp>
        <p:nvSpPr>
          <p:cNvPr id="64" name="TextBox 63">
            <a:extLst>
              <a:ext uri="{FF2B5EF4-FFF2-40B4-BE49-F238E27FC236}">
                <a16:creationId xmlns:a16="http://schemas.microsoft.com/office/drawing/2014/main" id="{37A66DB5-3574-41BD-B71C-0DC5A9694E4A}"/>
              </a:ext>
            </a:extLst>
          </p:cNvPr>
          <p:cNvSpPr txBox="1"/>
          <p:nvPr/>
        </p:nvSpPr>
        <p:spPr>
          <a:xfrm>
            <a:off x="9935570" y="3203894"/>
            <a:ext cx="2063931" cy="553998"/>
          </a:xfrm>
          <a:prstGeom prst="rect">
            <a:avLst/>
          </a:prstGeom>
          <a:solidFill>
            <a:schemeClr val="accent2">
              <a:lumMod val="20000"/>
              <a:lumOff val="80000"/>
            </a:schemeClr>
          </a:solidFill>
        </p:spPr>
        <p:txBody>
          <a:bodyPr wrap="square" lIns="0" tIns="0" rIns="0" bIns="0" rtlCol="0">
            <a:spAutoFit/>
          </a:bodyPr>
          <a:lstStyle/>
          <a:p>
            <a:pPr algn="ctr"/>
            <a:r>
              <a:rPr lang="en-US"/>
              <a:t>Expertise &amp; consultancy </a:t>
            </a:r>
          </a:p>
        </p:txBody>
      </p:sp>
      <p:sp>
        <p:nvSpPr>
          <p:cNvPr id="65" name="TextBox 64">
            <a:extLst>
              <a:ext uri="{FF2B5EF4-FFF2-40B4-BE49-F238E27FC236}">
                <a16:creationId xmlns:a16="http://schemas.microsoft.com/office/drawing/2014/main" id="{90D47080-0466-4DFE-8EA6-8AFC8F3460F0}"/>
              </a:ext>
            </a:extLst>
          </p:cNvPr>
          <p:cNvSpPr txBox="1"/>
          <p:nvPr/>
        </p:nvSpPr>
        <p:spPr>
          <a:xfrm>
            <a:off x="10005238" y="5004162"/>
            <a:ext cx="2063931" cy="553998"/>
          </a:xfrm>
          <a:prstGeom prst="rect">
            <a:avLst/>
          </a:prstGeom>
          <a:solidFill>
            <a:schemeClr val="accent2">
              <a:lumMod val="20000"/>
              <a:lumOff val="80000"/>
            </a:schemeClr>
          </a:solidFill>
        </p:spPr>
        <p:txBody>
          <a:bodyPr wrap="square" lIns="0" tIns="0" rIns="0" bIns="0" rtlCol="0">
            <a:spAutoFit/>
          </a:bodyPr>
          <a:lstStyle/>
          <a:p>
            <a:pPr algn="ctr"/>
            <a:r>
              <a:rPr lang="en-US"/>
              <a:t>Knowledge </a:t>
            </a:r>
          </a:p>
          <a:p>
            <a:pPr algn="ctr"/>
            <a:r>
              <a:rPr lang="en-US"/>
              <a:t>Transfer</a:t>
            </a:r>
          </a:p>
        </p:txBody>
      </p:sp>
      <p:sp>
        <p:nvSpPr>
          <p:cNvPr id="72" name="TextBox 71">
            <a:extLst>
              <a:ext uri="{FF2B5EF4-FFF2-40B4-BE49-F238E27FC236}">
                <a16:creationId xmlns:a16="http://schemas.microsoft.com/office/drawing/2014/main" id="{2738DA80-D409-4DBF-8051-B35064B262C0}"/>
              </a:ext>
            </a:extLst>
          </p:cNvPr>
          <p:cNvSpPr txBox="1"/>
          <p:nvPr/>
        </p:nvSpPr>
        <p:spPr>
          <a:xfrm>
            <a:off x="9935570" y="1422442"/>
            <a:ext cx="2063931" cy="553998"/>
          </a:xfrm>
          <a:prstGeom prst="rect">
            <a:avLst/>
          </a:prstGeom>
          <a:solidFill>
            <a:schemeClr val="accent2">
              <a:lumMod val="20000"/>
              <a:lumOff val="80000"/>
            </a:schemeClr>
          </a:solidFill>
        </p:spPr>
        <p:txBody>
          <a:bodyPr wrap="square" lIns="0" tIns="0" rIns="0" bIns="0" rtlCol="0">
            <a:spAutoFit/>
          </a:bodyPr>
          <a:lstStyle/>
          <a:p>
            <a:pPr algn="ctr"/>
            <a:r>
              <a:rPr lang="en-US" dirty="0"/>
              <a:t>Adjustment solutions dev.</a:t>
            </a:r>
          </a:p>
        </p:txBody>
      </p:sp>
      <p:pic>
        <p:nvPicPr>
          <p:cNvPr id="5" name="Picture 4">
            <a:extLst>
              <a:ext uri="{FF2B5EF4-FFF2-40B4-BE49-F238E27FC236}">
                <a16:creationId xmlns:a16="http://schemas.microsoft.com/office/drawing/2014/main" id="{9A29D4F0-9E19-42C9-A6AF-AF540D14C84E}"/>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115797" y="3267631"/>
            <a:ext cx="523762" cy="845162"/>
          </a:xfrm>
          <a:prstGeom prst="rect">
            <a:avLst/>
          </a:prstGeom>
        </p:spPr>
      </p:pic>
      <p:sp>
        <p:nvSpPr>
          <p:cNvPr id="2" name="Footer Placeholder 1">
            <a:extLst>
              <a:ext uri="{FF2B5EF4-FFF2-40B4-BE49-F238E27FC236}">
                <a16:creationId xmlns:a16="http://schemas.microsoft.com/office/drawing/2014/main" id="{C8E657C2-73E9-428C-A582-6880CBDFEBB9}"/>
              </a:ext>
            </a:extLst>
          </p:cNvPr>
          <p:cNvSpPr>
            <a:spLocks noGrp="1"/>
          </p:cNvSpPr>
          <p:nvPr>
            <p:ph type="ftr" sz="quarter" idx="11"/>
          </p:nvPr>
        </p:nvSpPr>
        <p:spPr/>
        <p:txBody>
          <a:bodyPr/>
          <a:lstStyle/>
          <a:p>
            <a:r>
              <a:rPr lang="en-GB"/>
              <a:t>Introduction to the Beams Department 2021</a:t>
            </a:r>
            <a:endParaRPr lang="en-US" dirty="0"/>
          </a:p>
        </p:txBody>
      </p:sp>
    </p:spTree>
    <p:extLst>
      <p:ext uri="{BB962C8B-B14F-4D97-AF65-F5344CB8AC3E}">
        <p14:creationId xmlns:p14="http://schemas.microsoft.com/office/powerpoint/2010/main" val="384975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P spid="44" grpId="0"/>
      <p:bldP spid="45" grpId="0"/>
      <p:bldP spid="46" grpId="0"/>
      <p:bldP spid="47" grpId="0"/>
      <p:bldP spid="49" grpId="0"/>
      <p:bldP spid="50" grpId="0"/>
      <p:bldP spid="48" grpId="0"/>
      <p:bldP spid="64" grpId="0" animBg="1"/>
      <p:bldP spid="65" grpId="0" animBg="1"/>
      <p:bldP spid="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GM – Geodetic Metrology</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47</a:t>
            </a:fld>
            <a:endParaRPr lang="en-US" dirty="0"/>
          </a:p>
        </p:txBody>
      </p:sp>
      <p:pic>
        <p:nvPicPr>
          <p:cNvPr id="8" name="Picture 7">
            <a:extLst>
              <a:ext uri="{FF2B5EF4-FFF2-40B4-BE49-F238E27FC236}">
                <a16:creationId xmlns:a16="http://schemas.microsoft.com/office/drawing/2014/main" id="{F1E37EBD-A3A9-4471-96FD-A2F28DDE789A}"/>
              </a:ext>
            </a:extLst>
          </p:cNvPr>
          <p:cNvPicPr>
            <a:picLocks noChangeAspect="1"/>
          </p:cNvPicPr>
          <p:nvPr/>
        </p:nvPicPr>
        <p:blipFill>
          <a:blip r:embed="rId2"/>
          <a:stretch>
            <a:fillRect/>
          </a:stretch>
        </p:blipFill>
        <p:spPr>
          <a:xfrm>
            <a:off x="252913" y="1168982"/>
            <a:ext cx="1627773" cy="3322608"/>
          </a:xfrm>
          <a:prstGeom prst="rect">
            <a:avLst/>
          </a:prstGeom>
        </p:spPr>
      </p:pic>
      <p:sp>
        <p:nvSpPr>
          <p:cNvPr id="10" name="TextBox 9">
            <a:extLst>
              <a:ext uri="{FF2B5EF4-FFF2-40B4-BE49-F238E27FC236}">
                <a16:creationId xmlns:a16="http://schemas.microsoft.com/office/drawing/2014/main" id="{7B72AA8B-968B-4850-AE58-BB1D27F9BFFC}"/>
              </a:ext>
            </a:extLst>
          </p:cNvPr>
          <p:cNvSpPr txBox="1"/>
          <p:nvPr/>
        </p:nvSpPr>
        <p:spPr>
          <a:xfrm>
            <a:off x="2459916" y="2343593"/>
            <a:ext cx="2344072" cy="830997"/>
          </a:xfrm>
          <a:prstGeom prst="rect">
            <a:avLst/>
          </a:prstGeom>
          <a:solidFill>
            <a:schemeClr val="accent2">
              <a:lumMod val="40000"/>
              <a:lumOff val="60000"/>
            </a:schemeClr>
          </a:solidFill>
        </p:spPr>
        <p:txBody>
          <a:bodyPr wrap="square" lIns="0" tIns="0" rIns="0" bIns="0" rtlCol="0">
            <a:spAutoFit/>
          </a:bodyPr>
          <a:lstStyle/>
          <a:p>
            <a:pPr algn="ctr"/>
            <a:r>
              <a:rPr lang="en-US"/>
              <a:t>Finalize LS2 the best as possible &amp; conclude (REX) for LS3</a:t>
            </a:r>
          </a:p>
        </p:txBody>
      </p:sp>
      <p:sp>
        <p:nvSpPr>
          <p:cNvPr id="12" name="TextBox 11">
            <a:extLst>
              <a:ext uri="{FF2B5EF4-FFF2-40B4-BE49-F238E27FC236}">
                <a16:creationId xmlns:a16="http://schemas.microsoft.com/office/drawing/2014/main" id="{A69EE00A-1674-4487-B04E-890149CE5602}"/>
              </a:ext>
            </a:extLst>
          </p:cNvPr>
          <p:cNvSpPr txBox="1"/>
          <p:nvPr/>
        </p:nvSpPr>
        <p:spPr>
          <a:xfrm>
            <a:off x="9076533" y="3429000"/>
            <a:ext cx="3035806" cy="830997"/>
          </a:xfrm>
          <a:prstGeom prst="rect">
            <a:avLst/>
          </a:prstGeom>
          <a:solidFill>
            <a:schemeClr val="accent2">
              <a:lumMod val="40000"/>
              <a:lumOff val="60000"/>
            </a:schemeClr>
          </a:solidFill>
        </p:spPr>
        <p:txBody>
          <a:bodyPr wrap="square" lIns="0" tIns="0" rIns="0" bIns="0" rtlCol="0">
            <a:spAutoFit/>
          </a:bodyPr>
          <a:lstStyle/>
          <a:p>
            <a:pPr algn="ctr"/>
            <a:r>
              <a:rPr lang="en-US" dirty="0"/>
              <a:t>Make HL-LHC Full Remote Alignment System (FRAS) </a:t>
            </a:r>
          </a:p>
          <a:p>
            <a:pPr algn="ctr"/>
            <a:r>
              <a:rPr lang="en-US" dirty="0"/>
              <a:t>a success</a:t>
            </a:r>
          </a:p>
        </p:txBody>
      </p:sp>
      <p:sp>
        <p:nvSpPr>
          <p:cNvPr id="13" name="TextBox 12">
            <a:extLst>
              <a:ext uri="{FF2B5EF4-FFF2-40B4-BE49-F238E27FC236}">
                <a16:creationId xmlns:a16="http://schemas.microsoft.com/office/drawing/2014/main" id="{2EDB1759-E12E-4A4C-9037-84C1FB6A8595}"/>
              </a:ext>
            </a:extLst>
          </p:cNvPr>
          <p:cNvSpPr txBox="1"/>
          <p:nvPr/>
        </p:nvSpPr>
        <p:spPr>
          <a:xfrm>
            <a:off x="5012289" y="5432844"/>
            <a:ext cx="3294395" cy="553998"/>
          </a:xfrm>
          <a:prstGeom prst="rect">
            <a:avLst/>
          </a:prstGeom>
          <a:solidFill>
            <a:schemeClr val="accent2">
              <a:lumMod val="40000"/>
              <a:lumOff val="60000"/>
            </a:schemeClr>
          </a:solidFill>
        </p:spPr>
        <p:txBody>
          <a:bodyPr wrap="square" lIns="0" tIns="0" rIns="0" bIns="0" rtlCol="0">
            <a:spAutoFit/>
          </a:bodyPr>
          <a:lstStyle/>
          <a:p>
            <a:pPr algn="ctr"/>
            <a:r>
              <a:rPr lang="en-US"/>
              <a:t>Develop alignment solutions for  the next colliders</a:t>
            </a:r>
          </a:p>
        </p:txBody>
      </p:sp>
      <p:sp>
        <p:nvSpPr>
          <p:cNvPr id="14" name="TextBox 13">
            <a:extLst>
              <a:ext uri="{FF2B5EF4-FFF2-40B4-BE49-F238E27FC236}">
                <a16:creationId xmlns:a16="http://schemas.microsoft.com/office/drawing/2014/main" id="{3D6E9CB1-0281-4A1C-8F6B-24786CC48FBB}"/>
              </a:ext>
            </a:extLst>
          </p:cNvPr>
          <p:cNvSpPr txBox="1"/>
          <p:nvPr/>
        </p:nvSpPr>
        <p:spPr>
          <a:xfrm>
            <a:off x="5376052" y="2657616"/>
            <a:ext cx="3294395" cy="553998"/>
          </a:xfrm>
          <a:prstGeom prst="rect">
            <a:avLst/>
          </a:prstGeom>
          <a:solidFill>
            <a:schemeClr val="accent2">
              <a:lumMod val="40000"/>
              <a:lumOff val="60000"/>
            </a:schemeClr>
          </a:solidFill>
        </p:spPr>
        <p:txBody>
          <a:bodyPr wrap="square" lIns="0" tIns="0" rIns="0" bIns="0" rtlCol="0">
            <a:spAutoFit/>
          </a:bodyPr>
          <a:lstStyle/>
          <a:p>
            <a:pPr algn="ctr"/>
            <a:r>
              <a:rPr lang="en-US"/>
              <a:t>Prepare instruments, methods &amp; associated analyses for LS3</a:t>
            </a:r>
          </a:p>
        </p:txBody>
      </p:sp>
      <p:sp>
        <p:nvSpPr>
          <p:cNvPr id="15" name="TextBox 14">
            <a:extLst>
              <a:ext uri="{FF2B5EF4-FFF2-40B4-BE49-F238E27FC236}">
                <a16:creationId xmlns:a16="http://schemas.microsoft.com/office/drawing/2014/main" id="{A4B8E062-57A9-4612-884F-AD726C9927B7}"/>
              </a:ext>
            </a:extLst>
          </p:cNvPr>
          <p:cNvSpPr txBox="1"/>
          <p:nvPr/>
        </p:nvSpPr>
        <p:spPr>
          <a:xfrm>
            <a:off x="4116388" y="3673931"/>
            <a:ext cx="3294395" cy="553998"/>
          </a:xfrm>
          <a:prstGeom prst="rect">
            <a:avLst/>
          </a:prstGeom>
          <a:solidFill>
            <a:schemeClr val="accent2">
              <a:lumMod val="40000"/>
              <a:lumOff val="60000"/>
            </a:schemeClr>
          </a:solidFill>
        </p:spPr>
        <p:txBody>
          <a:bodyPr wrap="square" lIns="0" tIns="0" rIns="0" bIns="0" rtlCol="0">
            <a:spAutoFit/>
          </a:bodyPr>
          <a:lstStyle/>
          <a:p>
            <a:pPr algn="ctr"/>
            <a:r>
              <a:rPr lang="en-US"/>
              <a:t>Develop the potential of the Structured Laser Beam (SLB)</a:t>
            </a:r>
          </a:p>
        </p:txBody>
      </p:sp>
      <p:sp>
        <p:nvSpPr>
          <p:cNvPr id="16" name="TextBox 15">
            <a:extLst>
              <a:ext uri="{FF2B5EF4-FFF2-40B4-BE49-F238E27FC236}">
                <a16:creationId xmlns:a16="http://schemas.microsoft.com/office/drawing/2014/main" id="{E8FA5635-A8BC-4BAE-84BD-A750A7166ABA}"/>
              </a:ext>
            </a:extLst>
          </p:cNvPr>
          <p:cNvSpPr txBox="1"/>
          <p:nvPr/>
        </p:nvSpPr>
        <p:spPr>
          <a:xfrm>
            <a:off x="4803988" y="1641301"/>
            <a:ext cx="3294395" cy="553998"/>
          </a:xfrm>
          <a:prstGeom prst="rect">
            <a:avLst/>
          </a:prstGeom>
          <a:solidFill>
            <a:schemeClr val="accent2">
              <a:lumMod val="40000"/>
              <a:lumOff val="60000"/>
            </a:schemeClr>
          </a:solidFill>
        </p:spPr>
        <p:txBody>
          <a:bodyPr wrap="square" lIns="0" tIns="0" rIns="0" bIns="0" rtlCol="0">
            <a:spAutoFit/>
          </a:bodyPr>
          <a:lstStyle/>
          <a:p>
            <a:pPr algn="ctr"/>
            <a:r>
              <a:rPr lang="en-US" dirty="0"/>
              <a:t>Explain our GM requirements to other groups</a:t>
            </a:r>
          </a:p>
        </p:txBody>
      </p:sp>
      <p:sp>
        <p:nvSpPr>
          <p:cNvPr id="17" name="TextBox 16">
            <a:extLst>
              <a:ext uri="{FF2B5EF4-FFF2-40B4-BE49-F238E27FC236}">
                <a16:creationId xmlns:a16="http://schemas.microsoft.com/office/drawing/2014/main" id="{7DF6E5BF-FD9F-4931-9D96-A3F26C25353F}"/>
              </a:ext>
            </a:extLst>
          </p:cNvPr>
          <p:cNvSpPr txBox="1"/>
          <p:nvPr/>
        </p:nvSpPr>
        <p:spPr>
          <a:xfrm>
            <a:off x="3524673" y="4740384"/>
            <a:ext cx="3294395" cy="276999"/>
          </a:xfrm>
          <a:prstGeom prst="rect">
            <a:avLst/>
          </a:prstGeom>
          <a:solidFill>
            <a:schemeClr val="accent2">
              <a:lumMod val="40000"/>
              <a:lumOff val="60000"/>
            </a:schemeClr>
          </a:solidFill>
        </p:spPr>
        <p:txBody>
          <a:bodyPr wrap="square" lIns="0" tIns="0" rIns="0" bIns="0" rtlCol="0">
            <a:spAutoFit/>
          </a:bodyPr>
          <a:lstStyle/>
          <a:p>
            <a:pPr algn="ctr"/>
            <a:r>
              <a:rPr lang="en-US" dirty="0"/>
              <a:t>Consolidate GM software &amp; dB</a:t>
            </a:r>
          </a:p>
        </p:txBody>
      </p:sp>
      <p:sp>
        <p:nvSpPr>
          <p:cNvPr id="18" name="TextBox 17">
            <a:extLst>
              <a:ext uri="{FF2B5EF4-FFF2-40B4-BE49-F238E27FC236}">
                <a16:creationId xmlns:a16="http://schemas.microsoft.com/office/drawing/2014/main" id="{F50211F6-8E09-4E74-92F3-B667CA5448A9}"/>
              </a:ext>
            </a:extLst>
          </p:cNvPr>
          <p:cNvSpPr txBox="1"/>
          <p:nvPr/>
        </p:nvSpPr>
        <p:spPr>
          <a:xfrm>
            <a:off x="9014908" y="2033284"/>
            <a:ext cx="3035806" cy="830997"/>
          </a:xfrm>
          <a:prstGeom prst="rect">
            <a:avLst/>
          </a:prstGeom>
          <a:solidFill>
            <a:schemeClr val="accent2">
              <a:lumMod val="40000"/>
              <a:lumOff val="60000"/>
            </a:schemeClr>
          </a:solidFill>
        </p:spPr>
        <p:txBody>
          <a:bodyPr wrap="square" lIns="0" tIns="0" rIns="0" bIns="0" rtlCol="0">
            <a:spAutoFit/>
          </a:bodyPr>
          <a:lstStyle/>
          <a:p>
            <a:pPr algn="ctr"/>
            <a:r>
              <a:rPr lang="en-US" dirty="0"/>
              <a:t>Develop &amp; strengthen collaborations on Geodetic Metrology</a:t>
            </a:r>
          </a:p>
        </p:txBody>
      </p:sp>
      <p:sp>
        <p:nvSpPr>
          <p:cNvPr id="19" name="TextBox 18">
            <a:extLst>
              <a:ext uri="{FF2B5EF4-FFF2-40B4-BE49-F238E27FC236}">
                <a16:creationId xmlns:a16="http://schemas.microsoft.com/office/drawing/2014/main" id="{B6BD18C6-D6A8-45FE-A07C-C5E51E3FC79D}"/>
              </a:ext>
            </a:extLst>
          </p:cNvPr>
          <p:cNvSpPr txBox="1"/>
          <p:nvPr/>
        </p:nvSpPr>
        <p:spPr>
          <a:xfrm>
            <a:off x="8567920" y="4909719"/>
            <a:ext cx="2891246" cy="553998"/>
          </a:xfrm>
          <a:prstGeom prst="rect">
            <a:avLst/>
          </a:prstGeom>
          <a:solidFill>
            <a:schemeClr val="accent2">
              <a:lumMod val="40000"/>
              <a:lumOff val="60000"/>
            </a:schemeClr>
          </a:solidFill>
        </p:spPr>
        <p:txBody>
          <a:bodyPr wrap="square" lIns="0" tIns="0" rIns="0" bIns="0" rtlCol="0">
            <a:spAutoFit/>
          </a:bodyPr>
          <a:lstStyle/>
          <a:p>
            <a:pPr algn="ctr"/>
            <a:r>
              <a:rPr lang="en-US"/>
              <a:t>Develop «train-based» alignment solutions</a:t>
            </a:r>
          </a:p>
        </p:txBody>
      </p:sp>
      <p:sp>
        <p:nvSpPr>
          <p:cNvPr id="22" name="Arrow: Right 21">
            <a:extLst>
              <a:ext uri="{FF2B5EF4-FFF2-40B4-BE49-F238E27FC236}">
                <a16:creationId xmlns:a16="http://schemas.microsoft.com/office/drawing/2014/main" id="{774EA447-4DB0-4A46-84A4-BE4655412612}"/>
              </a:ext>
            </a:extLst>
          </p:cNvPr>
          <p:cNvSpPr/>
          <p:nvPr/>
        </p:nvSpPr>
        <p:spPr>
          <a:xfrm>
            <a:off x="2206438" y="1285840"/>
            <a:ext cx="9791608" cy="268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E5B9717-48CD-48C9-BBB2-4A1E61AA2555}"/>
              </a:ext>
            </a:extLst>
          </p:cNvPr>
          <p:cNvSpPr txBox="1"/>
          <p:nvPr/>
        </p:nvSpPr>
        <p:spPr>
          <a:xfrm>
            <a:off x="10664636" y="1112961"/>
            <a:ext cx="1912666" cy="313932"/>
          </a:xfrm>
          <a:prstGeom prst="rect">
            <a:avLst/>
          </a:prstGeom>
          <a:noFill/>
        </p:spPr>
        <p:txBody>
          <a:bodyPr wrap="square">
            <a:spAutoFit/>
          </a:bodyPr>
          <a:lstStyle/>
          <a:p>
            <a:pPr>
              <a:lnSpc>
                <a:spcPct val="90000"/>
              </a:lnSpc>
              <a:spcBef>
                <a:spcPts val="1800"/>
              </a:spcBef>
              <a:spcAft>
                <a:spcPts val="400"/>
              </a:spcAft>
            </a:pPr>
            <a:r>
              <a:rPr lang="en-GB" sz="1600" b="1" dirty="0">
                <a:solidFill>
                  <a:srgbClr val="002060"/>
                </a:solidFill>
              </a:rPr>
              <a:t>Time line</a:t>
            </a:r>
          </a:p>
        </p:txBody>
      </p:sp>
      <p:sp>
        <p:nvSpPr>
          <p:cNvPr id="24" name="TextBox 23">
            <a:extLst>
              <a:ext uri="{FF2B5EF4-FFF2-40B4-BE49-F238E27FC236}">
                <a16:creationId xmlns:a16="http://schemas.microsoft.com/office/drawing/2014/main" id="{1AC5C18B-9849-472E-89F0-05C3E6E9CE39}"/>
              </a:ext>
            </a:extLst>
          </p:cNvPr>
          <p:cNvSpPr txBox="1"/>
          <p:nvPr/>
        </p:nvSpPr>
        <p:spPr>
          <a:xfrm>
            <a:off x="6451185" y="399866"/>
            <a:ext cx="4811486" cy="480131"/>
          </a:xfrm>
          <a:prstGeom prst="rect">
            <a:avLst/>
          </a:prstGeom>
          <a:noFill/>
        </p:spPr>
        <p:txBody>
          <a:bodyPr wrap="square">
            <a:spAutoFit/>
          </a:bodyPr>
          <a:lstStyle/>
          <a:p>
            <a:pPr>
              <a:lnSpc>
                <a:spcPct val="90000"/>
              </a:lnSpc>
              <a:spcBef>
                <a:spcPts val="1800"/>
              </a:spcBef>
              <a:spcAft>
                <a:spcPts val="400"/>
              </a:spcAft>
            </a:pPr>
            <a:r>
              <a:rPr lang="en-GB" sz="2800" b="1" dirty="0">
                <a:latin typeface="+mj-lt"/>
                <a:ea typeface="+mj-ea"/>
                <a:cs typeface="+mj-cs"/>
              </a:rPr>
              <a:t>-- Our future challenges --</a:t>
            </a:r>
          </a:p>
        </p:txBody>
      </p:sp>
    </p:spTree>
    <p:extLst>
      <p:ext uri="{BB962C8B-B14F-4D97-AF65-F5344CB8AC3E}">
        <p14:creationId xmlns:p14="http://schemas.microsoft.com/office/powerpoint/2010/main" val="42821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BE-ICS</a:t>
            </a:r>
            <a:br>
              <a:rPr lang="en-US" dirty="0"/>
            </a:br>
            <a:r>
              <a:rPr lang="en-US" dirty="0"/>
              <a:t>Industrial Control Systems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Peter </a:t>
            </a:r>
            <a:r>
              <a:rPr lang="en-GB" dirty="0" err="1"/>
              <a:t>Sollander</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48</a:t>
            </a:fld>
            <a:endParaRPr lang="en-US" dirty="0"/>
          </a:p>
        </p:txBody>
      </p:sp>
    </p:spTree>
    <p:extLst>
      <p:ext uri="{BB962C8B-B14F-4D97-AF65-F5344CB8AC3E}">
        <p14:creationId xmlns:p14="http://schemas.microsoft.com/office/powerpoint/2010/main" val="939319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ICS – Industrial Control Systems</a:t>
            </a:r>
            <a:br>
              <a:rPr lang="en-US" dirty="0"/>
            </a:br>
            <a:r>
              <a:rPr lang="en-US" sz="2000" dirty="0"/>
              <a:t>Group Leader: Peter </a:t>
            </a:r>
            <a:r>
              <a:rPr lang="en-US" sz="2000" dirty="0" err="1"/>
              <a:t>Sollander</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fld id="{A8AD239B-2355-445E-82FA-833F9C6E13CA}" type="datetime1">
              <a:rPr lang="en-GB" smtClean="0"/>
              <a:t>21/01/2021</a:t>
            </a:fld>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49</a:t>
            </a:fld>
            <a:endParaRPr lang="en-US" dirty="0"/>
          </a:p>
        </p:txBody>
      </p:sp>
      <p:pic>
        <p:nvPicPr>
          <p:cNvPr id="8" name="Picture 7">
            <a:extLst>
              <a:ext uri="{FF2B5EF4-FFF2-40B4-BE49-F238E27FC236}">
                <a16:creationId xmlns:a16="http://schemas.microsoft.com/office/drawing/2014/main" id="{38B6A306-47F5-484E-8F27-6912D3EEE761}"/>
              </a:ext>
            </a:extLst>
          </p:cNvPr>
          <p:cNvPicPr>
            <a:picLocks noChangeAspect="1"/>
          </p:cNvPicPr>
          <p:nvPr/>
        </p:nvPicPr>
        <p:blipFill>
          <a:blip r:embed="rId2"/>
          <a:stretch>
            <a:fillRect/>
          </a:stretch>
        </p:blipFill>
        <p:spPr>
          <a:xfrm>
            <a:off x="289653" y="1231935"/>
            <a:ext cx="1572904" cy="1975275"/>
          </a:xfrm>
          <a:prstGeom prst="rect">
            <a:avLst/>
          </a:prstGeom>
        </p:spPr>
      </p:pic>
      <p:sp>
        <p:nvSpPr>
          <p:cNvPr id="7" name="TextBox 6">
            <a:extLst>
              <a:ext uri="{FF2B5EF4-FFF2-40B4-BE49-F238E27FC236}">
                <a16:creationId xmlns:a16="http://schemas.microsoft.com/office/drawing/2014/main" id="{EFEF7D66-9E86-1A46-A372-1AC5EBECDF2A}"/>
              </a:ext>
            </a:extLst>
          </p:cNvPr>
          <p:cNvSpPr txBox="1"/>
          <p:nvPr/>
        </p:nvSpPr>
        <p:spPr>
          <a:xfrm>
            <a:off x="2005431" y="1231935"/>
            <a:ext cx="8657050" cy="4924425"/>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90000"/>
              </a:lnSpc>
              <a:spcBef>
                <a:spcPts val="1800"/>
              </a:spcBef>
              <a:spcAft>
                <a:spcPts val="400"/>
              </a:spcAft>
              <a:buClrTx/>
              <a:buSzTx/>
              <a:buFont typeface="Arial" panose="020B0604020202020204" pitchFamily="34" charset="0"/>
              <a:buChar char="•"/>
              <a:tabLst/>
              <a:defRPr/>
            </a:pPr>
            <a:r>
              <a:rPr kumimoji="0" lang="en-GB" sz="2100" b="1" i="0" u="none" strike="noStrike" kern="1200" cap="none" spc="0" normalizeH="0" baseline="0" noProof="0" dirty="0">
                <a:ln>
                  <a:noFill/>
                </a:ln>
                <a:solidFill>
                  <a:srgbClr val="2F2F2F">
                    <a:lumMod val="50000"/>
                  </a:srgbClr>
                </a:solidFill>
                <a:effectLst/>
                <a:uLnTx/>
                <a:uFillTx/>
                <a:latin typeface="Arial"/>
                <a:ea typeface="+mn-ea"/>
                <a:cs typeface="+mn-cs"/>
              </a:rPr>
              <a:t>Mission</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provide the technology, frameworks, engineering and CERN-wide support for systems and projects in all domains using standard industrial control solutions</a:t>
            </a:r>
          </a:p>
          <a:p>
            <a:pPr marL="342900" marR="0" lvl="0" indent="-342900" algn="l" defTabSz="914400" rtl="0" eaLnBrk="1" fontAlgn="auto" latinLnBrk="0" hangingPunct="1">
              <a:lnSpc>
                <a:spcPct val="90000"/>
              </a:lnSpc>
              <a:spcBef>
                <a:spcPts val="1800"/>
              </a:spcBef>
              <a:spcAft>
                <a:spcPts val="400"/>
              </a:spcAft>
              <a:buClrTx/>
              <a:buSzTx/>
              <a:buFont typeface="Arial" panose="020B0604020202020204" pitchFamily="34" charset="0"/>
              <a:buChar char="•"/>
              <a:tabLst/>
              <a:defRPr/>
            </a:pPr>
            <a:r>
              <a:rPr kumimoji="0" lang="en-GB" sz="2100" b="1" i="0" u="none" strike="noStrike" kern="1200" cap="none" spc="0" normalizeH="0" baseline="0" noProof="0" dirty="0">
                <a:ln>
                  <a:noFill/>
                </a:ln>
                <a:solidFill>
                  <a:srgbClr val="2F2F2F">
                    <a:lumMod val="50000"/>
                  </a:srgbClr>
                </a:solidFill>
                <a:effectLst/>
                <a:uLnTx/>
                <a:uFillTx/>
                <a:latin typeface="Arial"/>
                <a:ea typeface="+mn-ea"/>
                <a:cs typeface="+mn-cs"/>
              </a:rPr>
              <a:t>Responsible for:</a:t>
            </a:r>
          </a:p>
          <a:p>
            <a:pPr marL="628650" marR="0" lvl="1" indent="-261938" algn="l" defTabSz="914400" rtl="0" eaLnBrk="1" fontAlgn="auto" latinLnBrk="0" hangingPunct="1">
              <a:lnSpc>
                <a:spcPct val="100000"/>
              </a:lnSpc>
              <a:spcBef>
                <a:spcPts val="50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Selecting industrial controls technologies and associated communication protocols for CERN needs.</a:t>
            </a:r>
          </a:p>
          <a:p>
            <a:pPr marL="628650" marR="0" lvl="1" indent="-261938" algn="l" defTabSz="914400" rtl="0" eaLnBrk="1" fontAlgn="auto" latinLnBrk="0" hangingPunct="1">
              <a:lnSpc>
                <a:spcPct val="100000"/>
              </a:lnSpc>
              <a:spcBef>
                <a:spcPts val="50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design, implementation and support of a set of common frameworks and tools to standardize the development of complete industrial control system solutions</a:t>
            </a:r>
          </a:p>
          <a:p>
            <a:pPr marL="628650" marR="0" lvl="1" indent="-261938" algn="l" defTabSz="914400" rtl="0" eaLnBrk="1" fontAlgn="auto" latinLnBrk="0" hangingPunct="1">
              <a:lnSpc>
                <a:spcPct val="100000"/>
              </a:lnSpc>
              <a:spcBef>
                <a:spcPts val="50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design, development, deployment and maintenance of complete control systems for the CERN technical infrastructure, experiments and accelerator systems</a:t>
            </a:r>
          </a:p>
          <a:p>
            <a:pPr marL="628650" marR="0" lvl="1" indent="-261938" algn="l" defTabSz="914400" rtl="0" eaLnBrk="1" fontAlgn="auto" latinLnBrk="0" hangingPunct="1">
              <a:lnSpc>
                <a:spcPct val="100000"/>
              </a:lnSpc>
              <a:spcBef>
                <a:spcPts val="50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CERN-wide support in industrial controls technologies, frameworks and control system engineering including product purchasing, licensing and distribution, consultancy, engineering, product evolution, preventive and corrective maintenance</a:t>
            </a:r>
          </a:p>
        </p:txBody>
      </p:sp>
      <p:pic>
        <p:nvPicPr>
          <p:cNvPr id="2" name="Picture 1">
            <a:extLst>
              <a:ext uri="{FF2B5EF4-FFF2-40B4-BE49-F238E27FC236}">
                <a16:creationId xmlns:a16="http://schemas.microsoft.com/office/drawing/2014/main" id="{FC2F3798-3738-0743-B881-4097DB5066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21854" y="2070756"/>
            <a:ext cx="681254" cy="991169"/>
          </a:xfrm>
          <a:prstGeom prst="rect">
            <a:avLst/>
          </a:prstGeom>
        </p:spPr>
      </p:pic>
      <p:pic>
        <p:nvPicPr>
          <p:cNvPr id="9" name="Picture 8">
            <a:extLst>
              <a:ext uri="{FF2B5EF4-FFF2-40B4-BE49-F238E27FC236}">
                <a16:creationId xmlns:a16="http://schemas.microsoft.com/office/drawing/2014/main" id="{6A3D055E-E755-FB4A-86E4-FE8DBE9FC8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11215101" y="1948756"/>
            <a:ext cx="568911" cy="1065742"/>
          </a:xfrm>
          <a:prstGeom prst="rect">
            <a:avLst/>
          </a:prstGeom>
        </p:spPr>
      </p:pic>
      <p:pic>
        <p:nvPicPr>
          <p:cNvPr id="3074" name="Picture 2" descr="Schneider Electric">
            <a:extLst>
              <a:ext uri="{FF2B5EF4-FFF2-40B4-BE49-F238E27FC236}">
                <a16:creationId xmlns:a16="http://schemas.microsoft.com/office/drawing/2014/main" id="{17B78705-4899-1844-BB00-AAEEC12118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07546" y="1535295"/>
            <a:ext cx="889000" cy="317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ADFCB3B2-E450-264F-8C89-D1BD6D0E6AD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04516" y="2310176"/>
            <a:ext cx="1074464" cy="25616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hat is OPC UA? | One-stop-shop for all you need to know">
            <a:extLst>
              <a:ext uri="{FF2B5EF4-FFF2-40B4-BE49-F238E27FC236}">
                <a16:creationId xmlns:a16="http://schemas.microsoft.com/office/drawing/2014/main" id="{43E95B64-7847-024C-9A19-B1471A59A1A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41996" y="2178715"/>
            <a:ext cx="1148519" cy="63806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ROFINET - Wikipedia">
            <a:extLst>
              <a:ext uri="{FF2B5EF4-FFF2-40B4-BE49-F238E27FC236}">
                <a16:creationId xmlns:a16="http://schemas.microsoft.com/office/drawing/2014/main" id="{C7E9802C-71FF-4649-B7D3-6CAB2B03FF8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805355" y="3014498"/>
            <a:ext cx="1145662" cy="60609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ome">
            <a:extLst>
              <a:ext uri="{FF2B5EF4-FFF2-40B4-BE49-F238E27FC236}">
                <a16:creationId xmlns:a16="http://schemas.microsoft.com/office/drawing/2014/main" id="{0D5E0F33-A143-284A-AF90-84735E1408D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52811" y="3399623"/>
            <a:ext cx="699853" cy="70164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788C42D3-418D-2C43-813C-541A83621B7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14445" y="3399623"/>
            <a:ext cx="646262" cy="64626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WinCC Open Architecture - 370 Photos - Software Company - Marktstrasse 3,  7000 Eisenstadt, Austria">
            <a:extLst>
              <a:ext uri="{FF2B5EF4-FFF2-40B4-BE49-F238E27FC236}">
                <a16:creationId xmlns:a16="http://schemas.microsoft.com/office/drawing/2014/main" id="{5E3414C8-51CE-3641-BEE5-70BF2FC3F64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384927" y="3615118"/>
            <a:ext cx="566090" cy="5660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TIP: An Umbrella Application for all SCADA-Based Applications for the CERN  Technical Infrastructure">
            <a:extLst>
              <a:ext uri="{FF2B5EF4-FFF2-40B4-BE49-F238E27FC236}">
                <a16:creationId xmlns:a16="http://schemas.microsoft.com/office/drawing/2014/main" id="{D8497046-2061-DB48-8FBD-0CCCE08F523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0728" y="4272599"/>
            <a:ext cx="1563442" cy="8948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ordination for collisions | ATLAS Experiment at CERN">
            <a:extLst>
              <a:ext uri="{FF2B5EF4-FFF2-40B4-BE49-F238E27FC236}">
                <a16:creationId xmlns:a16="http://schemas.microsoft.com/office/drawing/2014/main" id="{631A4165-7B83-9349-BB94-4F2AEA4B23C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16753" y="4464392"/>
            <a:ext cx="1260730" cy="99042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Future Archiver (librarian) for WinCC OA Control Systems">
            <a:extLst>
              <a:ext uri="{FF2B5EF4-FFF2-40B4-BE49-F238E27FC236}">
                <a16:creationId xmlns:a16="http://schemas.microsoft.com/office/drawing/2014/main" id="{ADAD142A-FFAE-C94D-AE40-456A4379E0C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71664" y="5322461"/>
            <a:ext cx="1133777" cy="9079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The challenge of keeping cool | CERN">
            <a:extLst>
              <a:ext uri="{FF2B5EF4-FFF2-40B4-BE49-F238E27FC236}">
                <a16:creationId xmlns:a16="http://schemas.microsoft.com/office/drawing/2014/main" id="{64C7AB6D-3920-FF4C-A369-B7C8DF034A8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805355" y="4334378"/>
            <a:ext cx="1091281" cy="89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60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977B72-3D82-4A7C-B1BF-F226578B8ED8}"/>
              </a:ext>
            </a:extLst>
          </p:cNvPr>
          <p:cNvSpPr>
            <a:spLocks noGrp="1"/>
          </p:cNvSpPr>
          <p:nvPr>
            <p:ph idx="1"/>
          </p:nvPr>
        </p:nvSpPr>
        <p:spPr/>
        <p:txBody>
          <a:bodyPr/>
          <a:lstStyle/>
          <a:p>
            <a:pPr marL="0" indent="0">
              <a:buNone/>
            </a:pPr>
            <a:r>
              <a:rPr lang="en-GB" sz="3200" dirty="0"/>
              <a:t>The Beams Department (BE) provides CERN with the specific competencies required for:</a:t>
            </a:r>
          </a:p>
          <a:p>
            <a:pPr marL="0" indent="0">
              <a:buNone/>
            </a:pPr>
            <a:r>
              <a:rPr lang="en-GB" sz="3200" dirty="0">
                <a:solidFill>
                  <a:schemeClr val="tx1"/>
                </a:solidFill>
              </a:rPr>
              <a:t>the conception, design, survey, alignment, control and operation of accelerators, accelerator test facilities, secondary beam lines and experimental areas.</a:t>
            </a:r>
          </a:p>
          <a:p>
            <a:pPr marL="0" indent="0">
              <a:buNone/>
            </a:pPr>
            <a:r>
              <a:rPr lang="en-GB" sz="3200" dirty="0"/>
              <a:t>It also invests heavily in training new generations of physicists, engineers and technicians in related fields.</a:t>
            </a:r>
          </a:p>
          <a:p>
            <a:endParaRPr lang="en-GB" sz="3200" dirty="0"/>
          </a:p>
        </p:txBody>
      </p:sp>
      <p:sp>
        <p:nvSpPr>
          <p:cNvPr id="3" name="Title 2">
            <a:extLst>
              <a:ext uri="{FF2B5EF4-FFF2-40B4-BE49-F238E27FC236}">
                <a16:creationId xmlns:a16="http://schemas.microsoft.com/office/drawing/2014/main" id="{25140742-4150-4ADD-BF59-AFCEB1908650}"/>
              </a:ext>
            </a:extLst>
          </p:cNvPr>
          <p:cNvSpPr>
            <a:spLocks noGrp="1"/>
          </p:cNvSpPr>
          <p:nvPr>
            <p:ph type="title"/>
          </p:nvPr>
        </p:nvSpPr>
        <p:spPr/>
        <p:txBody>
          <a:bodyPr/>
          <a:lstStyle/>
          <a:p>
            <a:r>
              <a:rPr lang="en-GB" dirty="0"/>
              <a:t>BEAMS (BE) – Our Mandate</a:t>
            </a:r>
          </a:p>
        </p:txBody>
      </p:sp>
      <p:sp>
        <p:nvSpPr>
          <p:cNvPr id="4" name="Date Placeholder 3">
            <a:extLst>
              <a:ext uri="{FF2B5EF4-FFF2-40B4-BE49-F238E27FC236}">
                <a16:creationId xmlns:a16="http://schemas.microsoft.com/office/drawing/2014/main" id="{100D603F-6ECA-40DC-BA06-E69D9364F1E1}"/>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EF7366B5-FDBB-48D8-9E9C-8B1C9DA0EA71}"/>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E475AB77-F911-44C0-8BCD-61CF60E5CCE5}"/>
              </a:ext>
            </a:extLst>
          </p:cNvPr>
          <p:cNvSpPr>
            <a:spLocks noGrp="1"/>
          </p:cNvSpPr>
          <p:nvPr>
            <p:ph type="sldNum" sz="quarter" idx="12"/>
          </p:nvPr>
        </p:nvSpPr>
        <p:spPr/>
        <p:txBody>
          <a:bodyPr/>
          <a:lstStyle/>
          <a:p>
            <a:fld id="{36B5EA5A-BC32-A742-B11B-8E7414D5B535}" type="slidenum">
              <a:rPr lang="en-US" smtClean="0"/>
              <a:pPr/>
              <a:t>5</a:t>
            </a:fld>
            <a:endParaRPr lang="en-US" dirty="0"/>
          </a:p>
        </p:txBody>
      </p:sp>
    </p:spTree>
    <p:extLst>
      <p:ext uri="{BB962C8B-B14F-4D97-AF65-F5344CB8AC3E}">
        <p14:creationId xmlns:p14="http://schemas.microsoft.com/office/powerpoint/2010/main" val="2300887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ICS – Industrial Control Systems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fld id="{A8AD239B-2355-445E-82FA-833F9C6E13CA}" type="datetime1">
              <a:rPr lang="en-GB" smtClean="0"/>
              <a:t>21/01/2021</a:t>
            </a:fld>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50</a:t>
            </a:fld>
            <a:endParaRPr lang="en-US" dirty="0"/>
          </a:p>
        </p:txBody>
      </p:sp>
      <p:pic>
        <p:nvPicPr>
          <p:cNvPr id="8" name="Picture 7">
            <a:extLst>
              <a:ext uri="{FF2B5EF4-FFF2-40B4-BE49-F238E27FC236}">
                <a16:creationId xmlns:a16="http://schemas.microsoft.com/office/drawing/2014/main" id="{38B6A306-47F5-484E-8F27-6912D3EEE761}"/>
              </a:ext>
            </a:extLst>
          </p:cNvPr>
          <p:cNvPicPr>
            <a:picLocks noChangeAspect="1"/>
          </p:cNvPicPr>
          <p:nvPr/>
        </p:nvPicPr>
        <p:blipFill>
          <a:blip r:embed="rId2"/>
          <a:stretch>
            <a:fillRect/>
          </a:stretch>
        </p:blipFill>
        <p:spPr>
          <a:xfrm>
            <a:off x="289653" y="1231935"/>
            <a:ext cx="1572904" cy="1975275"/>
          </a:xfrm>
          <a:prstGeom prst="rect">
            <a:avLst/>
          </a:prstGeom>
        </p:spPr>
      </p:pic>
      <p:graphicFrame>
        <p:nvGraphicFramePr>
          <p:cNvPr id="7" name="Diagram 6">
            <a:extLst>
              <a:ext uri="{FF2B5EF4-FFF2-40B4-BE49-F238E27FC236}">
                <a16:creationId xmlns:a16="http://schemas.microsoft.com/office/drawing/2014/main" id="{A4EC4F14-8E37-7646-8920-1DC945C9C393}"/>
              </a:ext>
            </a:extLst>
          </p:cNvPr>
          <p:cNvGraphicFramePr/>
          <p:nvPr/>
        </p:nvGraphicFramePr>
        <p:xfrm>
          <a:off x="5323280" y="1243633"/>
          <a:ext cx="6300727"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A71CC0CC-6F19-074B-A0D4-CD09AB69EA36}"/>
              </a:ext>
            </a:extLst>
          </p:cNvPr>
          <p:cNvSpPr/>
          <p:nvPr/>
        </p:nvSpPr>
        <p:spPr>
          <a:xfrm>
            <a:off x="157545" y="3776670"/>
            <a:ext cx="1226588" cy="43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a:extLst>
              <a:ext uri="{FF2B5EF4-FFF2-40B4-BE49-F238E27FC236}">
                <a16:creationId xmlns:a16="http://schemas.microsoft.com/office/drawing/2014/main" id="{72BC7A06-BAD8-8148-BD35-B8C34617D0E5}"/>
              </a:ext>
            </a:extLst>
          </p:cNvPr>
          <p:cNvSpPr/>
          <p:nvPr/>
        </p:nvSpPr>
        <p:spPr>
          <a:xfrm>
            <a:off x="487004" y="4385808"/>
            <a:ext cx="1305794" cy="43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Rectangle 21">
            <a:extLst>
              <a:ext uri="{FF2B5EF4-FFF2-40B4-BE49-F238E27FC236}">
                <a16:creationId xmlns:a16="http://schemas.microsoft.com/office/drawing/2014/main" id="{B096E31B-8917-CF49-AB55-ABA8767863B8}"/>
              </a:ext>
            </a:extLst>
          </p:cNvPr>
          <p:cNvSpPr/>
          <p:nvPr/>
        </p:nvSpPr>
        <p:spPr>
          <a:xfrm>
            <a:off x="407988" y="5171724"/>
            <a:ext cx="1226588" cy="4329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a:extLst>
              <a:ext uri="{FF2B5EF4-FFF2-40B4-BE49-F238E27FC236}">
                <a16:creationId xmlns:a16="http://schemas.microsoft.com/office/drawing/2014/main" id="{A05AC988-E6C8-8141-BC2E-BEC2A8E23E88}"/>
              </a:ext>
            </a:extLst>
          </p:cNvPr>
          <p:cNvSpPr/>
          <p:nvPr/>
        </p:nvSpPr>
        <p:spPr>
          <a:xfrm>
            <a:off x="692920" y="5753362"/>
            <a:ext cx="1382425" cy="4879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a:extLst>
              <a:ext uri="{FF2B5EF4-FFF2-40B4-BE49-F238E27FC236}">
                <a16:creationId xmlns:a16="http://schemas.microsoft.com/office/drawing/2014/main" id="{38241A7A-0B34-494E-9621-88519F167D71}"/>
              </a:ext>
            </a:extLst>
          </p:cNvPr>
          <p:cNvSpPr/>
          <p:nvPr/>
        </p:nvSpPr>
        <p:spPr>
          <a:xfrm>
            <a:off x="1952804" y="3631965"/>
            <a:ext cx="2573824" cy="9084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TextBox 39">
            <a:extLst>
              <a:ext uri="{FF2B5EF4-FFF2-40B4-BE49-F238E27FC236}">
                <a16:creationId xmlns:a16="http://schemas.microsoft.com/office/drawing/2014/main" id="{1A6D56F0-3265-0E44-9EA6-1B2A22EA1BF0}"/>
              </a:ext>
            </a:extLst>
          </p:cNvPr>
          <p:cNvSpPr txBox="1"/>
          <p:nvPr/>
        </p:nvSpPr>
        <p:spPr>
          <a:xfrm rot="16200000">
            <a:off x="-651397" y="4499459"/>
            <a:ext cx="2600382" cy="430887"/>
          </a:xfrm>
          <a:prstGeom prst="rect">
            <a:avLst/>
          </a:prstGeom>
          <a:noFill/>
        </p:spPr>
        <p:txBody>
          <a:bodyPr wrap="square" lIns="0" tIns="0" rIns="0" bIns="0" rtlCol="0">
            <a:spAutoFit/>
          </a:bodyPr>
          <a:lstStyle/>
          <a:p>
            <a:pPr algn="l"/>
            <a:r>
              <a:rPr lang="en-GB" sz="2800" dirty="0">
                <a:solidFill>
                  <a:schemeClr val="tx2"/>
                </a:solidFill>
              </a:rPr>
              <a:t>RESEARCH</a:t>
            </a:r>
          </a:p>
        </p:txBody>
      </p:sp>
      <p:sp>
        <p:nvSpPr>
          <p:cNvPr id="41" name="TextBox 40">
            <a:extLst>
              <a:ext uri="{FF2B5EF4-FFF2-40B4-BE49-F238E27FC236}">
                <a16:creationId xmlns:a16="http://schemas.microsoft.com/office/drawing/2014/main" id="{B409783D-807C-204D-8669-39D181572B14}"/>
              </a:ext>
            </a:extLst>
          </p:cNvPr>
          <p:cNvSpPr txBox="1"/>
          <p:nvPr/>
        </p:nvSpPr>
        <p:spPr>
          <a:xfrm>
            <a:off x="7324665" y="5081580"/>
            <a:ext cx="2886018" cy="430887"/>
          </a:xfrm>
          <a:prstGeom prst="rect">
            <a:avLst/>
          </a:prstGeom>
          <a:noFill/>
        </p:spPr>
        <p:txBody>
          <a:bodyPr wrap="square" lIns="0" tIns="0" rIns="0" bIns="0" rtlCol="0">
            <a:spAutoFit/>
          </a:bodyPr>
          <a:lstStyle/>
          <a:p>
            <a:pPr algn="l"/>
            <a:r>
              <a:rPr lang="en-GB" sz="2800" dirty="0">
                <a:solidFill>
                  <a:schemeClr val="tx2"/>
                </a:solidFill>
              </a:rPr>
              <a:t>DEVELOPMENT</a:t>
            </a:r>
          </a:p>
        </p:txBody>
      </p:sp>
      <p:pic>
        <p:nvPicPr>
          <p:cNvPr id="44" name="Picture 43" descr="Logo, company name&#10;&#10;Description automatically generated">
            <a:extLst>
              <a:ext uri="{FF2B5EF4-FFF2-40B4-BE49-F238E27FC236}">
                <a16:creationId xmlns:a16="http://schemas.microsoft.com/office/drawing/2014/main" id="{48B2D24D-C4E0-A94F-81D1-9B06B8764959}"/>
              </a:ext>
            </a:extLst>
          </p:cNvPr>
          <p:cNvPicPr>
            <a:picLocks noChangeAspect="1"/>
          </p:cNvPicPr>
          <p:nvPr/>
        </p:nvPicPr>
        <p:blipFill>
          <a:blip r:embed="rId8"/>
          <a:stretch>
            <a:fillRect/>
          </a:stretch>
        </p:blipFill>
        <p:spPr>
          <a:xfrm>
            <a:off x="897474" y="4358307"/>
            <a:ext cx="1810781" cy="1728097"/>
          </a:xfrm>
          <a:prstGeom prst="rect">
            <a:avLst/>
          </a:prstGeom>
        </p:spPr>
      </p:pic>
      <p:sp>
        <p:nvSpPr>
          <p:cNvPr id="45" name="TextBox 44">
            <a:extLst>
              <a:ext uri="{FF2B5EF4-FFF2-40B4-BE49-F238E27FC236}">
                <a16:creationId xmlns:a16="http://schemas.microsoft.com/office/drawing/2014/main" id="{8DA9F776-501B-D149-9D01-D50A16625A32}"/>
              </a:ext>
            </a:extLst>
          </p:cNvPr>
          <p:cNvSpPr txBox="1"/>
          <p:nvPr/>
        </p:nvSpPr>
        <p:spPr>
          <a:xfrm rot="16200000">
            <a:off x="1593623" y="4213647"/>
            <a:ext cx="3314631" cy="430887"/>
          </a:xfrm>
          <a:prstGeom prst="rect">
            <a:avLst/>
          </a:prstGeom>
          <a:noFill/>
        </p:spPr>
        <p:txBody>
          <a:bodyPr wrap="square" lIns="0" tIns="0" rIns="0" bIns="0" rtlCol="0">
            <a:spAutoFit/>
          </a:bodyPr>
          <a:lstStyle/>
          <a:p>
            <a:pPr algn="l"/>
            <a:r>
              <a:rPr lang="en-GB" sz="2800" dirty="0">
                <a:solidFill>
                  <a:schemeClr val="tx2"/>
                </a:solidFill>
              </a:rPr>
              <a:t>TECH. SUPPORT</a:t>
            </a:r>
          </a:p>
        </p:txBody>
      </p:sp>
      <p:sp>
        <p:nvSpPr>
          <p:cNvPr id="46" name="TextBox 45">
            <a:extLst>
              <a:ext uri="{FF2B5EF4-FFF2-40B4-BE49-F238E27FC236}">
                <a16:creationId xmlns:a16="http://schemas.microsoft.com/office/drawing/2014/main" id="{D5423439-DDF2-C24C-A899-8C786EE577F5}"/>
              </a:ext>
            </a:extLst>
          </p:cNvPr>
          <p:cNvSpPr txBox="1"/>
          <p:nvPr/>
        </p:nvSpPr>
        <p:spPr>
          <a:xfrm>
            <a:off x="3589009" y="4340727"/>
            <a:ext cx="1664512" cy="1661993"/>
          </a:xfrm>
          <a:prstGeom prst="rect">
            <a:avLst/>
          </a:prstGeom>
          <a:noFill/>
        </p:spPr>
        <p:txBody>
          <a:bodyPr wrap="square" lIns="0" tIns="0" rIns="0" bIns="0" rtlCol="0">
            <a:spAutoFit/>
          </a:bodyPr>
          <a:lstStyle/>
          <a:p>
            <a:pPr marL="285750" indent="-285750" algn="l">
              <a:buFontTx/>
              <a:buChar char="-"/>
            </a:pPr>
            <a:r>
              <a:rPr lang="en-GB" dirty="0">
                <a:solidFill>
                  <a:schemeClr val="tx2"/>
                </a:solidFill>
              </a:rPr>
              <a:t>PLCs</a:t>
            </a:r>
          </a:p>
          <a:p>
            <a:pPr marL="285750" indent="-285750" algn="l">
              <a:buFontTx/>
              <a:buChar char="-"/>
            </a:pPr>
            <a:r>
              <a:rPr lang="en-GB" dirty="0">
                <a:solidFill>
                  <a:schemeClr val="tx2"/>
                </a:solidFill>
              </a:rPr>
              <a:t>Fieldbuses</a:t>
            </a:r>
          </a:p>
          <a:p>
            <a:pPr marL="285750" indent="-285750" algn="l">
              <a:buFontTx/>
              <a:buChar char="-"/>
            </a:pPr>
            <a:r>
              <a:rPr lang="en-GB" dirty="0">
                <a:solidFill>
                  <a:schemeClr val="tx2"/>
                </a:solidFill>
              </a:rPr>
              <a:t>SCADA</a:t>
            </a:r>
          </a:p>
          <a:p>
            <a:pPr marL="285750" indent="-285750" algn="l">
              <a:buFontTx/>
              <a:buChar char="-"/>
            </a:pPr>
            <a:r>
              <a:rPr lang="en-GB" dirty="0">
                <a:solidFill>
                  <a:schemeClr val="tx2"/>
                </a:solidFill>
              </a:rPr>
              <a:t>Comms</a:t>
            </a:r>
          </a:p>
          <a:p>
            <a:pPr marL="285750" indent="-285750" algn="l">
              <a:buFontTx/>
              <a:buChar char="-"/>
            </a:pPr>
            <a:r>
              <a:rPr lang="en-GB" dirty="0">
                <a:solidFill>
                  <a:schemeClr val="tx2"/>
                </a:solidFill>
              </a:rPr>
              <a:t>Engineering</a:t>
            </a:r>
          </a:p>
          <a:p>
            <a:pPr marL="285750" indent="-285750" algn="l">
              <a:buFontTx/>
              <a:buChar char="-"/>
            </a:pPr>
            <a:r>
              <a:rPr lang="en-GB" dirty="0">
                <a:solidFill>
                  <a:schemeClr val="tx2"/>
                </a:solidFill>
              </a:rPr>
              <a:t>Consultancy</a:t>
            </a:r>
          </a:p>
        </p:txBody>
      </p:sp>
      <p:pic>
        <p:nvPicPr>
          <p:cNvPr id="11" name="Picture 10">
            <a:extLst>
              <a:ext uri="{FF2B5EF4-FFF2-40B4-BE49-F238E27FC236}">
                <a16:creationId xmlns:a16="http://schemas.microsoft.com/office/drawing/2014/main" id="{A2124749-7085-6F42-8B2A-43BF2B448A2F}"/>
              </a:ext>
            </a:extLst>
          </p:cNvPr>
          <p:cNvPicPr>
            <a:picLocks noChangeAspect="1"/>
          </p:cNvPicPr>
          <p:nvPr/>
        </p:nvPicPr>
        <p:blipFill>
          <a:blip r:embed="rId9"/>
          <a:stretch>
            <a:fillRect/>
          </a:stretch>
        </p:blipFill>
        <p:spPr>
          <a:xfrm>
            <a:off x="3496083" y="1243634"/>
            <a:ext cx="1806457" cy="2965950"/>
          </a:xfrm>
          <a:prstGeom prst="rect">
            <a:avLst/>
          </a:prstGeom>
        </p:spPr>
      </p:pic>
      <p:sp>
        <p:nvSpPr>
          <p:cNvPr id="2" name="Oval 1">
            <a:extLst>
              <a:ext uri="{FF2B5EF4-FFF2-40B4-BE49-F238E27FC236}">
                <a16:creationId xmlns:a16="http://schemas.microsoft.com/office/drawing/2014/main" id="{6C210246-E009-C04B-AEBE-1458D01F66CD}"/>
              </a:ext>
            </a:extLst>
          </p:cNvPr>
          <p:cNvSpPr/>
          <p:nvPr/>
        </p:nvSpPr>
        <p:spPr>
          <a:xfrm>
            <a:off x="289653" y="1828800"/>
            <a:ext cx="1785692" cy="800100"/>
          </a:xfrm>
          <a:custGeom>
            <a:avLst/>
            <a:gdLst>
              <a:gd name="connsiteX0" fmla="*/ 0 w 1785692"/>
              <a:gd name="connsiteY0" fmla="*/ 400050 h 800100"/>
              <a:gd name="connsiteX1" fmla="*/ 892846 w 1785692"/>
              <a:gd name="connsiteY1" fmla="*/ 0 h 800100"/>
              <a:gd name="connsiteX2" fmla="*/ 1785692 w 1785692"/>
              <a:gd name="connsiteY2" fmla="*/ 400050 h 800100"/>
              <a:gd name="connsiteX3" fmla="*/ 892846 w 1785692"/>
              <a:gd name="connsiteY3" fmla="*/ 800100 h 800100"/>
              <a:gd name="connsiteX4" fmla="*/ 0 w 1785692"/>
              <a:gd name="connsiteY4" fmla="*/ 40005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692" h="800100" extrusionOk="0">
                <a:moveTo>
                  <a:pt x="0" y="400050"/>
                </a:moveTo>
                <a:cubicBezTo>
                  <a:pt x="-23460" y="164638"/>
                  <a:pt x="377516" y="8341"/>
                  <a:pt x="892846" y="0"/>
                </a:cubicBezTo>
                <a:cubicBezTo>
                  <a:pt x="1393027" y="1490"/>
                  <a:pt x="1755819" y="180058"/>
                  <a:pt x="1785692" y="400050"/>
                </a:cubicBezTo>
                <a:cubicBezTo>
                  <a:pt x="1710076" y="694835"/>
                  <a:pt x="1371612" y="879357"/>
                  <a:pt x="892846" y="800100"/>
                </a:cubicBezTo>
                <a:cubicBezTo>
                  <a:pt x="388423" y="793908"/>
                  <a:pt x="49272" y="644534"/>
                  <a:pt x="0" y="400050"/>
                </a:cubicBezTo>
                <a:close/>
              </a:path>
            </a:pathLst>
          </a:custGeom>
          <a:noFill/>
          <a:ln w="57150">
            <a:solidFill>
              <a:srgbClr val="FFFF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36329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6743700" y="81493"/>
            <a:ext cx="5448300" cy="3074726"/>
          </a:xfrm>
          <a:prstGeom prst="rect">
            <a:avLst/>
          </a:prstGeom>
        </p:spPr>
      </p:pic>
      <p:sp>
        <p:nvSpPr>
          <p:cNvPr id="5" name="Content Placeholder 1"/>
          <p:cNvSpPr>
            <a:spLocks noGrp="1"/>
          </p:cNvSpPr>
          <p:nvPr>
            <p:ph idx="1"/>
          </p:nvPr>
        </p:nvSpPr>
        <p:spPr bwMode="auto">
          <a:xfrm>
            <a:off x="2272755" y="1394031"/>
            <a:ext cx="9352784" cy="5103586"/>
          </a:xfrm>
        </p:spPr>
        <p:txBody>
          <a:bodyPr/>
          <a:lstStyle/>
          <a:p>
            <a:pPr>
              <a:defRPr/>
            </a:pPr>
            <a:r>
              <a:rPr lang="en-GB" dirty="0"/>
              <a:t>Frameworks &amp; Technology</a:t>
            </a:r>
            <a:endParaRPr dirty="0"/>
          </a:p>
          <a:p>
            <a:pPr lvl="1">
              <a:defRPr/>
            </a:pPr>
            <a:r>
              <a:rPr lang="en-GB" dirty="0"/>
              <a:t>Industrial Controls Technology stack</a:t>
            </a:r>
            <a:endParaRPr dirty="0"/>
          </a:p>
          <a:p>
            <a:pPr lvl="2">
              <a:defRPr/>
            </a:pPr>
            <a:r>
              <a:rPr lang="en-GB" dirty="0"/>
              <a:t>Maintenance, Support, R&amp;D </a:t>
            </a:r>
            <a:endParaRPr dirty="0"/>
          </a:p>
          <a:p>
            <a:pPr lvl="2">
              <a:defRPr/>
            </a:pPr>
            <a:r>
              <a:rPr lang="en-GB" dirty="0"/>
              <a:t>Including also development tools</a:t>
            </a:r>
            <a:endParaRPr dirty="0"/>
          </a:p>
          <a:p>
            <a:pPr lvl="2">
              <a:defRPr/>
            </a:pPr>
            <a:r>
              <a:rPr lang="en-GB" dirty="0"/>
              <a:t>CERN-wide support</a:t>
            </a:r>
            <a:endParaRPr dirty="0"/>
          </a:p>
          <a:p>
            <a:pPr lvl="1">
              <a:defRPr/>
            </a:pPr>
            <a:r>
              <a:rPr lang="en-GB" dirty="0"/>
              <a:t>Industrial Controls Frameworks (JCOP &amp; UNICOS)</a:t>
            </a:r>
            <a:endParaRPr dirty="0"/>
          </a:p>
          <a:p>
            <a:pPr lvl="2">
              <a:defRPr/>
            </a:pPr>
            <a:r>
              <a:rPr lang="en-GB" dirty="0"/>
              <a:t>Build on top of this technology stack to provide generic and reusable </a:t>
            </a:r>
            <a:br>
              <a:rPr lang="en-GB" dirty="0"/>
            </a:br>
            <a:r>
              <a:rPr lang="en-GB" dirty="0"/>
              <a:t>components for the implementation of control systems</a:t>
            </a:r>
            <a:endParaRPr dirty="0"/>
          </a:p>
          <a:p>
            <a:pPr lvl="2">
              <a:defRPr/>
            </a:pPr>
            <a:r>
              <a:rPr lang="en-GB" dirty="0"/>
              <a:t>Encapsulate the knowledge required by these technologies and </a:t>
            </a:r>
            <a:br>
              <a:rPr lang="en-GB" dirty="0"/>
            </a:br>
            <a:r>
              <a:rPr lang="en-GB" dirty="0"/>
              <a:t>protect end-users from changes the underlying stack</a:t>
            </a:r>
            <a:endParaRPr dirty="0"/>
          </a:p>
          <a:p>
            <a:pPr lvl="2">
              <a:defRPr/>
            </a:pPr>
            <a:r>
              <a:rPr lang="en-GB" dirty="0"/>
              <a:t>&gt;800 Control systems in the experiments, accelerator and technical </a:t>
            </a:r>
            <a:br>
              <a:rPr lang="en-GB" dirty="0"/>
            </a:br>
            <a:r>
              <a:rPr lang="en-GB" dirty="0"/>
              <a:t>infrastructure built with the frameworks </a:t>
            </a:r>
            <a:endParaRPr dirty="0"/>
          </a:p>
          <a:p>
            <a:pPr lvl="3">
              <a:defRPr/>
            </a:pPr>
            <a:r>
              <a:rPr lang="en-GB" dirty="0"/>
              <a:t>Reduction of resources and, implementation and maintenance efforts</a:t>
            </a:r>
            <a:endParaRPr dirty="0"/>
          </a:p>
          <a:p>
            <a:pPr lvl="3">
              <a:defRPr/>
            </a:pPr>
            <a:r>
              <a:rPr lang="en-GB" dirty="0"/>
              <a:t>Centralized support</a:t>
            </a:r>
            <a:endParaRPr dirty="0"/>
          </a:p>
        </p:txBody>
      </p:sp>
      <p:sp>
        <p:nvSpPr>
          <p:cNvPr id="6" name="Title 2"/>
          <p:cNvSpPr>
            <a:spLocks noGrp="1"/>
          </p:cNvSpPr>
          <p:nvPr>
            <p:ph type="title"/>
          </p:nvPr>
        </p:nvSpPr>
        <p:spPr bwMode="auto"/>
        <p:txBody>
          <a:bodyPr/>
          <a:lstStyle/>
          <a:p>
            <a:pPr>
              <a:defRPr/>
            </a:pPr>
            <a:r>
              <a:rPr lang="en-US" dirty="0"/>
              <a:t>ICS – Industrial Control Systems</a:t>
            </a:r>
            <a:br>
              <a:rPr lang="en-US" dirty="0"/>
            </a:br>
            <a:endParaRPr lang="en-GB" sz="2000" dirty="0"/>
          </a:p>
        </p:txBody>
      </p:sp>
      <p:sp>
        <p:nvSpPr>
          <p:cNvPr id="7" name="Date Placeholder 3"/>
          <p:cNvSpPr>
            <a:spLocks noGrp="1"/>
          </p:cNvSpPr>
          <p:nvPr>
            <p:ph type="dt" sz="half" idx="10"/>
          </p:nvPr>
        </p:nvSpPr>
        <p:spPr bwMode="auto"/>
        <p:txBody>
          <a:bodyPr/>
          <a:lstStyle/>
          <a:p>
            <a:pPr>
              <a:defRPr/>
            </a:pPr>
            <a:fld id="{A8AD239B-2355-445E-82FA-833F9C6E13CA}" type="datetime1">
              <a:rPr lang="en-GB"/>
              <a:t>21/01/2021</a:t>
            </a:fld>
            <a:endParaRPr lang="en-US"/>
          </a:p>
        </p:txBody>
      </p:sp>
      <p:sp>
        <p:nvSpPr>
          <p:cNvPr id="8" name="Footer Placeholder 4"/>
          <p:cNvSpPr>
            <a:spLocks noGrp="1"/>
          </p:cNvSpPr>
          <p:nvPr>
            <p:ph type="ftr" sz="quarter" idx="11"/>
          </p:nvPr>
        </p:nvSpPr>
        <p:spPr bwMode="auto"/>
        <p:txBody>
          <a:bodyPr/>
          <a:lstStyle/>
          <a:p>
            <a:pPr>
              <a:defRPr/>
            </a:pPr>
            <a:r>
              <a:rPr lang="en-GB"/>
              <a:t>Introduction to the Beams Department 2021</a:t>
            </a:r>
            <a:endParaRPr lang="en-US"/>
          </a:p>
        </p:txBody>
      </p:sp>
      <p:sp>
        <p:nvSpPr>
          <p:cNvPr id="9" name="Slide Number Placeholder 5"/>
          <p:cNvSpPr>
            <a:spLocks noGrp="1"/>
          </p:cNvSpPr>
          <p:nvPr>
            <p:ph type="sldNum" sz="quarter" idx="12"/>
          </p:nvPr>
        </p:nvSpPr>
        <p:spPr bwMode="auto"/>
        <p:txBody>
          <a:bodyPr/>
          <a:lstStyle/>
          <a:p>
            <a:pPr>
              <a:defRPr/>
            </a:pPr>
            <a:fld id="{36B5EA5A-BC32-A742-B11B-8E7414D5B535}" type="slidenum">
              <a:rPr lang="en-US"/>
              <a:t>51</a:t>
            </a:fld>
            <a:endParaRPr lang="en-US"/>
          </a:p>
        </p:txBody>
      </p:sp>
      <p:pic>
        <p:nvPicPr>
          <p:cNvPr id="10" name="Picture 7"/>
          <p:cNvPicPr>
            <a:picLocks noChangeAspect="1"/>
          </p:cNvPicPr>
          <p:nvPr/>
        </p:nvPicPr>
        <p:blipFill>
          <a:blip r:embed="rId3"/>
          <a:stretch/>
        </p:blipFill>
        <p:spPr bwMode="auto">
          <a:xfrm>
            <a:off x="289653" y="1231935"/>
            <a:ext cx="1572904" cy="1975275"/>
          </a:xfrm>
          <a:prstGeom prst="rect">
            <a:avLst/>
          </a:prstGeom>
        </p:spPr>
      </p:pic>
      <p:pic>
        <p:nvPicPr>
          <p:cNvPr id="11" name="Picture 9"/>
          <p:cNvPicPr>
            <a:picLocks noChangeAspect="1"/>
          </p:cNvPicPr>
          <p:nvPr/>
        </p:nvPicPr>
        <p:blipFill>
          <a:blip r:embed="rId4" cstate="print">
            <a:extLst>
              <a:ext uri="{28A0092B-C50C-407E-A947-70E740481C1C}">
                <a14:useLocalDpi xmlns:a14="http://schemas.microsoft.com/office/drawing/2010/main"/>
              </a:ext>
            </a:extLst>
          </a:blip>
          <a:srcRect/>
          <a:stretch/>
        </p:blipFill>
        <p:spPr bwMode="auto">
          <a:xfrm>
            <a:off x="10120646" y="3194001"/>
            <a:ext cx="1421673" cy="1025583"/>
          </a:xfrm>
          <a:prstGeom prst="rect">
            <a:avLst/>
          </a:prstGeom>
        </p:spPr>
      </p:pic>
      <p:pic>
        <p:nvPicPr>
          <p:cNvPr id="12" name="Picture 10"/>
          <p:cNvPicPr>
            <a:picLocks noChangeAspect="1"/>
          </p:cNvPicPr>
          <p:nvPr/>
        </p:nvPicPr>
        <p:blipFill>
          <a:blip r:embed="rId5" cstate="print">
            <a:extLst>
              <a:ext uri="{28A0092B-C50C-407E-A947-70E740481C1C}">
                <a14:useLocalDpi xmlns:a14="http://schemas.microsoft.com/office/drawing/2010/main"/>
              </a:ext>
            </a:extLst>
          </a:blip>
          <a:srcRect/>
          <a:stretch/>
        </p:blipFill>
        <p:spPr bwMode="auto">
          <a:xfrm>
            <a:off x="10450684" y="4226511"/>
            <a:ext cx="1461907" cy="902302"/>
          </a:xfrm>
          <a:prstGeom prst="rect">
            <a:avLst/>
          </a:prstGeom>
        </p:spPr>
      </p:pic>
      <p:pic>
        <p:nvPicPr>
          <p:cNvPr id="13" name="Picture 11"/>
          <p:cNvPicPr>
            <a:picLocks noChangeAspect="1"/>
          </p:cNvPicPr>
          <p:nvPr/>
        </p:nvPicPr>
        <p:blipFill>
          <a:blip r:embed="rId6" cstate="print">
            <a:extLst>
              <a:ext uri="{28A0092B-C50C-407E-A947-70E740481C1C}">
                <a14:useLocalDpi xmlns:a14="http://schemas.microsoft.com/office/drawing/2010/main"/>
              </a:ext>
            </a:extLst>
          </a:blip>
          <a:stretch/>
        </p:blipFill>
        <p:spPr bwMode="auto">
          <a:xfrm>
            <a:off x="10614505" y="5031993"/>
            <a:ext cx="1542860" cy="1215173"/>
          </a:xfrm>
          <a:prstGeom prst="rect">
            <a:avLst/>
          </a:prstGeom>
        </p:spPr>
      </p:pic>
      <p:pic>
        <p:nvPicPr>
          <p:cNvPr id="14" name="Picture 12"/>
          <p:cNvPicPr>
            <a:picLocks noChangeAspect="1"/>
          </p:cNvPicPr>
          <p:nvPr/>
        </p:nvPicPr>
        <p:blipFill>
          <a:blip r:embed="rId7" cstate="print">
            <a:extLst>
              <a:ext uri="{28A0092B-C50C-407E-A947-70E740481C1C}">
                <a14:useLocalDpi xmlns:a14="http://schemas.microsoft.com/office/drawing/2010/main"/>
              </a:ext>
            </a:extLst>
          </a:blip>
          <a:stretch/>
        </p:blipFill>
        <p:spPr bwMode="auto">
          <a:xfrm>
            <a:off x="407988" y="4455414"/>
            <a:ext cx="2303294" cy="1534030"/>
          </a:xfrm>
          <a:prstGeom prst="rect">
            <a:avLst/>
          </a:prstGeom>
        </p:spPr>
      </p:pic>
      <p:pic>
        <p:nvPicPr>
          <p:cNvPr id="15" name="Picture 16" descr="home">
            <a:extLst>
              <a:ext uri="{FF2B5EF4-FFF2-40B4-BE49-F238E27FC236}">
                <a16:creationId xmlns:a16="http://schemas.microsoft.com/office/drawing/2014/main" id="{1A742B65-BE71-4F43-861C-2F89AC05601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52811" y="3399623"/>
            <a:ext cx="699853" cy="7016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1FC37FCA-3469-6E43-97A0-C8203756626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1146" y="3399621"/>
            <a:ext cx="701639" cy="70163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0B6E194E-02AD-C347-9554-F962E40B43F6}"/>
              </a:ext>
            </a:extLst>
          </p:cNvPr>
          <p:cNvSpPr/>
          <p:nvPr/>
        </p:nvSpPr>
        <p:spPr>
          <a:xfrm>
            <a:off x="289653" y="2491398"/>
            <a:ext cx="1785692" cy="800100"/>
          </a:xfrm>
          <a:custGeom>
            <a:avLst/>
            <a:gdLst>
              <a:gd name="connsiteX0" fmla="*/ 0 w 1785692"/>
              <a:gd name="connsiteY0" fmla="*/ 400050 h 800100"/>
              <a:gd name="connsiteX1" fmla="*/ 892846 w 1785692"/>
              <a:gd name="connsiteY1" fmla="*/ 0 h 800100"/>
              <a:gd name="connsiteX2" fmla="*/ 1785692 w 1785692"/>
              <a:gd name="connsiteY2" fmla="*/ 400050 h 800100"/>
              <a:gd name="connsiteX3" fmla="*/ 892846 w 1785692"/>
              <a:gd name="connsiteY3" fmla="*/ 800100 h 800100"/>
              <a:gd name="connsiteX4" fmla="*/ 0 w 1785692"/>
              <a:gd name="connsiteY4" fmla="*/ 40005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692" h="800100" extrusionOk="0">
                <a:moveTo>
                  <a:pt x="0" y="400050"/>
                </a:moveTo>
                <a:cubicBezTo>
                  <a:pt x="-23460" y="164638"/>
                  <a:pt x="377516" y="8341"/>
                  <a:pt x="892846" y="0"/>
                </a:cubicBezTo>
                <a:cubicBezTo>
                  <a:pt x="1393027" y="1490"/>
                  <a:pt x="1755819" y="180058"/>
                  <a:pt x="1785692" y="400050"/>
                </a:cubicBezTo>
                <a:cubicBezTo>
                  <a:pt x="1710076" y="694835"/>
                  <a:pt x="1371612" y="879357"/>
                  <a:pt x="892846" y="800100"/>
                </a:cubicBezTo>
                <a:cubicBezTo>
                  <a:pt x="388423" y="793908"/>
                  <a:pt x="49272" y="644534"/>
                  <a:pt x="0" y="400050"/>
                </a:cubicBezTo>
                <a:close/>
              </a:path>
            </a:pathLst>
          </a:custGeom>
          <a:noFill/>
          <a:ln w="57150">
            <a:solidFill>
              <a:srgbClr val="FFFF00"/>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431228" y="1052945"/>
            <a:ext cx="9352784" cy="5147830"/>
          </a:xfrm>
        </p:spPr>
        <p:txBody>
          <a:bodyPr>
            <a:normAutofit/>
          </a:bodyPr>
          <a:lstStyle/>
          <a:p>
            <a:r>
              <a:rPr lang="en-GB" dirty="0"/>
              <a:t>Main technical Challenges Short Term</a:t>
            </a:r>
          </a:p>
          <a:p>
            <a:pPr lvl="1"/>
            <a:r>
              <a:rPr lang="en-GB" dirty="0"/>
              <a:t>Schneider M580 reliability</a:t>
            </a:r>
          </a:p>
          <a:p>
            <a:pPr lvl="1"/>
            <a:r>
              <a:rPr lang="en-GB" dirty="0"/>
              <a:t>WinCC OA licensing process and export control, upgrade to future version 3.18</a:t>
            </a:r>
          </a:p>
          <a:p>
            <a:pPr lvl="1"/>
            <a:r>
              <a:rPr lang="en-GB" dirty="0"/>
              <a:t>Stable Linux operating system replacing CentOS7</a:t>
            </a:r>
          </a:p>
          <a:p>
            <a:pPr lvl="1"/>
            <a:r>
              <a:rPr lang="en-GB" dirty="0"/>
              <a:t>Consolidation and Redesign of the UNICOS and JCOP Frameworks while keeping backwards compatibility</a:t>
            </a:r>
          </a:p>
          <a:p>
            <a:pPr lvl="1"/>
            <a:r>
              <a:rPr lang="en-GB" dirty="0"/>
              <a:t>Ensure successful transition of services managed by the former BE-ICS-TI section to CSS and effective coordination of project engineering between the three controls groups</a:t>
            </a:r>
          </a:p>
          <a:p>
            <a:pPr lvl="1"/>
            <a:r>
              <a:rPr lang="en-GB" dirty="0"/>
              <a:t>Optimisation and advanced control of process plants (e.g. CV electrical consumption)</a:t>
            </a:r>
          </a:p>
          <a:p>
            <a:pPr lvl="1"/>
            <a:r>
              <a:rPr lang="en-GB" dirty="0"/>
              <a:t>Quality assurance: formal methods to test controller code, reinforce CI/CD and automated testing</a:t>
            </a:r>
          </a:p>
          <a:p>
            <a:pPr lvl="1"/>
            <a:r>
              <a:rPr lang="en-GB" dirty="0"/>
              <a:t>Functional safety: Unify criteria on risk analysis and bringing functional safety to critical plants (SM18, Primary gas…)</a:t>
            </a:r>
          </a:p>
          <a:p>
            <a:pPr lvl="2"/>
            <a:endParaRPr lang="en-GB" dirty="0"/>
          </a:p>
          <a:p>
            <a:pPr lvl="3"/>
            <a:endParaRPr lang="en-GB"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ICS – Industrial Control Systems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fld id="{A8AD239B-2355-445E-82FA-833F9C6E13CA}" type="datetime1">
              <a:rPr lang="en-GB" smtClean="0"/>
              <a:t>21/01/2021</a:t>
            </a:fld>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52</a:t>
            </a:fld>
            <a:endParaRPr lang="en-US" dirty="0"/>
          </a:p>
        </p:txBody>
      </p:sp>
      <p:pic>
        <p:nvPicPr>
          <p:cNvPr id="8" name="Picture 7">
            <a:extLst>
              <a:ext uri="{FF2B5EF4-FFF2-40B4-BE49-F238E27FC236}">
                <a16:creationId xmlns:a16="http://schemas.microsoft.com/office/drawing/2014/main" id="{38B6A306-47F5-484E-8F27-6912D3EEE761}"/>
              </a:ext>
            </a:extLst>
          </p:cNvPr>
          <p:cNvPicPr>
            <a:picLocks noChangeAspect="1"/>
          </p:cNvPicPr>
          <p:nvPr/>
        </p:nvPicPr>
        <p:blipFill>
          <a:blip r:embed="rId2"/>
          <a:stretch>
            <a:fillRect/>
          </a:stretch>
        </p:blipFill>
        <p:spPr>
          <a:xfrm>
            <a:off x="289653" y="1231935"/>
            <a:ext cx="1572904" cy="1975275"/>
          </a:xfrm>
          <a:prstGeom prst="rect">
            <a:avLst/>
          </a:prstGeom>
        </p:spPr>
      </p:pic>
    </p:spTree>
    <p:extLst>
      <p:ext uri="{BB962C8B-B14F-4D97-AF65-F5344CB8AC3E}">
        <p14:creationId xmlns:p14="http://schemas.microsoft.com/office/powerpoint/2010/main" val="3649147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3195687" y="1046018"/>
            <a:ext cx="8588324" cy="5278582"/>
          </a:xfrm>
        </p:spPr>
        <p:txBody>
          <a:bodyPr>
            <a:normAutofit fontScale="92500"/>
          </a:bodyPr>
          <a:lstStyle/>
          <a:p>
            <a:r>
              <a:rPr lang="en-GB" dirty="0"/>
              <a:t>Main technical Challenges for the Medium term</a:t>
            </a:r>
          </a:p>
          <a:p>
            <a:pPr lvl="2"/>
            <a:r>
              <a:rPr lang="en-GB" dirty="0"/>
              <a:t>Replacement of obsolete Siemens S7300 hardware in LS3 (PIC, WIC, DSS)</a:t>
            </a:r>
          </a:p>
          <a:p>
            <a:pPr lvl="2"/>
            <a:r>
              <a:rPr lang="en-GB" dirty="0"/>
              <a:t>LS3 LHC experiment and accelerator controls upgrades</a:t>
            </a:r>
          </a:p>
          <a:p>
            <a:pPr lvl="2"/>
            <a:r>
              <a:rPr lang="en-GB" dirty="0"/>
              <a:t>Evaluation and possible usage of Python as scripting language for WinCC OA</a:t>
            </a:r>
          </a:p>
          <a:p>
            <a:pPr lvl="1"/>
            <a:r>
              <a:rPr lang="en-GB" dirty="0"/>
              <a:t>Align and prepare for the future</a:t>
            </a:r>
          </a:p>
          <a:p>
            <a:pPr lvl="2"/>
            <a:r>
              <a:rPr lang="en-GB" dirty="0"/>
              <a:t>Improve and homogenise asset management for industrial control system equipment</a:t>
            </a:r>
          </a:p>
          <a:p>
            <a:pPr lvl="2"/>
            <a:r>
              <a:rPr lang="en-GB" dirty="0"/>
              <a:t>Integrate new approaches for control engineering complementing classic feedback control with Artificial Intelligence techniques</a:t>
            </a:r>
          </a:p>
          <a:p>
            <a:pPr lvl="2"/>
            <a:r>
              <a:rPr lang="en-GB" dirty="0"/>
              <a:t>Evaluation of future Industrial Control System components</a:t>
            </a:r>
          </a:p>
          <a:p>
            <a:r>
              <a:rPr lang="en-GB" dirty="0"/>
              <a:t>Towards </a:t>
            </a:r>
            <a:r>
              <a:rPr lang="en-GB" i="1" dirty="0"/>
              <a:t>Industry4.0</a:t>
            </a:r>
          </a:p>
          <a:p>
            <a:pPr lvl="1"/>
            <a:r>
              <a:rPr lang="en-GB" b="1" dirty="0"/>
              <a:t>Optimised operation, just in time maintenance, minimised downtime </a:t>
            </a:r>
          </a:p>
          <a:p>
            <a:pPr lvl="1"/>
            <a:r>
              <a:rPr lang="en-GB" dirty="0"/>
              <a:t>Connecting everything, leveraging machine learning and other AI technologies and being ready for what the future will bring</a:t>
            </a:r>
          </a:p>
          <a:p>
            <a:pPr lvl="1"/>
            <a:r>
              <a:rPr lang="en-GB" dirty="0"/>
              <a:t>A vision for the group, department, sector and beyond</a:t>
            </a:r>
          </a:p>
          <a:p>
            <a:pPr lvl="2"/>
            <a:endParaRPr lang="en-GB" dirty="0"/>
          </a:p>
          <a:p>
            <a:pPr lvl="2"/>
            <a:endParaRPr lang="en-GB" dirty="0"/>
          </a:p>
          <a:p>
            <a:pPr lvl="3"/>
            <a:endParaRPr lang="en-GB"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ICS – Industrial Control Systems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fld id="{A8AD239B-2355-445E-82FA-833F9C6E13CA}" type="datetime1">
              <a:rPr lang="en-GB" smtClean="0"/>
              <a:t>21/01/2021</a:t>
            </a:fld>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53</a:t>
            </a:fld>
            <a:endParaRPr lang="en-US" dirty="0"/>
          </a:p>
        </p:txBody>
      </p:sp>
      <p:pic>
        <p:nvPicPr>
          <p:cNvPr id="8" name="Picture 7">
            <a:extLst>
              <a:ext uri="{FF2B5EF4-FFF2-40B4-BE49-F238E27FC236}">
                <a16:creationId xmlns:a16="http://schemas.microsoft.com/office/drawing/2014/main" id="{38B6A306-47F5-484E-8F27-6912D3EEE761}"/>
              </a:ext>
            </a:extLst>
          </p:cNvPr>
          <p:cNvPicPr>
            <a:picLocks noChangeAspect="1"/>
          </p:cNvPicPr>
          <p:nvPr/>
        </p:nvPicPr>
        <p:blipFill>
          <a:blip r:embed="rId2"/>
          <a:stretch>
            <a:fillRect/>
          </a:stretch>
        </p:blipFill>
        <p:spPr>
          <a:xfrm>
            <a:off x="289653" y="1231935"/>
            <a:ext cx="1572904" cy="1975275"/>
          </a:xfrm>
          <a:prstGeom prst="rect">
            <a:avLst/>
          </a:prstGeom>
        </p:spPr>
      </p:pic>
      <p:graphicFrame>
        <p:nvGraphicFramePr>
          <p:cNvPr id="7" name="Diagram 6">
            <a:extLst>
              <a:ext uri="{FF2B5EF4-FFF2-40B4-BE49-F238E27FC236}">
                <a16:creationId xmlns:a16="http://schemas.microsoft.com/office/drawing/2014/main" id="{765CEFA8-AD52-6343-AA08-8C555D1867CD}"/>
              </a:ext>
            </a:extLst>
          </p:cNvPr>
          <p:cNvGraphicFramePr/>
          <p:nvPr/>
        </p:nvGraphicFramePr>
        <p:xfrm>
          <a:off x="0" y="3557705"/>
          <a:ext cx="3625867" cy="2522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4117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BE-OP</a:t>
            </a:r>
            <a:br>
              <a:rPr lang="en-US" dirty="0"/>
            </a:br>
            <a:r>
              <a:rPr lang="en-US" dirty="0"/>
              <a:t>Operations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err="1"/>
              <a:t>Rende</a:t>
            </a:r>
            <a:r>
              <a:rPr lang="en-GB" dirty="0"/>
              <a:t> </a:t>
            </a:r>
            <a:r>
              <a:rPr lang="en-GB" dirty="0" err="1"/>
              <a:t>Steerenberg</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54</a:t>
            </a:fld>
            <a:endParaRPr lang="en-US" dirty="0"/>
          </a:p>
        </p:txBody>
      </p:sp>
    </p:spTree>
    <p:extLst>
      <p:ext uri="{BB962C8B-B14F-4D97-AF65-F5344CB8AC3E}">
        <p14:creationId xmlns:p14="http://schemas.microsoft.com/office/powerpoint/2010/main" val="3866687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B4E2DD-7EA4-2E4C-AC6F-3C33C801A9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1440" y="2151008"/>
            <a:ext cx="6755942" cy="4049767"/>
          </a:xfrm>
          <a:prstGeom prst="rect">
            <a:avLst/>
          </a:prstGeom>
        </p:spPr>
      </p:pic>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463501" y="1457155"/>
            <a:ext cx="9320512" cy="512462"/>
          </a:xfrm>
        </p:spPr>
        <p:txBody>
          <a:bodyPr/>
          <a:lstStyle/>
          <a:p>
            <a:pPr marL="0" indent="0" algn="ctr">
              <a:buNone/>
            </a:pPr>
            <a:r>
              <a:rPr lang="en-GB" sz="1800" dirty="0"/>
              <a:t>The Operations Group has the honour to run the CERN Accelerator Complex and its Technical Infrastructure</a:t>
            </a:r>
          </a:p>
          <a:p>
            <a:pPr algn="ctr"/>
            <a:endParaRPr lang="en-GB" sz="1600"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OP – Operations</a:t>
            </a:r>
            <a:br>
              <a:rPr lang="en-US" dirty="0"/>
            </a:br>
            <a:r>
              <a:rPr lang="en-US" sz="2000" dirty="0"/>
              <a:t>Group Leader: </a:t>
            </a:r>
            <a:r>
              <a:rPr lang="en-US" sz="2000" dirty="0" err="1"/>
              <a:t>Rende</a:t>
            </a:r>
            <a:r>
              <a:rPr lang="en-US" sz="2000" dirty="0"/>
              <a:t> </a:t>
            </a:r>
            <a:r>
              <a:rPr lang="en-US" sz="2000" dirty="0" err="1"/>
              <a:t>Steerenberg</a:t>
            </a: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55</a:t>
            </a:fld>
            <a:endParaRPr lang="en-US" dirty="0"/>
          </a:p>
        </p:txBody>
      </p:sp>
      <p:pic>
        <p:nvPicPr>
          <p:cNvPr id="8" name="Picture 7">
            <a:extLst>
              <a:ext uri="{FF2B5EF4-FFF2-40B4-BE49-F238E27FC236}">
                <a16:creationId xmlns:a16="http://schemas.microsoft.com/office/drawing/2014/main" id="{485D8459-40D0-465B-ADCB-98864BA8A7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774" y="1186543"/>
            <a:ext cx="1682578" cy="5088348"/>
          </a:xfrm>
          <a:prstGeom prst="rect">
            <a:avLst/>
          </a:prstGeom>
        </p:spPr>
      </p:pic>
      <p:grpSp>
        <p:nvGrpSpPr>
          <p:cNvPr id="13" name="Group 12">
            <a:extLst>
              <a:ext uri="{FF2B5EF4-FFF2-40B4-BE49-F238E27FC236}">
                <a16:creationId xmlns:a16="http://schemas.microsoft.com/office/drawing/2014/main" id="{B6209DE7-398C-2F4A-B5A1-B5D451B98A39}"/>
              </a:ext>
            </a:extLst>
          </p:cNvPr>
          <p:cNvGrpSpPr/>
          <p:nvPr/>
        </p:nvGrpSpPr>
        <p:grpSpPr>
          <a:xfrm>
            <a:off x="2239261" y="2236813"/>
            <a:ext cx="4040001" cy="2700000"/>
            <a:chOff x="2239261" y="2148864"/>
            <a:chExt cx="4040001" cy="2700000"/>
          </a:xfrm>
        </p:grpSpPr>
        <p:pic>
          <p:nvPicPr>
            <p:cNvPr id="9" name="Picture 8">
              <a:extLst>
                <a:ext uri="{FF2B5EF4-FFF2-40B4-BE49-F238E27FC236}">
                  <a16:creationId xmlns:a16="http://schemas.microsoft.com/office/drawing/2014/main" id="{38FE089F-04CC-B14F-982E-CF870709B7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9261" y="2148864"/>
              <a:ext cx="4040001" cy="2700000"/>
            </a:xfrm>
            <a:prstGeom prst="rect">
              <a:avLst/>
            </a:prstGeom>
          </p:spPr>
        </p:pic>
        <p:sp>
          <p:nvSpPr>
            <p:cNvPr id="7" name="TextBox 6">
              <a:extLst>
                <a:ext uri="{FF2B5EF4-FFF2-40B4-BE49-F238E27FC236}">
                  <a16:creationId xmlns:a16="http://schemas.microsoft.com/office/drawing/2014/main" id="{A9BC1554-2A01-B14D-8577-E9C6EB32C953}"/>
                </a:ext>
              </a:extLst>
            </p:cNvPr>
            <p:cNvSpPr txBox="1"/>
            <p:nvPr/>
          </p:nvSpPr>
          <p:spPr>
            <a:xfrm>
              <a:off x="2784498" y="2148864"/>
              <a:ext cx="2949525" cy="276999"/>
            </a:xfrm>
            <a:prstGeom prst="rect">
              <a:avLst/>
            </a:prstGeom>
            <a:noFill/>
          </p:spPr>
          <p:txBody>
            <a:bodyPr wrap="none" lIns="0" tIns="0" rIns="0" bIns="0" rtlCol="0">
              <a:spAutoFit/>
            </a:bodyPr>
            <a:lstStyle/>
            <a:p>
              <a:pPr algn="l"/>
              <a:r>
                <a:rPr lang="en-GB" dirty="0">
                  <a:solidFill>
                    <a:srgbClr val="FFFF00"/>
                  </a:solidFill>
                </a:rPr>
                <a:t>ISOLDE Control Room (ICR)</a:t>
              </a:r>
            </a:p>
          </p:txBody>
        </p:sp>
      </p:grpSp>
      <p:grpSp>
        <p:nvGrpSpPr>
          <p:cNvPr id="29" name="Group 28">
            <a:extLst>
              <a:ext uri="{FF2B5EF4-FFF2-40B4-BE49-F238E27FC236}">
                <a16:creationId xmlns:a16="http://schemas.microsoft.com/office/drawing/2014/main" id="{450C53D7-AA3F-F546-9D37-C2410B868B0E}"/>
              </a:ext>
            </a:extLst>
          </p:cNvPr>
          <p:cNvGrpSpPr/>
          <p:nvPr/>
        </p:nvGrpSpPr>
        <p:grpSpPr>
          <a:xfrm>
            <a:off x="8129405" y="2257113"/>
            <a:ext cx="3568700" cy="2679700"/>
            <a:chOff x="8517066" y="2866950"/>
            <a:chExt cx="3568700" cy="2679700"/>
          </a:xfrm>
        </p:grpSpPr>
        <p:pic>
          <p:nvPicPr>
            <p:cNvPr id="28" name="Picture 27" descr="A picture containing indoor, ceiling, floor, room&#10;&#10;Description automatically generated">
              <a:extLst>
                <a:ext uri="{FF2B5EF4-FFF2-40B4-BE49-F238E27FC236}">
                  <a16:creationId xmlns:a16="http://schemas.microsoft.com/office/drawing/2014/main" id="{A7B2718A-6950-0946-8E61-47DA24A8233C}"/>
                </a:ext>
              </a:extLst>
            </p:cNvPr>
            <p:cNvPicPr>
              <a:picLocks noChangeAspect="1"/>
            </p:cNvPicPr>
            <p:nvPr/>
          </p:nvPicPr>
          <p:blipFill>
            <a:blip r:embed="rId5"/>
            <a:stretch>
              <a:fillRect/>
            </a:stretch>
          </p:blipFill>
          <p:spPr>
            <a:xfrm>
              <a:off x="8517066" y="2866950"/>
              <a:ext cx="3568700" cy="2679700"/>
            </a:xfrm>
            <a:prstGeom prst="rect">
              <a:avLst/>
            </a:prstGeom>
          </p:spPr>
        </p:pic>
        <p:sp>
          <p:nvSpPr>
            <p:cNvPr id="15" name="TextBox 14">
              <a:extLst>
                <a:ext uri="{FF2B5EF4-FFF2-40B4-BE49-F238E27FC236}">
                  <a16:creationId xmlns:a16="http://schemas.microsoft.com/office/drawing/2014/main" id="{04F6EDB5-B545-5B41-BD60-86DB2E981444}"/>
                </a:ext>
              </a:extLst>
            </p:cNvPr>
            <p:cNvSpPr txBox="1"/>
            <p:nvPr/>
          </p:nvSpPr>
          <p:spPr>
            <a:xfrm>
              <a:off x="8679144" y="2979970"/>
              <a:ext cx="3244543" cy="276999"/>
            </a:xfrm>
            <a:prstGeom prst="rect">
              <a:avLst/>
            </a:prstGeom>
            <a:noFill/>
          </p:spPr>
          <p:txBody>
            <a:bodyPr wrap="none" lIns="0" tIns="0" rIns="0" bIns="0" rtlCol="0">
              <a:spAutoFit/>
            </a:bodyPr>
            <a:lstStyle/>
            <a:p>
              <a:pPr algn="l"/>
              <a:r>
                <a:rPr lang="en-GB" dirty="0">
                  <a:solidFill>
                    <a:srgbClr val="FFFF00"/>
                  </a:solidFill>
                </a:rPr>
                <a:t>AD-ELENA Control Room (ICR)</a:t>
              </a:r>
            </a:p>
          </p:txBody>
        </p:sp>
      </p:grpSp>
      <p:grpSp>
        <p:nvGrpSpPr>
          <p:cNvPr id="12" name="Group 11">
            <a:extLst>
              <a:ext uri="{FF2B5EF4-FFF2-40B4-BE49-F238E27FC236}">
                <a16:creationId xmlns:a16="http://schemas.microsoft.com/office/drawing/2014/main" id="{D291E742-C4A9-884D-97C7-5B0FB72B75D5}"/>
              </a:ext>
            </a:extLst>
          </p:cNvPr>
          <p:cNvGrpSpPr/>
          <p:nvPr/>
        </p:nvGrpSpPr>
        <p:grpSpPr>
          <a:xfrm>
            <a:off x="4690718" y="3440042"/>
            <a:ext cx="4349479" cy="2700000"/>
            <a:chOff x="3666569" y="3368267"/>
            <a:chExt cx="4349479" cy="2700000"/>
          </a:xfrm>
        </p:grpSpPr>
        <p:pic>
          <p:nvPicPr>
            <p:cNvPr id="10" name="Picture 4" descr="LHC Report: An eventful and successful 2017">
              <a:extLst>
                <a:ext uri="{FF2B5EF4-FFF2-40B4-BE49-F238E27FC236}">
                  <a16:creationId xmlns:a16="http://schemas.microsoft.com/office/drawing/2014/main" id="{5A89D28C-DFFF-5F49-B034-9108B94AE4D8}"/>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66569" y="3368267"/>
              <a:ext cx="4349479" cy="270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38AFB0C-DB42-AE47-A4D6-D0D4A2F5A707}"/>
                </a:ext>
              </a:extLst>
            </p:cNvPr>
            <p:cNvSpPr txBox="1"/>
            <p:nvPr/>
          </p:nvSpPr>
          <p:spPr>
            <a:xfrm>
              <a:off x="4303864" y="3441614"/>
              <a:ext cx="2936701" cy="276999"/>
            </a:xfrm>
            <a:prstGeom prst="rect">
              <a:avLst/>
            </a:prstGeom>
            <a:noFill/>
          </p:spPr>
          <p:txBody>
            <a:bodyPr wrap="none" lIns="0" tIns="0" rIns="0" bIns="0" rtlCol="0">
              <a:spAutoFit/>
            </a:bodyPr>
            <a:lstStyle/>
            <a:p>
              <a:pPr algn="l"/>
              <a:r>
                <a:rPr lang="en-GB" dirty="0"/>
                <a:t>CERN Control Centre(CCC)</a:t>
              </a:r>
            </a:p>
          </p:txBody>
        </p:sp>
      </p:grpSp>
      <p:grpSp>
        <p:nvGrpSpPr>
          <p:cNvPr id="26" name="Group 25">
            <a:extLst>
              <a:ext uri="{FF2B5EF4-FFF2-40B4-BE49-F238E27FC236}">
                <a16:creationId xmlns:a16="http://schemas.microsoft.com/office/drawing/2014/main" id="{93FED6BB-6935-3349-BEBF-B197E5FED173}"/>
              </a:ext>
            </a:extLst>
          </p:cNvPr>
          <p:cNvGrpSpPr/>
          <p:nvPr/>
        </p:nvGrpSpPr>
        <p:grpSpPr>
          <a:xfrm>
            <a:off x="5114384" y="2232245"/>
            <a:ext cx="3708400" cy="3797300"/>
            <a:chOff x="4942163" y="2236813"/>
            <a:chExt cx="3708400" cy="3797300"/>
          </a:xfrm>
        </p:grpSpPr>
        <p:pic>
          <p:nvPicPr>
            <p:cNvPr id="25" name="Picture 24" descr="A picture containing clock, time, attached, reading&#10;&#10;Description automatically generated">
              <a:extLst>
                <a:ext uri="{FF2B5EF4-FFF2-40B4-BE49-F238E27FC236}">
                  <a16:creationId xmlns:a16="http://schemas.microsoft.com/office/drawing/2014/main" id="{5F67FF64-7A01-5746-A054-76A8032D18B7}"/>
                </a:ext>
              </a:extLst>
            </p:cNvPr>
            <p:cNvPicPr>
              <a:picLocks noChangeAspect="1"/>
            </p:cNvPicPr>
            <p:nvPr/>
          </p:nvPicPr>
          <p:blipFill>
            <a:blip r:embed="rId7"/>
            <a:stretch>
              <a:fillRect/>
            </a:stretch>
          </p:blipFill>
          <p:spPr>
            <a:xfrm>
              <a:off x="4942163" y="2236813"/>
              <a:ext cx="3708400" cy="3797300"/>
            </a:xfrm>
            <a:prstGeom prst="rect">
              <a:avLst/>
            </a:prstGeom>
          </p:spPr>
        </p:pic>
        <p:sp>
          <p:nvSpPr>
            <p:cNvPr id="17" name="TextBox 16">
              <a:extLst>
                <a:ext uri="{FF2B5EF4-FFF2-40B4-BE49-F238E27FC236}">
                  <a16:creationId xmlns:a16="http://schemas.microsoft.com/office/drawing/2014/main" id="{FA4AFAA7-CF96-D34D-B426-BA1DBB3CCC0D}"/>
                </a:ext>
              </a:extLst>
            </p:cNvPr>
            <p:cNvSpPr txBox="1"/>
            <p:nvPr/>
          </p:nvSpPr>
          <p:spPr>
            <a:xfrm>
              <a:off x="5041756" y="5707402"/>
              <a:ext cx="3475310" cy="276999"/>
            </a:xfrm>
            <a:prstGeom prst="rect">
              <a:avLst/>
            </a:prstGeom>
            <a:noFill/>
          </p:spPr>
          <p:txBody>
            <a:bodyPr wrap="none" lIns="0" tIns="0" rIns="0" bIns="0" rtlCol="0">
              <a:spAutoFit/>
            </a:bodyPr>
            <a:lstStyle/>
            <a:p>
              <a:pPr algn="l"/>
              <a:r>
                <a:rPr lang="en-GB" dirty="0">
                  <a:solidFill>
                    <a:srgbClr val="FFFF00"/>
                  </a:solidFill>
                </a:rPr>
                <a:t>…and we do this around the clock</a:t>
              </a:r>
            </a:p>
          </p:txBody>
        </p:sp>
      </p:grpSp>
    </p:spTree>
    <p:extLst>
      <p:ext uri="{BB962C8B-B14F-4D97-AF65-F5344CB8AC3E}">
        <p14:creationId xmlns:p14="http://schemas.microsoft.com/office/powerpoint/2010/main" val="4702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463501" y="1439335"/>
            <a:ext cx="9558170" cy="4761440"/>
          </a:xfrm>
        </p:spPr>
        <p:txBody>
          <a:bodyPr/>
          <a:lstStyle/>
          <a:p>
            <a:pPr marL="0" indent="0">
              <a:buNone/>
            </a:pPr>
            <a:r>
              <a:rPr lang="en-GB" sz="2000" dirty="0"/>
              <a:t>The Operations Group Mandate – responsibility for:</a:t>
            </a:r>
          </a:p>
          <a:p>
            <a:pPr>
              <a:spcBef>
                <a:spcPts val="600"/>
              </a:spcBef>
            </a:pPr>
            <a:r>
              <a:rPr lang="en-GB" sz="1800" b="0" dirty="0"/>
              <a:t>the </a:t>
            </a:r>
            <a:r>
              <a:rPr lang="en-GB" sz="1800" u="sng" dirty="0"/>
              <a:t>operation</a:t>
            </a:r>
            <a:r>
              <a:rPr lang="en-GB" sz="1800" b="0" dirty="0"/>
              <a:t>, including hardware and beam </a:t>
            </a:r>
            <a:r>
              <a:rPr lang="en-GB" sz="1800" u="sng" dirty="0"/>
              <a:t>commissioning</a:t>
            </a:r>
            <a:r>
              <a:rPr lang="en-GB" sz="1800" b="0" dirty="0"/>
              <a:t>, of all CERN present and future </a:t>
            </a:r>
            <a:r>
              <a:rPr lang="en-GB" sz="1800" u="sng" dirty="0"/>
              <a:t>accelerators</a:t>
            </a:r>
            <a:r>
              <a:rPr lang="en-GB" sz="1800" b="0" dirty="0"/>
              <a:t>, and the beam lines towards their associated experimental areas</a:t>
            </a:r>
          </a:p>
          <a:p>
            <a:pPr>
              <a:spcBef>
                <a:spcPts val="600"/>
              </a:spcBef>
            </a:pPr>
            <a:r>
              <a:rPr lang="en-GB" sz="1800" b="0" dirty="0"/>
              <a:t>the </a:t>
            </a:r>
            <a:r>
              <a:rPr lang="en-GB" sz="1800" u="sng" dirty="0"/>
              <a:t>monitoring</a:t>
            </a:r>
            <a:r>
              <a:rPr lang="en-GB" sz="1800" b="0" dirty="0"/>
              <a:t> of the overall </a:t>
            </a:r>
            <a:r>
              <a:rPr lang="en-GB" sz="1800" u="sng" dirty="0"/>
              <a:t>technical infrastructure </a:t>
            </a:r>
            <a:r>
              <a:rPr lang="en-GB" sz="1800" b="0" dirty="0"/>
              <a:t>at CERN</a:t>
            </a:r>
          </a:p>
          <a:p>
            <a:pPr>
              <a:spcBef>
                <a:spcPts val="600"/>
              </a:spcBef>
            </a:pPr>
            <a:r>
              <a:rPr lang="en-GB" sz="1800" u="sng" dirty="0"/>
              <a:t>Safety and access</a:t>
            </a:r>
            <a:r>
              <a:rPr lang="en-GB" sz="1800" dirty="0"/>
              <a:t> </a:t>
            </a:r>
            <a:r>
              <a:rPr lang="en-GB" sz="1800" b="0" dirty="0"/>
              <a:t>during periods of operation in the installations</a:t>
            </a:r>
          </a:p>
          <a:p>
            <a:pPr>
              <a:spcBef>
                <a:spcPts val="600"/>
              </a:spcBef>
            </a:pPr>
            <a:r>
              <a:rPr lang="en-GB" sz="1800" u="sng" dirty="0"/>
              <a:t>Supervising and co-ordinating interventions</a:t>
            </a:r>
            <a:r>
              <a:rPr lang="en-GB" sz="1800" b="0" dirty="0"/>
              <a:t> on the CERN-wide technical infrastructure</a:t>
            </a:r>
          </a:p>
          <a:p>
            <a:pPr>
              <a:spcBef>
                <a:spcPts val="600"/>
              </a:spcBef>
            </a:pPr>
            <a:r>
              <a:rPr lang="en-GB" sz="1800" b="0" dirty="0"/>
              <a:t>Operational </a:t>
            </a:r>
            <a:r>
              <a:rPr lang="en-GB" sz="1800" u="sng" dirty="0"/>
              <a:t>machine configuration</a:t>
            </a:r>
            <a:r>
              <a:rPr lang="en-GB" sz="1800" b="0" dirty="0"/>
              <a:t> and the associated </a:t>
            </a:r>
            <a:r>
              <a:rPr lang="en-GB" sz="1800" u="sng" dirty="0"/>
              <a:t>settings management</a:t>
            </a:r>
          </a:p>
          <a:p>
            <a:pPr>
              <a:spcBef>
                <a:spcPts val="600"/>
              </a:spcBef>
            </a:pPr>
            <a:r>
              <a:rPr lang="en-GB" sz="1800" u="sng" dirty="0"/>
              <a:t>Development of methods</a:t>
            </a:r>
            <a:r>
              <a:rPr lang="en-GB" sz="1800" dirty="0"/>
              <a:t> </a:t>
            </a:r>
            <a:r>
              <a:rPr lang="en-GB" sz="1800" b="0" dirty="0"/>
              <a:t>and dedicated </a:t>
            </a:r>
            <a:r>
              <a:rPr lang="en-GB" sz="1800" u="sng" dirty="0"/>
              <a:t>tools</a:t>
            </a:r>
            <a:r>
              <a:rPr lang="en-GB" sz="1800" b="0" dirty="0"/>
              <a:t> required to operate the accelerator complex and technical infrastructure</a:t>
            </a:r>
          </a:p>
          <a:p>
            <a:pPr>
              <a:spcBef>
                <a:spcPts val="600"/>
              </a:spcBef>
            </a:pPr>
            <a:r>
              <a:rPr lang="en-GB" sz="1800" b="0" dirty="0"/>
              <a:t>Preparation and participation in </a:t>
            </a:r>
            <a:r>
              <a:rPr lang="en-GB" sz="1800" u="sng" dirty="0"/>
              <a:t>machine studies</a:t>
            </a:r>
          </a:p>
          <a:p>
            <a:pPr>
              <a:spcBef>
                <a:spcPts val="600"/>
              </a:spcBef>
            </a:pPr>
            <a:r>
              <a:rPr lang="en-GB" sz="1800" b="0" dirty="0"/>
              <a:t>Establishing and maintaining accelerator </a:t>
            </a:r>
            <a:r>
              <a:rPr lang="en-GB" sz="1800" u="sng" dirty="0"/>
              <a:t>operation schedules</a:t>
            </a:r>
          </a:p>
          <a:p>
            <a:pPr>
              <a:spcBef>
                <a:spcPts val="600"/>
              </a:spcBef>
            </a:pPr>
            <a:r>
              <a:rPr lang="en-GB" sz="1800" b="0" dirty="0"/>
              <a:t>Preparing operational procedures and providing beam statistics</a:t>
            </a:r>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OP – Operations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56</a:t>
            </a:fld>
            <a:endParaRPr lang="en-US" dirty="0"/>
          </a:p>
        </p:txBody>
      </p:sp>
      <p:pic>
        <p:nvPicPr>
          <p:cNvPr id="8" name="Picture 7">
            <a:extLst>
              <a:ext uri="{FF2B5EF4-FFF2-40B4-BE49-F238E27FC236}">
                <a16:creationId xmlns:a16="http://schemas.microsoft.com/office/drawing/2014/main" id="{485D8459-40D0-465B-ADCB-98864BA8A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74" y="1186543"/>
            <a:ext cx="1682578" cy="5088348"/>
          </a:xfrm>
          <a:prstGeom prst="rect">
            <a:avLst/>
          </a:prstGeom>
        </p:spPr>
      </p:pic>
    </p:spTree>
    <p:extLst>
      <p:ext uri="{BB962C8B-B14F-4D97-AF65-F5344CB8AC3E}">
        <p14:creationId xmlns:p14="http://schemas.microsoft.com/office/powerpoint/2010/main" val="25660881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463500" y="1439335"/>
            <a:ext cx="9320512" cy="393726"/>
          </a:xfrm>
        </p:spPr>
        <p:txBody>
          <a:bodyPr/>
          <a:lstStyle/>
          <a:p>
            <a:pPr marL="0" indent="0">
              <a:buNone/>
            </a:pPr>
            <a:r>
              <a:rPr lang="en-GB" sz="1800" dirty="0"/>
              <a:t>BE-OP a very welcoming and social group:</a:t>
            </a:r>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OP – Operations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57</a:t>
            </a:fld>
            <a:endParaRPr lang="en-US" dirty="0"/>
          </a:p>
        </p:txBody>
      </p:sp>
      <p:pic>
        <p:nvPicPr>
          <p:cNvPr id="8" name="Picture 7">
            <a:extLst>
              <a:ext uri="{FF2B5EF4-FFF2-40B4-BE49-F238E27FC236}">
                <a16:creationId xmlns:a16="http://schemas.microsoft.com/office/drawing/2014/main" id="{485D8459-40D0-465B-ADCB-98864BA8A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74" y="1186543"/>
            <a:ext cx="1682578" cy="5088348"/>
          </a:xfrm>
          <a:prstGeom prst="rect">
            <a:avLst/>
          </a:prstGeom>
        </p:spPr>
      </p:pic>
      <p:pic>
        <p:nvPicPr>
          <p:cNvPr id="17" name="Picture 16">
            <a:extLst>
              <a:ext uri="{FF2B5EF4-FFF2-40B4-BE49-F238E27FC236}">
                <a16:creationId xmlns:a16="http://schemas.microsoft.com/office/drawing/2014/main" id="{D676A88C-1F65-9A42-9FAD-FEE3B614B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5048" y="3954045"/>
            <a:ext cx="3094461" cy="2320846"/>
          </a:xfrm>
          <a:prstGeom prst="rect">
            <a:avLst/>
          </a:prstGeom>
          <a:ln>
            <a:noFill/>
          </a:ln>
          <a:effectLst>
            <a:softEdge rad="112500"/>
          </a:effectLst>
        </p:spPr>
      </p:pic>
      <p:pic>
        <p:nvPicPr>
          <p:cNvPr id="14" name="Picture 13" descr="A group of people in a room with computers&#10;&#10;Description automatically generated with low confidence">
            <a:extLst>
              <a:ext uri="{FF2B5EF4-FFF2-40B4-BE49-F238E27FC236}">
                <a16:creationId xmlns:a16="http://schemas.microsoft.com/office/drawing/2014/main" id="{C3A1ABC5-91CF-E449-92B6-E59D9EA10E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2410" y="1936519"/>
            <a:ext cx="3970600" cy="2977950"/>
          </a:xfrm>
          <a:prstGeom prst="rect">
            <a:avLst/>
          </a:prstGeom>
          <a:ln>
            <a:noFill/>
          </a:ln>
          <a:effectLst>
            <a:softEdge rad="112500"/>
          </a:effectLst>
        </p:spPr>
      </p:pic>
      <p:pic>
        <p:nvPicPr>
          <p:cNvPr id="16" name="Picture 15" descr="A group of people in a room with computers&#10;&#10;Description automatically generated with low confidence">
            <a:extLst>
              <a:ext uri="{FF2B5EF4-FFF2-40B4-BE49-F238E27FC236}">
                <a16:creationId xmlns:a16="http://schemas.microsoft.com/office/drawing/2014/main" id="{2A3567BC-3908-A641-979B-3B273CD101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5531" y="3322036"/>
            <a:ext cx="3891153" cy="2918365"/>
          </a:xfrm>
          <a:prstGeom prst="rect">
            <a:avLst/>
          </a:prstGeom>
          <a:ln>
            <a:noFill/>
          </a:ln>
          <a:effectLst>
            <a:softEdge rad="112500"/>
          </a:effectLst>
        </p:spPr>
      </p:pic>
      <p:pic>
        <p:nvPicPr>
          <p:cNvPr id="4098" name="Picture 2" descr="CERN Control Room | TRIUMF : Canada's particle accelerator centre">
            <a:extLst>
              <a:ext uri="{FF2B5EF4-FFF2-40B4-BE49-F238E27FC236}">
                <a16:creationId xmlns:a16="http://schemas.microsoft.com/office/drawing/2014/main" id="{90A4F14E-358D-5942-A94B-B18B2ED5FE5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98529" y="1809701"/>
            <a:ext cx="3938974" cy="2618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Andrioli.com - blog">
            <a:extLst>
              <a:ext uri="{FF2B5EF4-FFF2-40B4-BE49-F238E27FC236}">
                <a16:creationId xmlns:a16="http://schemas.microsoft.com/office/drawing/2014/main" id="{CE8DD9FF-94AE-F34C-A072-D88CA31529B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20148" y="4098982"/>
            <a:ext cx="3263864" cy="2175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6F83207-7127-3A4E-8144-B9231FE190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38490" y="1945966"/>
            <a:ext cx="6656173" cy="2040110"/>
          </a:xfrm>
          <a:prstGeom prst="rect">
            <a:avLst/>
          </a:prstGeom>
          <a:ln>
            <a:noFill/>
          </a:ln>
          <a:effectLst>
            <a:softEdge rad="112500"/>
          </a:effectLst>
        </p:spPr>
      </p:pic>
      <p:grpSp>
        <p:nvGrpSpPr>
          <p:cNvPr id="23" name="Group 22">
            <a:extLst>
              <a:ext uri="{FF2B5EF4-FFF2-40B4-BE49-F238E27FC236}">
                <a16:creationId xmlns:a16="http://schemas.microsoft.com/office/drawing/2014/main" id="{3FFB77AB-2FA8-214D-A48C-0C181BA00A7F}"/>
              </a:ext>
            </a:extLst>
          </p:cNvPr>
          <p:cNvGrpSpPr/>
          <p:nvPr/>
        </p:nvGrpSpPr>
        <p:grpSpPr>
          <a:xfrm>
            <a:off x="2281388" y="3429000"/>
            <a:ext cx="9633487" cy="2865411"/>
            <a:chOff x="2281388" y="3429000"/>
            <a:chExt cx="9633487" cy="2865411"/>
          </a:xfrm>
        </p:grpSpPr>
        <p:pic>
          <p:nvPicPr>
            <p:cNvPr id="24" name="Picture 23">
              <a:extLst>
                <a:ext uri="{FF2B5EF4-FFF2-40B4-BE49-F238E27FC236}">
                  <a16:creationId xmlns:a16="http://schemas.microsoft.com/office/drawing/2014/main" id="{4D15B396-56DE-334D-B7FF-446E40EF5A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81956" y="3429000"/>
              <a:ext cx="3845319" cy="2520000"/>
            </a:xfrm>
            <a:prstGeom prst="rect">
              <a:avLst/>
            </a:prstGeom>
            <a:ln>
              <a:noFill/>
            </a:ln>
            <a:effectLst>
              <a:softEdge rad="112500"/>
            </a:effectLst>
          </p:spPr>
        </p:pic>
        <p:pic>
          <p:nvPicPr>
            <p:cNvPr id="25" name="Picture 24" descr="A picture containing text, person&#10;&#10;Description automatically generated">
              <a:extLst>
                <a:ext uri="{FF2B5EF4-FFF2-40B4-BE49-F238E27FC236}">
                  <a16:creationId xmlns:a16="http://schemas.microsoft.com/office/drawing/2014/main" id="{906A598E-C206-F142-BFCF-A2897F19762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2281388" y="3774411"/>
              <a:ext cx="3359999" cy="2520000"/>
            </a:xfrm>
            <a:prstGeom prst="rect">
              <a:avLst/>
            </a:prstGeom>
            <a:ln>
              <a:noFill/>
            </a:ln>
            <a:effectLst>
              <a:softEdge rad="112500"/>
            </a:effectLst>
          </p:spPr>
        </p:pic>
        <p:pic>
          <p:nvPicPr>
            <p:cNvPr id="26" name="Picture 25">
              <a:extLst>
                <a:ext uri="{FF2B5EF4-FFF2-40B4-BE49-F238E27FC236}">
                  <a16:creationId xmlns:a16="http://schemas.microsoft.com/office/drawing/2014/main" id="{C9F7629E-8DF8-A547-A45D-2CB9C46544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10737" y="3774411"/>
              <a:ext cx="3804138" cy="2520000"/>
            </a:xfrm>
            <a:prstGeom prst="rect">
              <a:avLst/>
            </a:prstGeom>
            <a:ln>
              <a:noFill/>
            </a:ln>
            <a:effectLst>
              <a:softEdge rad="112500"/>
            </a:effectLst>
          </p:spPr>
        </p:pic>
      </p:grpSp>
      <p:sp>
        <p:nvSpPr>
          <p:cNvPr id="20" name="TextBox 19">
            <a:extLst>
              <a:ext uri="{FF2B5EF4-FFF2-40B4-BE49-F238E27FC236}">
                <a16:creationId xmlns:a16="http://schemas.microsoft.com/office/drawing/2014/main" id="{6ED69453-D1D6-9E43-9DF0-EAB7A6E654CC}"/>
              </a:ext>
            </a:extLst>
          </p:cNvPr>
          <p:cNvSpPr txBox="1"/>
          <p:nvPr/>
        </p:nvSpPr>
        <p:spPr>
          <a:xfrm>
            <a:off x="3052202" y="3521290"/>
            <a:ext cx="7428751" cy="699404"/>
          </a:xfrm>
          <a:prstGeom prst="rect">
            <a:avLst/>
          </a:prstGeom>
          <a:solidFill>
            <a:srgbClr val="6FCAD9"/>
          </a:solidFill>
        </p:spPr>
        <p:txBody>
          <a:bodyPr wrap="square" lIns="72000" tIns="72000" rIns="72000" bIns="72000" rtlCol="0">
            <a:spAutoFit/>
          </a:bodyPr>
          <a:lstStyle/>
          <a:p>
            <a:pPr algn="ctr"/>
            <a:r>
              <a:rPr lang="en-GB" dirty="0">
                <a:solidFill>
                  <a:srgbClr val="FF0000"/>
                </a:solidFill>
              </a:rPr>
              <a:t>Besides working 365/24/7 we also celebrate successes together with our colleagues from departments and experiments </a:t>
            </a:r>
          </a:p>
        </p:txBody>
      </p:sp>
    </p:spTree>
    <p:extLst>
      <p:ext uri="{BB962C8B-B14F-4D97-AF65-F5344CB8AC3E}">
        <p14:creationId xmlns:p14="http://schemas.microsoft.com/office/powerpoint/2010/main" val="56761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2463500" y="1439335"/>
            <a:ext cx="9320512" cy="4608512"/>
          </a:xfrm>
        </p:spPr>
        <p:txBody>
          <a:bodyPr/>
          <a:lstStyle/>
          <a:p>
            <a:pPr marL="0" indent="0">
              <a:buNone/>
            </a:pPr>
            <a:r>
              <a:rPr lang="en-GB" sz="1800" dirty="0"/>
              <a:t>Short-term challenges (2021):</a:t>
            </a:r>
          </a:p>
          <a:p>
            <a:pPr>
              <a:spcBef>
                <a:spcPts val="50"/>
              </a:spcBef>
            </a:pPr>
            <a:r>
              <a:rPr lang="en-GB" sz="1800" b="0" dirty="0"/>
              <a:t>Re-commissioning the injector complex with upgraded and consolidated machines</a:t>
            </a:r>
          </a:p>
          <a:p>
            <a:pPr>
              <a:spcBef>
                <a:spcPts val="50"/>
              </a:spcBef>
            </a:pPr>
            <a:r>
              <a:rPr lang="en-GB" sz="1800" b="0" dirty="0"/>
              <a:t>LHC Hardware commissioning, 7 </a:t>
            </a:r>
            <a:r>
              <a:rPr lang="en-GB" sz="1800" b="0" dirty="0" err="1"/>
              <a:t>TeV</a:t>
            </a:r>
            <a:r>
              <a:rPr lang="en-GB" sz="1800" b="0" dirty="0"/>
              <a:t> magnet training and beam test in Autumn</a:t>
            </a:r>
          </a:p>
          <a:p>
            <a:pPr>
              <a:spcBef>
                <a:spcPts val="50"/>
              </a:spcBef>
            </a:pPr>
            <a:r>
              <a:rPr lang="en-GB" sz="1800" b="0" dirty="0"/>
              <a:t>Re-establish pre-LS2 beam performance in the injectors</a:t>
            </a:r>
          </a:p>
          <a:p>
            <a:pPr>
              <a:spcBef>
                <a:spcPts val="50"/>
              </a:spcBef>
            </a:pPr>
            <a:r>
              <a:rPr lang="en-GB" sz="1800" b="0" dirty="0"/>
              <a:t>Deliver Beams for the Fixed Target physics experiments</a:t>
            </a:r>
          </a:p>
          <a:p>
            <a:pPr marL="0" indent="0">
              <a:spcBef>
                <a:spcPts val="1200"/>
              </a:spcBef>
              <a:buNone/>
            </a:pPr>
            <a:r>
              <a:rPr lang="en-GB" sz="1800" dirty="0"/>
              <a:t>Medium-term challenges (Run 3):</a:t>
            </a:r>
          </a:p>
          <a:p>
            <a:pPr>
              <a:spcBef>
                <a:spcPts val="50"/>
              </a:spcBef>
            </a:pPr>
            <a:r>
              <a:rPr lang="en-GB" sz="1800" b="0" dirty="0"/>
              <a:t>Re-commission the LHC and establish collisions at 7 </a:t>
            </a:r>
            <a:r>
              <a:rPr lang="en-GB" sz="1800" b="0" dirty="0" err="1"/>
              <a:t>TeV</a:t>
            </a:r>
            <a:endParaRPr lang="en-GB" sz="1800" b="0" dirty="0"/>
          </a:p>
          <a:p>
            <a:pPr>
              <a:spcBef>
                <a:spcPts val="50"/>
              </a:spcBef>
            </a:pPr>
            <a:r>
              <a:rPr lang="en-GB" sz="1800" b="0" dirty="0"/>
              <a:t>Ramp-up LHC beam performance to LIU specifications in the injectors</a:t>
            </a:r>
          </a:p>
          <a:p>
            <a:pPr>
              <a:spcBef>
                <a:spcPts val="50"/>
              </a:spcBef>
            </a:pPr>
            <a:r>
              <a:rPr lang="en-GB" sz="1800" b="0" dirty="0"/>
              <a:t>Run LHC at 7 </a:t>
            </a:r>
            <a:r>
              <a:rPr lang="en-GB" sz="1800" b="0" dirty="0" err="1"/>
              <a:t>TeV</a:t>
            </a:r>
            <a:r>
              <a:rPr lang="en-GB" sz="1800" b="0" dirty="0"/>
              <a:t> to reach at least 160 fb-1 and exploit LIU performance</a:t>
            </a:r>
          </a:p>
          <a:p>
            <a:pPr>
              <a:spcBef>
                <a:spcPts val="50"/>
              </a:spcBef>
            </a:pPr>
            <a:r>
              <a:rPr lang="en-GB" sz="1800" b="0" dirty="0"/>
              <a:t>Run the beams for the rich Fixed Target physics program</a:t>
            </a:r>
          </a:p>
          <a:p>
            <a:pPr marL="0" indent="0">
              <a:spcBef>
                <a:spcPts val="1200"/>
              </a:spcBef>
              <a:buNone/>
            </a:pPr>
            <a:r>
              <a:rPr lang="en-GB" sz="1800" dirty="0"/>
              <a:t>Long-term challenges:</a:t>
            </a:r>
          </a:p>
          <a:p>
            <a:pPr>
              <a:spcBef>
                <a:spcPts val="50"/>
              </a:spcBef>
            </a:pPr>
            <a:r>
              <a:rPr lang="en-GB" sz="1800" b="0" dirty="0"/>
              <a:t>Ensure readiness of the BE-OP group for the HL-LHC era.</a:t>
            </a:r>
          </a:p>
          <a:p>
            <a:pPr>
              <a:spcBef>
                <a:spcPts val="50"/>
              </a:spcBef>
            </a:pPr>
            <a:r>
              <a:rPr lang="en-GB" sz="1800" b="0" dirty="0"/>
              <a:t>Setup and produce new beams perhaps for new experiments? (e.g. PBC, …)</a:t>
            </a:r>
          </a:p>
          <a:p>
            <a:endParaRPr lang="en-GB" sz="1800" dirty="0"/>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OP – Operations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58</a:t>
            </a:fld>
            <a:endParaRPr lang="en-US" dirty="0"/>
          </a:p>
        </p:txBody>
      </p:sp>
      <p:pic>
        <p:nvPicPr>
          <p:cNvPr id="8" name="Picture 7">
            <a:extLst>
              <a:ext uri="{FF2B5EF4-FFF2-40B4-BE49-F238E27FC236}">
                <a16:creationId xmlns:a16="http://schemas.microsoft.com/office/drawing/2014/main" id="{485D8459-40D0-465B-ADCB-98864BA8A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74" y="1186543"/>
            <a:ext cx="1682578" cy="5088348"/>
          </a:xfrm>
          <a:prstGeom prst="rect">
            <a:avLst/>
          </a:prstGeom>
        </p:spPr>
      </p:pic>
    </p:spTree>
    <p:extLst>
      <p:ext uri="{BB962C8B-B14F-4D97-AF65-F5344CB8AC3E}">
        <p14:creationId xmlns:p14="http://schemas.microsoft.com/office/powerpoint/2010/main" val="2556488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01F38F-B509-4FDD-A610-A28C339F5538}"/>
              </a:ext>
            </a:extLst>
          </p:cNvPr>
          <p:cNvSpPr>
            <a:spLocks noGrp="1"/>
          </p:cNvSpPr>
          <p:nvPr>
            <p:ph idx="1"/>
          </p:nvPr>
        </p:nvSpPr>
        <p:spPr>
          <a:xfrm>
            <a:off x="7921013" y="2141033"/>
            <a:ext cx="3990213" cy="3902927"/>
          </a:xfrm>
        </p:spPr>
        <p:txBody>
          <a:bodyPr/>
          <a:lstStyle/>
          <a:p>
            <a:pPr marL="0" indent="0" algn="ctr">
              <a:buNone/>
            </a:pPr>
            <a:r>
              <a:rPr lang="en-GB" dirty="0"/>
              <a:t>Although we run the accelerators and facilities from our control rooms, it would not work without the valuable contributions and support from many other groups from within and outside the  department</a:t>
            </a:r>
          </a:p>
          <a:p>
            <a:pPr marL="0" indent="0" algn="ctr">
              <a:buNone/>
            </a:pPr>
            <a:endParaRPr lang="en-GB" dirty="0"/>
          </a:p>
          <a:p>
            <a:pPr marL="0" indent="0" algn="ctr">
              <a:buNone/>
            </a:pPr>
            <a:r>
              <a:rPr lang="en-GB" sz="2400" u="sng" dirty="0">
                <a:solidFill>
                  <a:srgbClr val="FF0000"/>
                </a:solidFill>
              </a:rPr>
              <a:t>A Big Thanks to All!</a:t>
            </a:r>
          </a:p>
        </p:txBody>
      </p:sp>
      <p:sp>
        <p:nvSpPr>
          <p:cNvPr id="3" name="Title 2">
            <a:extLst>
              <a:ext uri="{FF2B5EF4-FFF2-40B4-BE49-F238E27FC236}">
                <a16:creationId xmlns:a16="http://schemas.microsoft.com/office/drawing/2014/main" id="{BC42ED59-CC0E-4DE1-85FC-E31157606BDE}"/>
              </a:ext>
            </a:extLst>
          </p:cNvPr>
          <p:cNvSpPr>
            <a:spLocks noGrp="1"/>
          </p:cNvSpPr>
          <p:nvPr>
            <p:ph type="title"/>
          </p:nvPr>
        </p:nvSpPr>
        <p:spPr/>
        <p:txBody>
          <a:bodyPr/>
          <a:lstStyle/>
          <a:p>
            <a:r>
              <a:rPr lang="en-US" dirty="0"/>
              <a:t>OP – Operations</a:t>
            </a:r>
            <a:br>
              <a:rPr lang="en-US" dirty="0"/>
            </a:br>
            <a:endParaRPr lang="en-GB" sz="2000" dirty="0"/>
          </a:p>
        </p:txBody>
      </p:sp>
      <p:sp>
        <p:nvSpPr>
          <p:cNvPr id="4" name="Date Placeholder 3">
            <a:extLst>
              <a:ext uri="{FF2B5EF4-FFF2-40B4-BE49-F238E27FC236}">
                <a16:creationId xmlns:a16="http://schemas.microsoft.com/office/drawing/2014/main" id="{E02DA25A-00C2-49DF-A877-0D9E99E61FBB}"/>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0CE425D-EAA5-4473-9662-2F5DDAD277C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F63AE5D9-8CE1-4A9C-9B19-4779077C1EDF}"/>
              </a:ext>
            </a:extLst>
          </p:cNvPr>
          <p:cNvSpPr>
            <a:spLocks noGrp="1"/>
          </p:cNvSpPr>
          <p:nvPr>
            <p:ph type="sldNum" sz="quarter" idx="12"/>
          </p:nvPr>
        </p:nvSpPr>
        <p:spPr/>
        <p:txBody>
          <a:bodyPr/>
          <a:lstStyle/>
          <a:p>
            <a:fld id="{36B5EA5A-BC32-A742-B11B-8E7414D5B535}" type="slidenum">
              <a:rPr lang="en-US" smtClean="0"/>
              <a:pPr/>
              <a:t>59</a:t>
            </a:fld>
            <a:endParaRPr lang="en-US" dirty="0"/>
          </a:p>
        </p:txBody>
      </p:sp>
      <p:pic>
        <p:nvPicPr>
          <p:cNvPr id="8" name="Picture 7">
            <a:extLst>
              <a:ext uri="{FF2B5EF4-FFF2-40B4-BE49-F238E27FC236}">
                <a16:creationId xmlns:a16="http://schemas.microsoft.com/office/drawing/2014/main" id="{485D8459-40D0-465B-ADCB-98864BA8A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74" y="1186543"/>
            <a:ext cx="1682578" cy="5088348"/>
          </a:xfrm>
          <a:prstGeom prst="rect">
            <a:avLst/>
          </a:prstGeom>
        </p:spPr>
      </p:pic>
      <p:pic>
        <p:nvPicPr>
          <p:cNvPr id="2050" name="Picture 2" descr="6 Benefits of Teamwork in the Workplace | Sandler Training">
            <a:extLst>
              <a:ext uri="{FF2B5EF4-FFF2-40B4-BE49-F238E27FC236}">
                <a16:creationId xmlns:a16="http://schemas.microsoft.com/office/drawing/2014/main" id="{B62FB8F7-7FD7-3D48-89A2-336377C2CF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3658" y="1870209"/>
            <a:ext cx="5537355" cy="39961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737A69-7720-C841-A47E-A8960E19C99B}"/>
              </a:ext>
            </a:extLst>
          </p:cNvPr>
          <p:cNvSpPr txBox="1"/>
          <p:nvPr/>
        </p:nvSpPr>
        <p:spPr>
          <a:xfrm>
            <a:off x="4116388" y="2665142"/>
            <a:ext cx="1790555" cy="215444"/>
          </a:xfrm>
          <a:prstGeom prst="rect">
            <a:avLst/>
          </a:prstGeom>
          <a:solidFill>
            <a:schemeClr val="accent1">
              <a:lumMod val="40000"/>
              <a:lumOff val="60000"/>
            </a:schemeClr>
          </a:solidFill>
        </p:spPr>
        <p:txBody>
          <a:bodyPr wrap="none" lIns="0" tIns="0" rIns="0" bIns="0" rtlCol="0">
            <a:spAutoFit/>
          </a:bodyPr>
          <a:lstStyle/>
          <a:p>
            <a:pPr algn="l"/>
            <a:r>
              <a:rPr lang="en-GB" sz="1400" dirty="0">
                <a:solidFill>
                  <a:srgbClr val="FFFF00"/>
                </a:solidFill>
              </a:rPr>
              <a:t> Machine Coordination</a:t>
            </a:r>
          </a:p>
        </p:txBody>
      </p:sp>
      <p:sp>
        <p:nvSpPr>
          <p:cNvPr id="10" name="TextBox 9">
            <a:extLst>
              <a:ext uri="{FF2B5EF4-FFF2-40B4-BE49-F238E27FC236}">
                <a16:creationId xmlns:a16="http://schemas.microsoft.com/office/drawing/2014/main" id="{C68F67AD-9BF3-CB42-ACD3-556586F10653}"/>
              </a:ext>
            </a:extLst>
          </p:cNvPr>
          <p:cNvSpPr txBox="1"/>
          <p:nvPr/>
        </p:nvSpPr>
        <p:spPr>
          <a:xfrm rot="19555084">
            <a:off x="3205860" y="3578949"/>
            <a:ext cx="1920398" cy="215444"/>
          </a:xfrm>
          <a:prstGeom prst="rect">
            <a:avLst/>
          </a:prstGeom>
          <a:solidFill>
            <a:schemeClr val="accent1">
              <a:lumMod val="40000"/>
              <a:lumOff val="60000"/>
            </a:schemeClr>
          </a:solidFill>
        </p:spPr>
        <p:txBody>
          <a:bodyPr wrap="none" lIns="0" tIns="0" rIns="0" bIns="0" rtlCol="0">
            <a:spAutoFit/>
          </a:bodyPr>
          <a:lstStyle/>
          <a:p>
            <a:pPr algn="l"/>
            <a:r>
              <a:rPr lang="en-GB" sz="1400" dirty="0">
                <a:solidFill>
                  <a:srgbClr val="FFFF00"/>
                </a:solidFill>
              </a:rPr>
              <a:t> Machine Developments</a:t>
            </a:r>
          </a:p>
        </p:txBody>
      </p:sp>
      <p:sp>
        <p:nvSpPr>
          <p:cNvPr id="11" name="TextBox 10">
            <a:extLst>
              <a:ext uri="{FF2B5EF4-FFF2-40B4-BE49-F238E27FC236}">
                <a16:creationId xmlns:a16="http://schemas.microsoft.com/office/drawing/2014/main" id="{0FAACF8C-BDEA-4446-96B7-889E00F6D86B}"/>
              </a:ext>
            </a:extLst>
          </p:cNvPr>
          <p:cNvSpPr txBox="1"/>
          <p:nvPr/>
        </p:nvSpPr>
        <p:spPr>
          <a:xfrm rot="857238">
            <a:off x="4538189" y="3959060"/>
            <a:ext cx="2119170" cy="215444"/>
          </a:xfrm>
          <a:prstGeom prst="rect">
            <a:avLst/>
          </a:prstGeom>
          <a:solidFill>
            <a:schemeClr val="accent1">
              <a:lumMod val="40000"/>
              <a:lumOff val="60000"/>
            </a:schemeClr>
          </a:solidFill>
        </p:spPr>
        <p:txBody>
          <a:bodyPr wrap="none" lIns="0" tIns="0" rIns="0" bIns="0" rtlCol="0">
            <a:spAutoFit/>
          </a:bodyPr>
          <a:lstStyle/>
          <a:p>
            <a:pPr algn="l"/>
            <a:r>
              <a:rPr lang="en-GB" sz="1400" dirty="0">
                <a:solidFill>
                  <a:srgbClr val="FFFF00"/>
                </a:solidFill>
              </a:rPr>
              <a:t> Piquet and Expert support</a:t>
            </a:r>
          </a:p>
        </p:txBody>
      </p:sp>
      <p:sp>
        <p:nvSpPr>
          <p:cNvPr id="13" name="TextBox 12">
            <a:extLst>
              <a:ext uri="{FF2B5EF4-FFF2-40B4-BE49-F238E27FC236}">
                <a16:creationId xmlns:a16="http://schemas.microsoft.com/office/drawing/2014/main" id="{7AD898FC-78E4-5647-A2B3-C10699979197}"/>
              </a:ext>
            </a:extLst>
          </p:cNvPr>
          <p:cNvSpPr txBox="1"/>
          <p:nvPr/>
        </p:nvSpPr>
        <p:spPr>
          <a:xfrm rot="976824">
            <a:off x="5126703" y="3224184"/>
            <a:ext cx="1897955" cy="215444"/>
          </a:xfrm>
          <a:prstGeom prst="rect">
            <a:avLst/>
          </a:prstGeom>
          <a:solidFill>
            <a:schemeClr val="accent1">
              <a:lumMod val="40000"/>
              <a:lumOff val="60000"/>
            </a:schemeClr>
          </a:solidFill>
        </p:spPr>
        <p:txBody>
          <a:bodyPr wrap="none" lIns="0" tIns="0" rIns="0" bIns="0" rtlCol="0">
            <a:spAutoFit/>
          </a:bodyPr>
          <a:lstStyle/>
          <a:p>
            <a:pPr algn="l"/>
            <a:r>
              <a:rPr lang="en-GB" sz="1400" dirty="0">
                <a:solidFill>
                  <a:srgbClr val="FFFF00"/>
                </a:solidFill>
              </a:rPr>
              <a:t> Infrastructure operation</a:t>
            </a:r>
          </a:p>
        </p:txBody>
      </p:sp>
      <p:sp>
        <p:nvSpPr>
          <p:cNvPr id="15" name="TextBox 14">
            <a:extLst>
              <a:ext uri="{FF2B5EF4-FFF2-40B4-BE49-F238E27FC236}">
                <a16:creationId xmlns:a16="http://schemas.microsoft.com/office/drawing/2014/main" id="{19713292-FCC1-244A-8527-04F260AF2E9D}"/>
              </a:ext>
            </a:extLst>
          </p:cNvPr>
          <p:cNvSpPr txBox="1"/>
          <p:nvPr/>
        </p:nvSpPr>
        <p:spPr>
          <a:xfrm rot="21220517">
            <a:off x="3828365" y="4332055"/>
            <a:ext cx="1830629" cy="215444"/>
          </a:xfrm>
          <a:prstGeom prst="rect">
            <a:avLst/>
          </a:prstGeom>
          <a:solidFill>
            <a:schemeClr val="accent1">
              <a:lumMod val="40000"/>
              <a:lumOff val="60000"/>
            </a:schemeClr>
          </a:solidFill>
        </p:spPr>
        <p:txBody>
          <a:bodyPr wrap="none" lIns="0" tIns="0" rIns="0" bIns="0" rtlCol="0">
            <a:spAutoFit/>
          </a:bodyPr>
          <a:lstStyle/>
          <a:p>
            <a:pPr algn="l"/>
            <a:r>
              <a:rPr lang="en-GB" sz="1400" dirty="0">
                <a:solidFill>
                  <a:srgbClr val="FFFF00"/>
                </a:solidFill>
              </a:rPr>
              <a:t> Software development</a:t>
            </a:r>
          </a:p>
        </p:txBody>
      </p:sp>
    </p:spTree>
    <p:extLst>
      <p:ext uri="{BB962C8B-B14F-4D97-AF65-F5344CB8AC3E}">
        <p14:creationId xmlns:p14="http://schemas.microsoft.com/office/powerpoint/2010/main" val="329425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C087C25-F40C-4000-BC47-2713563B2250}"/>
              </a:ext>
            </a:extLst>
          </p:cNvPr>
          <p:cNvSpPr>
            <a:spLocks noGrp="1"/>
          </p:cNvSpPr>
          <p:nvPr>
            <p:ph idx="1"/>
          </p:nvPr>
        </p:nvSpPr>
        <p:spPr>
          <a:xfrm>
            <a:off x="3144838" y="3510305"/>
            <a:ext cx="8643962" cy="1387037"/>
          </a:xfrm>
        </p:spPr>
        <p:txBody>
          <a:bodyPr/>
          <a:lstStyle/>
          <a:p>
            <a:pPr>
              <a:spcBef>
                <a:spcPts val="600"/>
              </a:spcBef>
            </a:pPr>
            <a:r>
              <a:rPr lang="en-US" dirty="0"/>
              <a:t>Annual operation budget ~15.2 MCHF</a:t>
            </a:r>
          </a:p>
          <a:p>
            <a:pPr>
              <a:spcBef>
                <a:spcPts val="600"/>
              </a:spcBef>
            </a:pPr>
            <a:r>
              <a:rPr lang="en-US" dirty="0"/>
              <a:t>Handling the service contracts for Gas, Scaffolding, Shielding, Cleaning &amp; Dismantling, Survey and Alignment,…</a:t>
            </a:r>
            <a:endParaRPr lang="en-GB" dirty="0"/>
          </a:p>
        </p:txBody>
      </p:sp>
      <p:sp>
        <p:nvSpPr>
          <p:cNvPr id="7" name="Title 6">
            <a:extLst>
              <a:ext uri="{FF2B5EF4-FFF2-40B4-BE49-F238E27FC236}">
                <a16:creationId xmlns:a16="http://schemas.microsoft.com/office/drawing/2014/main" id="{BC7CA57B-6941-46C3-9598-B4E9D2E44E7D}"/>
              </a:ext>
            </a:extLst>
          </p:cNvPr>
          <p:cNvSpPr>
            <a:spLocks noGrp="1"/>
          </p:cNvSpPr>
          <p:nvPr>
            <p:ph type="title"/>
          </p:nvPr>
        </p:nvSpPr>
        <p:spPr>
          <a:xfrm>
            <a:off x="336550" y="145608"/>
            <a:ext cx="11376025" cy="549772"/>
          </a:xfrm>
        </p:spPr>
        <p:txBody>
          <a:bodyPr/>
          <a:lstStyle/>
          <a:p>
            <a:r>
              <a:rPr lang="en-US" dirty="0"/>
              <a:t>The BEAMS Department in Numbers</a:t>
            </a:r>
            <a:endParaRPr lang="en-GB" dirty="0"/>
          </a:p>
        </p:txBody>
      </p:sp>
      <p:sp>
        <p:nvSpPr>
          <p:cNvPr id="4" name="Date Placeholder 3">
            <a:extLst>
              <a:ext uri="{FF2B5EF4-FFF2-40B4-BE49-F238E27FC236}">
                <a16:creationId xmlns:a16="http://schemas.microsoft.com/office/drawing/2014/main" id="{56561721-6416-430A-A2DB-CDEBA0FABF54}"/>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5308C33D-7199-4ABA-912D-CA2338966E62}"/>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4D0D1E5F-C228-49FF-BD96-EC793A6DFE25}"/>
              </a:ext>
            </a:extLst>
          </p:cNvPr>
          <p:cNvSpPr>
            <a:spLocks noGrp="1"/>
          </p:cNvSpPr>
          <p:nvPr>
            <p:ph type="sldNum" sz="quarter" idx="12"/>
          </p:nvPr>
        </p:nvSpPr>
        <p:spPr/>
        <p:txBody>
          <a:bodyPr/>
          <a:lstStyle/>
          <a:p>
            <a:fld id="{36B5EA5A-BC32-A742-B11B-8E7414D5B535}" type="slidenum">
              <a:rPr lang="en-US" smtClean="0"/>
              <a:pPr/>
              <a:t>6</a:t>
            </a:fld>
            <a:endParaRPr lang="en-US" dirty="0"/>
          </a:p>
        </p:txBody>
      </p:sp>
      <p:graphicFrame>
        <p:nvGraphicFramePr>
          <p:cNvPr id="9" name="Diagram 8">
            <a:extLst>
              <a:ext uri="{FF2B5EF4-FFF2-40B4-BE49-F238E27FC236}">
                <a16:creationId xmlns:a16="http://schemas.microsoft.com/office/drawing/2014/main" id="{3AD1CB11-A655-44FB-B012-07E51AC4A75F}"/>
              </a:ext>
            </a:extLst>
          </p:cNvPr>
          <p:cNvGraphicFramePr/>
          <p:nvPr/>
        </p:nvGraphicFramePr>
        <p:xfrm>
          <a:off x="-504495" y="689871"/>
          <a:ext cx="3886199" cy="5566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Table 9">
            <a:extLst>
              <a:ext uri="{FF2B5EF4-FFF2-40B4-BE49-F238E27FC236}">
                <a16:creationId xmlns:a16="http://schemas.microsoft.com/office/drawing/2014/main" id="{416F142E-052C-416B-BA27-A49774EC42ED}"/>
              </a:ext>
            </a:extLst>
          </p:cNvPr>
          <p:cNvGraphicFramePr>
            <a:graphicFrameLocks noGrp="1"/>
          </p:cNvGraphicFramePr>
          <p:nvPr/>
        </p:nvGraphicFramePr>
        <p:xfrm>
          <a:off x="3048668" y="700888"/>
          <a:ext cx="8058879" cy="1466344"/>
        </p:xfrm>
        <a:graphic>
          <a:graphicData uri="http://schemas.openxmlformats.org/drawingml/2006/table">
            <a:tbl>
              <a:tblPr/>
              <a:tblGrid>
                <a:gridCol w="656807">
                  <a:extLst>
                    <a:ext uri="{9D8B030D-6E8A-4147-A177-3AD203B41FA5}">
                      <a16:colId xmlns:a16="http://schemas.microsoft.com/office/drawing/2014/main" val="1699742045"/>
                    </a:ext>
                  </a:extLst>
                </a:gridCol>
                <a:gridCol w="604854">
                  <a:extLst>
                    <a:ext uri="{9D8B030D-6E8A-4147-A177-3AD203B41FA5}">
                      <a16:colId xmlns:a16="http://schemas.microsoft.com/office/drawing/2014/main" val="1043842256"/>
                    </a:ext>
                  </a:extLst>
                </a:gridCol>
                <a:gridCol w="719699">
                  <a:extLst>
                    <a:ext uri="{9D8B030D-6E8A-4147-A177-3AD203B41FA5}">
                      <a16:colId xmlns:a16="http://schemas.microsoft.com/office/drawing/2014/main" val="1183982094"/>
                    </a:ext>
                  </a:extLst>
                </a:gridCol>
                <a:gridCol w="678682">
                  <a:extLst>
                    <a:ext uri="{9D8B030D-6E8A-4147-A177-3AD203B41FA5}">
                      <a16:colId xmlns:a16="http://schemas.microsoft.com/office/drawing/2014/main" val="4276730599"/>
                    </a:ext>
                  </a:extLst>
                </a:gridCol>
                <a:gridCol w="695090">
                  <a:extLst>
                    <a:ext uri="{9D8B030D-6E8A-4147-A177-3AD203B41FA5}">
                      <a16:colId xmlns:a16="http://schemas.microsoft.com/office/drawing/2014/main" val="3953070085"/>
                    </a:ext>
                  </a:extLst>
                </a:gridCol>
                <a:gridCol w="727904">
                  <a:extLst>
                    <a:ext uri="{9D8B030D-6E8A-4147-A177-3AD203B41FA5}">
                      <a16:colId xmlns:a16="http://schemas.microsoft.com/office/drawing/2014/main" val="1432781239"/>
                    </a:ext>
                  </a:extLst>
                </a:gridCol>
                <a:gridCol w="634931">
                  <a:extLst>
                    <a:ext uri="{9D8B030D-6E8A-4147-A177-3AD203B41FA5}">
                      <a16:colId xmlns:a16="http://schemas.microsoft.com/office/drawing/2014/main" val="2482666991"/>
                    </a:ext>
                  </a:extLst>
                </a:gridCol>
                <a:gridCol w="708761">
                  <a:extLst>
                    <a:ext uri="{9D8B030D-6E8A-4147-A177-3AD203B41FA5}">
                      <a16:colId xmlns:a16="http://schemas.microsoft.com/office/drawing/2014/main" val="3082218682"/>
                    </a:ext>
                  </a:extLst>
                </a:gridCol>
                <a:gridCol w="615791">
                  <a:extLst>
                    <a:ext uri="{9D8B030D-6E8A-4147-A177-3AD203B41FA5}">
                      <a16:colId xmlns:a16="http://schemas.microsoft.com/office/drawing/2014/main" val="1185774891"/>
                    </a:ext>
                  </a:extLst>
                </a:gridCol>
                <a:gridCol w="984938">
                  <a:extLst>
                    <a:ext uri="{9D8B030D-6E8A-4147-A177-3AD203B41FA5}">
                      <a16:colId xmlns:a16="http://schemas.microsoft.com/office/drawing/2014/main" val="2177907752"/>
                    </a:ext>
                  </a:extLst>
                </a:gridCol>
                <a:gridCol w="1031422">
                  <a:extLst>
                    <a:ext uri="{9D8B030D-6E8A-4147-A177-3AD203B41FA5}">
                      <a16:colId xmlns:a16="http://schemas.microsoft.com/office/drawing/2014/main" val="1398460264"/>
                    </a:ext>
                  </a:extLst>
                </a:gridCol>
              </a:tblGrid>
              <a:tr h="350807">
                <a:tc gridSpan="9">
                  <a:txBody>
                    <a:bodyPr/>
                    <a:lstStyle/>
                    <a:p>
                      <a:pPr algn="ctr" fontAlgn="b">
                        <a:spcBef>
                          <a:spcPts val="0"/>
                        </a:spcBef>
                        <a:spcAft>
                          <a:spcPts val="0"/>
                        </a:spcAft>
                      </a:pPr>
                      <a:r>
                        <a:rPr lang="en-GB" sz="1600" b="1" i="0" u="none" strike="noStrike" dirty="0">
                          <a:solidFill>
                            <a:srgbClr val="000000"/>
                          </a:solidFill>
                          <a:effectLst/>
                          <a:latin typeface="Calibri" panose="020F0502020204030204" pitchFamily="34" charset="0"/>
                        </a:rPr>
                        <a:t>MPE / MPA</a:t>
                      </a:r>
                      <a:endParaRPr lang="en-GB" sz="1600" b="0" i="0" u="none" strike="noStrike" dirty="0">
                        <a:effectLst/>
                        <a:latin typeface="Arial" panose="020B0604020202020204" pitchFamily="34" charset="0"/>
                      </a:endParaRPr>
                    </a:p>
                  </a:txBody>
                  <a:tcPr marL="222333" marR="222333" marT="111166" marB="11116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CONTRACTORS</a:t>
                      </a:r>
                      <a:endParaRPr lang="en-GB" sz="1600" b="0" i="0" u="none" strike="noStrike">
                        <a:effectLst/>
                        <a:latin typeface="Arial" panose="020B0604020202020204" pitchFamily="34" charset="0"/>
                      </a:endParaRPr>
                    </a:p>
                  </a:txBody>
                  <a:tcPr marL="222333" marR="222333" marT="111166" marB="11116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GB"/>
                    </a:p>
                  </a:txBody>
                  <a:tcPr/>
                </a:tc>
                <a:extLst>
                  <a:ext uri="{0D108BD9-81ED-4DB2-BD59-A6C34878D82A}">
                    <a16:rowId xmlns:a16="http://schemas.microsoft.com/office/drawing/2014/main" val="3024829995"/>
                  </a:ext>
                </a:extLst>
              </a:tr>
              <a:tr h="200924">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STAF</a:t>
                      </a:r>
                      <a:endParaRPr lang="en-GB" sz="1600" b="0" i="0" u="none" strike="noStrike">
                        <a:effectLst/>
                        <a:latin typeface="Arial" panose="020B0604020202020204" pitchFamily="34" charset="0"/>
                      </a:endParaRPr>
                    </a:p>
                  </a:txBody>
                  <a:tcPr marL="23160" marR="23160" marT="231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FELL</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DOCT</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TECH</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TRNE</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ADMI</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PJAS</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COAS</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VISC</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ENTC</a:t>
                      </a:r>
                      <a:endParaRPr lang="en-GB" sz="1600" b="0" i="0" u="none" strike="noStrike">
                        <a:effectLst/>
                        <a:latin typeface="Arial" panose="020B0604020202020204" pitchFamily="34" charset="0"/>
                      </a:endParaRPr>
                    </a:p>
                  </a:txBody>
                  <a:tcPr marL="23160" marR="23160" marT="2316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tc>
                  <a:txBody>
                    <a:bodyPr/>
                    <a:lstStyle/>
                    <a:p>
                      <a:pPr algn="ctr" fontAlgn="ctr">
                        <a:spcBef>
                          <a:spcPts val="0"/>
                        </a:spcBef>
                        <a:spcAft>
                          <a:spcPts val="0"/>
                        </a:spcAft>
                      </a:pPr>
                      <a:r>
                        <a:rPr lang="en-GB" sz="1600" b="1" i="0" u="none" strike="noStrike">
                          <a:solidFill>
                            <a:srgbClr val="000000"/>
                          </a:solidFill>
                          <a:effectLst/>
                          <a:latin typeface="Calibri" panose="020F0502020204030204" pitchFamily="34" charset="0"/>
                        </a:rPr>
                        <a:t>TEMC</a:t>
                      </a:r>
                      <a:endParaRPr lang="en-GB" sz="1600" b="0" i="0" u="none" strike="noStrike">
                        <a:effectLst/>
                        <a:latin typeface="Arial" panose="020B0604020202020204" pitchFamily="34" charset="0"/>
                      </a:endParaRPr>
                    </a:p>
                  </a:txBody>
                  <a:tcPr marL="23160" marR="23160" marT="2316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978023945"/>
                  </a:ext>
                </a:extLst>
              </a:tr>
              <a:tr h="200924">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300</a:t>
                      </a:r>
                      <a:endParaRPr lang="en-GB" sz="1600" b="0" i="0" u="none" strike="noStrike">
                        <a:effectLst/>
                        <a:latin typeface="Arial" panose="020B0604020202020204" pitchFamily="34" charset="0"/>
                      </a:endParaRPr>
                    </a:p>
                  </a:txBody>
                  <a:tcPr marL="23160" marR="23160" marT="231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69</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42</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29</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22</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2</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33</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17</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45</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DD7EE"/>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277</a:t>
                      </a:r>
                      <a:endParaRPr lang="en-GB" sz="1600" b="0" i="0" u="none" strike="noStrike">
                        <a:effectLst/>
                        <a:latin typeface="Arial" panose="020B0604020202020204" pitchFamily="34" charset="0"/>
                      </a:endParaRPr>
                    </a:p>
                  </a:txBody>
                  <a:tcPr marL="23160" marR="23160" marT="2316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tc>
                  <a:txBody>
                    <a:bodyPr/>
                    <a:lstStyle/>
                    <a:p>
                      <a:pPr algn="ctr" fontAlgn="b">
                        <a:spcBef>
                          <a:spcPts val="0"/>
                        </a:spcBef>
                        <a:spcAft>
                          <a:spcPts val="0"/>
                        </a:spcAft>
                      </a:pPr>
                      <a:r>
                        <a:rPr lang="en-GB" sz="1600" b="1" i="0" u="none" strike="noStrike">
                          <a:solidFill>
                            <a:srgbClr val="000000"/>
                          </a:solidFill>
                          <a:effectLst/>
                          <a:latin typeface="Calibri" panose="020F0502020204030204" pitchFamily="34" charset="0"/>
                        </a:rPr>
                        <a:t>6</a:t>
                      </a:r>
                      <a:endParaRPr lang="en-GB" sz="1600" b="0" i="0" u="none" strike="noStrike">
                        <a:effectLst/>
                        <a:latin typeface="Arial" panose="020B0604020202020204" pitchFamily="34" charset="0"/>
                      </a:endParaRPr>
                    </a:p>
                  </a:txBody>
                  <a:tcPr marL="23160" marR="23160" marT="2316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61073858"/>
                  </a:ext>
                </a:extLst>
              </a:tr>
              <a:tr h="350807">
                <a:tc gridSpan="9">
                  <a:txBody>
                    <a:bodyPr/>
                    <a:lstStyle/>
                    <a:p>
                      <a:pPr algn="ctr" fontAlgn="b">
                        <a:spcBef>
                          <a:spcPts val="0"/>
                        </a:spcBef>
                        <a:spcAft>
                          <a:spcPts val="0"/>
                        </a:spcAft>
                      </a:pPr>
                      <a:r>
                        <a:rPr lang="en-GB" sz="1600" b="1" i="0" u="none" strike="noStrike" dirty="0">
                          <a:solidFill>
                            <a:srgbClr val="000000"/>
                          </a:solidFill>
                          <a:effectLst/>
                          <a:latin typeface="Calibri" panose="020F0502020204030204" pitchFamily="34" charset="0"/>
                        </a:rPr>
                        <a:t>559</a:t>
                      </a:r>
                      <a:endParaRPr lang="en-GB" sz="1600" b="0" i="0" u="none" strike="noStrike" dirty="0">
                        <a:effectLst/>
                        <a:latin typeface="Arial" panose="020B0604020202020204" pitchFamily="34" charset="0"/>
                      </a:endParaRPr>
                    </a:p>
                  </a:txBody>
                  <a:tcPr marL="222333" marR="222333" marT="111166" marB="11116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b">
                        <a:spcBef>
                          <a:spcPts val="0"/>
                        </a:spcBef>
                        <a:spcAft>
                          <a:spcPts val="0"/>
                        </a:spcAft>
                      </a:pPr>
                      <a:r>
                        <a:rPr lang="en-GB" sz="1600" b="1" i="0" u="none" strike="noStrike" dirty="0">
                          <a:solidFill>
                            <a:srgbClr val="000000"/>
                          </a:solidFill>
                          <a:effectLst/>
                          <a:latin typeface="Calibri" panose="020F0502020204030204" pitchFamily="34" charset="0"/>
                        </a:rPr>
                        <a:t>283</a:t>
                      </a:r>
                      <a:endParaRPr lang="en-GB" sz="1600" b="0" i="0" u="none" strike="noStrike" dirty="0">
                        <a:effectLst/>
                        <a:latin typeface="Arial" panose="020B0604020202020204" pitchFamily="34" charset="0"/>
                      </a:endParaRPr>
                    </a:p>
                  </a:txBody>
                  <a:tcPr marL="222333" marR="222333" marT="111166" marB="11116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GB"/>
                    </a:p>
                  </a:txBody>
                  <a:tcPr/>
                </a:tc>
                <a:extLst>
                  <a:ext uri="{0D108BD9-81ED-4DB2-BD59-A6C34878D82A}">
                    <a16:rowId xmlns:a16="http://schemas.microsoft.com/office/drawing/2014/main" val="870964315"/>
                  </a:ext>
                </a:extLst>
              </a:tr>
            </a:tbl>
          </a:graphicData>
        </a:graphic>
      </p:graphicFrame>
      <p:graphicFrame>
        <p:nvGraphicFramePr>
          <p:cNvPr id="11" name="Table 10">
            <a:extLst>
              <a:ext uri="{FF2B5EF4-FFF2-40B4-BE49-F238E27FC236}">
                <a16:creationId xmlns:a16="http://schemas.microsoft.com/office/drawing/2014/main" id="{77186CEE-692A-40AD-A948-AA4630B53F24}"/>
              </a:ext>
            </a:extLst>
          </p:cNvPr>
          <p:cNvGraphicFramePr>
            <a:graphicFrameLocks noGrp="1"/>
          </p:cNvGraphicFramePr>
          <p:nvPr/>
        </p:nvGraphicFramePr>
        <p:xfrm>
          <a:off x="3048949" y="2252384"/>
          <a:ext cx="4078940" cy="1003935"/>
        </p:xfrm>
        <a:graphic>
          <a:graphicData uri="http://schemas.openxmlformats.org/drawingml/2006/table">
            <a:tbl>
              <a:tblPr/>
              <a:tblGrid>
                <a:gridCol w="1019735">
                  <a:extLst>
                    <a:ext uri="{9D8B030D-6E8A-4147-A177-3AD203B41FA5}">
                      <a16:colId xmlns:a16="http://schemas.microsoft.com/office/drawing/2014/main" val="2770314422"/>
                    </a:ext>
                  </a:extLst>
                </a:gridCol>
                <a:gridCol w="1019735">
                  <a:extLst>
                    <a:ext uri="{9D8B030D-6E8A-4147-A177-3AD203B41FA5}">
                      <a16:colId xmlns:a16="http://schemas.microsoft.com/office/drawing/2014/main" val="1020255230"/>
                    </a:ext>
                  </a:extLst>
                </a:gridCol>
                <a:gridCol w="1019735">
                  <a:extLst>
                    <a:ext uri="{9D8B030D-6E8A-4147-A177-3AD203B41FA5}">
                      <a16:colId xmlns:a16="http://schemas.microsoft.com/office/drawing/2014/main" val="4092128632"/>
                    </a:ext>
                  </a:extLst>
                </a:gridCol>
                <a:gridCol w="1019735">
                  <a:extLst>
                    <a:ext uri="{9D8B030D-6E8A-4147-A177-3AD203B41FA5}">
                      <a16:colId xmlns:a16="http://schemas.microsoft.com/office/drawing/2014/main" val="3771418164"/>
                    </a:ext>
                  </a:extLst>
                </a:gridCol>
              </a:tblGrid>
              <a:tr h="0">
                <a:tc gridSpan="3">
                  <a:txBody>
                    <a:bodyPr/>
                    <a:lstStyle/>
                    <a:p>
                      <a:pPr algn="ctr" fontAlgn="ctr"/>
                      <a:r>
                        <a:rPr lang="en-GB" sz="1600" b="1" i="0" u="none" strike="noStrike">
                          <a:solidFill>
                            <a:srgbClr val="000000"/>
                          </a:solidFill>
                          <a:effectLst/>
                          <a:latin typeface="Calibri" panose="020F0502020204030204" pitchFamily="34" charset="0"/>
                        </a:rPr>
                        <a:t>STAFF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GB"/>
                    </a:p>
                  </a:txBody>
                  <a:tcPr/>
                </a:tc>
                <a:tc hMerge="1">
                  <a:txBody>
                    <a:bodyPr/>
                    <a:lstStyle/>
                    <a:p>
                      <a:endParaRPr lang="en-GB"/>
                    </a:p>
                  </a:txBody>
                  <a:tcPr/>
                </a:tc>
                <a:tc rowSpan="2">
                  <a:txBody>
                    <a:bodyPr/>
                    <a:lstStyle/>
                    <a:p>
                      <a:pPr algn="ctr" fontAlgn="ctr"/>
                      <a:r>
                        <a:rPr lang="en-GB" sz="1600" b="1" i="0" u="none" strike="noStrike" dirty="0">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775182494"/>
                  </a:ext>
                </a:extLst>
              </a:tr>
              <a:tr h="0">
                <a:tc>
                  <a:txBody>
                    <a:bodyPr/>
                    <a:lstStyle/>
                    <a:p>
                      <a:pPr algn="ctr" fontAlgn="ctr"/>
                      <a:r>
                        <a:rPr lang="en-GB" sz="1600" b="1" i="0" u="none" strike="noStrike" dirty="0">
                          <a:solidFill>
                            <a:srgbClr val="000000"/>
                          </a:solidFill>
                          <a:effectLst/>
                          <a:latin typeface="Calibri" panose="020F0502020204030204" pitchFamily="34" charset="0"/>
                        </a:rPr>
                        <a:t>Indefinite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en-GB" sz="1600" b="1" i="0" u="none" strike="noStrike" dirty="0">
                          <a:solidFill>
                            <a:srgbClr val="000000"/>
                          </a:solidFill>
                          <a:effectLst/>
                          <a:latin typeface="Calibri" panose="020F0502020204030204" pitchFamily="34" charset="0"/>
                        </a:rPr>
                        <a:t>Limited duration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a:txBody>
                    <a:bodyPr/>
                    <a:lstStyle/>
                    <a:p>
                      <a:pPr algn="ctr" fontAlgn="ctr"/>
                      <a:r>
                        <a:rPr lang="en-GB" sz="1600" b="1" i="0" u="none" strike="noStrike">
                          <a:solidFill>
                            <a:srgbClr val="000000"/>
                          </a:solidFill>
                          <a:effectLst/>
                          <a:latin typeface="Calibri" panose="020F0502020204030204" pitchFamily="34" charset="0"/>
                        </a:rPr>
                        <a:t>IC ratio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9BC2E6"/>
                    </a:solidFill>
                  </a:tcPr>
                </a:tc>
                <a:tc vMerge="1">
                  <a:txBody>
                    <a:bodyPr/>
                    <a:lstStyle/>
                    <a:p>
                      <a:endParaRPr lang="en-GB"/>
                    </a:p>
                  </a:txBody>
                  <a:tcPr/>
                </a:tc>
                <a:extLst>
                  <a:ext uri="{0D108BD9-81ED-4DB2-BD59-A6C34878D82A}">
                    <a16:rowId xmlns:a16="http://schemas.microsoft.com/office/drawing/2014/main" val="65055515"/>
                  </a:ext>
                </a:extLst>
              </a:tr>
              <a:tr h="0">
                <a:tc>
                  <a:txBody>
                    <a:bodyPr/>
                    <a:lstStyle/>
                    <a:p>
                      <a:pPr algn="ctr" fontAlgn="b"/>
                      <a:r>
                        <a:rPr lang="en-GB" sz="1600" b="1" i="0" u="none" strike="noStrike">
                          <a:solidFill>
                            <a:srgbClr val="000000"/>
                          </a:solidFill>
                          <a:effectLst/>
                          <a:latin typeface="Calibri" panose="020F0502020204030204" pitchFamily="34" charset="0"/>
                        </a:rPr>
                        <a:t>205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600" b="1" i="0" u="none" strike="noStrike">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600" b="1"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600" b="1" i="0" u="none" strike="noStrike" dirty="0">
                          <a:solidFill>
                            <a:srgbClr val="000000"/>
                          </a:solidFill>
                          <a:effectLst/>
                          <a:latin typeface="Calibri" panose="020F0502020204030204" pitchFamily="34" charset="0"/>
                        </a:rPr>
                        <a:t>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4174439"/>
                  </a:ext>
                </a:extLst>
              </a:tr>
            </a:tbl>
          </a:graphicData>
        </a:graphic>
      </p:graphicFrame>
      <p:graphicFrame>
        <p:nvGraphicFramePr>
          <p:cNvPr id="12" name="Table 11">
            <a:extLst>
              <a:ext uri="{FF2B5EF4-FFF2-40B4-BE49-F238E27FC236}">
                <a16:creationId xmlns:a16="http://schemas.microsoft.com/office/drawing/2014/main" id="{B51E3328-EB80-400F-BD31-FE58B203BD28}"/>
              </a:ext>
            </a:extLst>
          </p:cNvPr>
          <p:cNvGraphicFramePr>
            <a:graphicFrameLocks noGrp="1"/>
          </p:cNvGraphicFramePr>
          <p:nvPr/>
        </p:nvGraphicFramePr>
        <p:xfrm>
          <a:off x="7221346" y="2242859"/>
          <a:ext cx="3886200" cy="1013460"/>
        </p:xfrm>
        <a:graphic>
          <a:graphicData uri="http://schemas.openxmlformats.org/drawingml/2006/table">
            <a:tbl>
              <a:tblPr/>
              <a:tblGrid>
                <a:gridCol w="1287462">
                  <a:extLst>
                    <a:ext uri="{9D8B030D-6E8A-4147-A177-3AD203B41FA5}">
                      <a16:colId xmlns:a16="http://schemas.microsoft.com/office/drawing/2014/main" val="4120352950"/>
                    </a:ext>
                  </a:extLst>
                </a:gridCol>
                <a:gridCol w="813594">
                  <a:extLst>
                    <a:ext uri="{9D8B030D-6E8A-4147-A177-3AD203B41FA5}">
                      <a16:colId xmlns:a16="http://schemas.microsoft.com/office/drawing/2014/main" val="1900959533"/>
                    </a:ext>
                  </a:extLst>
                </a:gridCol>
                <a:gridCol w="813594">
                  <a:extLst>
                    <a:ext uri="{9D8B030D-6E8A-4147-A177-3AD203B41FA5}">
                      <a16:colId xmlns:a16="http://schemas.microsoft.com/office/drawing/2014/main" val="438677524"/>
                    </a:ext>
                  </a:extLst>
                </a:gridCol>
                <a:gridCol w="971550">
                  <a:extLst>
                    <a:ext uri="{9D8B030D-6E8A-4147-A177-3AD203B41FA5}">
                      <a16:colId xmlns:a16="http://schemas.microsoft.com/office/drawing/2014/main" val="2767813642"/>
                    </a:ext>
                  </a:extLst>
                </a:gridCol>
              </a:tblGrid>
              <a:tr h="200025">
                <a:tc>
                  <a:txBody>
                    <a:bodyPr/>
                    <a:lstStyle/>
                    <a:p>
                      <a:pPr algn="l" fontAlgn="b"/>
                      <a:endParaRPr lang="en-GB" sz="16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en-GB" sz="1600" b="1" i="0" u="none" strike="noStrike" dirty="0">
                          <a:solidFill>
                            <a:srgbClr val="000000"/>
                          </a:solidFill>
                          <a:effectLst/>
                          <a:latin typeface="Calibri" panose="020F0502020204030204" pitchFamily="34" charset="0"/>
                        </a:rPr>
                        <a:t>FSU Contracts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hMerge="1">
                  <a:txBody>
                    <a:bodyPr/>
                    <a:lstStyle/>
                    <a:p>
                      <a:endParaRPr lang="en-GB"/>
                    </a:p>
                  </a:txBody>
                  <a:tcPr/>
                </a:tc>
                <a:tc rowSpan="2">
                  <a:txBody>
                    <a:bodyPr/>
                    <a:lstStyle/>
                    <a:p>
                      <a:pPr algn="ctr" fontAlgn="ctr"/>
                      <a:r>
                        <a:rPr lang="en-GB" sz="16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060257250"/>
                  </a:ext>
                </a:extLst>
              </a:tr>
              <a:tr h="200025">
                <a:tc>
                  <a:txBody>
                    <a:bodyPr/>
                    <a:lstStyle/>
                    <a:p>
                      <a:pPr algn="l" fontAlgn="b"/>
                      <a:endParaRPr lang="en-GB" sz="16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en-GB" sz="1600" b="1" i="0" u="none" strike="noStrike" dirty="0">
                          <a:solidFill>
                            <a:srgbClr val="000000"/>
                          </a:solidFill>
                          <a:effectLst/>
                          <a:latin typeface="Calibri" panose="020F0502020204030204" pitchFamily="34" charset="0"/>
                        </a:rPr>
                        <a:t>S144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dirty="0">
                          <a:solidFill>
                            <a:srgbClr val="000000"/>
                          </a:solidFill>
                          <a:effectLst/>
                          <a:latin typeface="Calibri" panose="020F0502020204030204" pitchFamily="34" charset="0"/>
                        </a:rPr>
                        <a:t>S146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E4D6"/>
                    </a:solidFill>
                  </a:tcPr>
                </a:tc>
                <a:tc vMerge="1">
                  <a:txBody>
                    <a:bodyPr/>
                    <a:lstStyle/>
                    <a:p>
                      <a:endParaRPr lang="en-GB"/>
                    </a:p>
                  </a:txBody>
                  <a:tcPr/>
                </a:tc>
                <a:extLst>
                  <a:ext uri="{0D108BD9-81ED-4DB2-BD59-A6C34878D82A}">
                    <a16:rowId xmlns:a16="http://schemas.microsoft.com/office/drawing/2014/main" val="3907968689"/>
                  </a:ext>
                </a:extLst>
              </a:tr>
              <a:tr h="200025">
                <a:tc>
                  <a:txBody>
                    <a:bodyPr/>
                    <a:lstStyle/>
                    <a:p>
                      <a:pPr algn="ctr" fontAlgn="b"/>
                      <a:r>
                        <a:rPr lang="en-GB" sz="1600" b="1" i="0" u="none" strike="noStrike">
                          <a:solidFill>
                            <a:srgbClr val="000000"/>
                          </a:solidFill>
                          <a:effectLst/>
                          <a:latin typeface="Calibri" panose="020F0502020204030204" pitchFamily="34" charset="0"/>
                        </a:rPr>
                        <a:t>FTE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a:solidFill>
                            <a:srgbClr val="000000"/>
                          </a:solidFill>
                          <a:effectLst/>
                          <a:latin typeface="Calibri" panose="020F0502020204030204" pitchFamily="34" charset="0"/>
                        </a:rPr>
                        <a:t>43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dirty="0">
                          <a:solidFill>
                            <a:srgbClr val="000000"/>
                          </a:solidFill>
                          <a:effectLst/>
                          <a:latin typeface="Calibri" panose="020F0502020204030204" pitchFamily="34" charset="0"/>
                        </a:rPr>
                        <a:t>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231839424"/>
                  </a:ext>
                </a:extLst>
              </a:tr>
              <a:tr h="200025">
                <a:tc>
                  <a:txBody>
                    <a:bodyPr/>
                    <a:lstStyle/>
                    <a:p>
                      <a:pPr algn="ctr" fontAlgn="b"/>
                      <a:r>
                        <a:rPr lang="en-GB" sz="1600" b="1" i="0" u="none" strike="noStrike" dirty="0" err="1">
                          <a:solidFill>
                            <a:srgbClr val="000000"/>
                          </a:solidFill>
                          <a:effectLst/>
                          <a:latin typeface="Calibri" panose="020F0502020204030204" pitchFamily="34" charset="0"/>
                        </a:rPr>
                        <a:t>kCHF</a:t>
                      </a:r>
                      <a:r>
                        <a:rPr lang="en-GB" sz="1600" b="1" i="0" u="none" strike="noStrike" dirty="0">
                          <a:solidFill>
                            <a:srgbClr val="000000"/>
                          </a:solidFill>
                          <a:effectLst/>
                          <a:latin typeface="Calibri" panose="020F0502020204030204" pitchFamily="34" charset="0"/>
                        </a:rPr>
                        <a:t> (2020)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a:solidFill>
                            <a:srgbClr val="000000"/>
                          </a:solidFill>
                          <a:effectLst/>
                          <a:latin typeface="Calibri" panose="020F0502020204030204" pitchFamily="34" charset="0"/>
                        </a:rPr>
                        <a:t>3,959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dirty="0">
                          <a:solidFill>
                            <a:srgbClr val="000000"/>
                          </a:solidFill>
                          <a:effectLst/>
                          <a:latin typeface="Calibri" panose="020F0502020204030204" pitchFamily="34" charset="0"/>
                        </a:rPr>
                        <a:t>644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600" b="1" i="0" u="none" strike="noStrike" dirty="0">
                          <a:solidFill>
                            <a:srgbClr val="000000"/>
                          </a:solidFill>
                          <a:effectLst/>
                          <a:latin typeface="Calibri" panose="020F0502020204030204" pitchFamily="34" charset="0"/>
                        </a:rPr>
                        <a:t>4,603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50461447"/>
                  </a:ext>
                </a:extLst>
              </a:tr>
            </a:tbl>
          </a:graphicData>
        </a:graphic>
      </p:graphicFrame>
      <p:graphicFrame>
        <p:nvGraphicFramePr>
          <p:cNvPr id="13" name="Table 12">
            <a:extLst>
              <a:ext uri="{FF2B5EF4-FFF2-40B4-BE49-F238E27FC236}">
                <a16:creationId xmlns:a16="http://schemas.microsoft.com/office/drawing/2014/main" id="{C17C6D6F-2B70-4146-89D3-730EF2354AFF}"/>
              </a:ext>
            </a:extLst>
          </p:cNvPr>
          <p:cNvGraphicFramePr>
            <a:graphicFrameLocks noGrp="1"/>
          </p:cNvGraphicFramePr>
          <p:nvPr/>
        </p:nvGraphicFramePr>
        <p:xfrm>
          <a:off x="3625226" y="4683621"/>
          <a:ext cx="8163574" cy="1510665"/>
        </p:xfrm>
        <a:graphic>
          <a:graphicData uri="http://schemas.openxmlformats.org/drawingml/2006/table">
            <a:tbl>
              <a:tblPr/>
              <a:tblGrid>
                <a:gridCol w="994547">
                  <a:extLst>
                    <a:ext uri="{9D8B030D-6E8A-4147-A177-3AD203B41FA5}">
                      <a16:colId xmlns:a16="http://schemas.microsoft.com/office/drawing/2014/main" val="1978630409"/>
                    </a:ext>
                  </a:extLst>
                </a:gridCol>
                <a:gridCol w="1201745">
                  <a:extLst>
                    <a:ext uri="{9D8B030D-6E8A-4147-A177-3AD203B41FA5}">
                      <a16:colId xmlns:a16="http://schemas.microsoft.com/office/drawing/2014/main" val="628363169"/>
                    </a:ext>
                  </a:extLst>
                </a:gridCol>
                <a:gridCol w="994547">
                  <a:extLst>
                    <a:ext uri="{9D8B030D-6E8A-4147-A177-3AD203B41FA5}">
                      <a16:colId xmlns:a16="http://schemas.microsoft.com/office/drawing/2014/main" val="673119006"/>
                    </a:ext>
                  </a:extLst>
                </a:gridCol>
                <a:gridCol w="994547">
                  <a:extLst>
                    <a:ext uri="{9D8B030D-6E8A-4147-A177-3AD203B41FA5}">
                      <a16:colId xmlns:a16="http://schemas.microsoft.com/office/drawing/2014/main" val="948626680"/>
                    </a:ext>
                  </a:extLst>
                </a:gridCol>
                <a:gridCol w="994547">
                  <a:extLst>
                    <a:ext uri="{9D8B030D-6E8A-4147-A177-3AD203B41FA5}">
                      <a16:colId xmlns:a16="http://schemas.microsoft.com/office/drawing/2014/main" val="3603466380"/>
                    </a:ext>
                  </a:extLst>
                </a:gridCol>
                <a:gridCol w="994547">
                  <a:extLst>
                    <a:ext uri="{9D8B030D-6E8A-4147-A177-3AD203B41FA5}">
                      <a16:colId xmlns:a16="http://schemas.microsoft.com/office/drawing/2014/main" val="3152485763"/>
                    </a:ext>
                  </a:extLst>
                </a:gridCol>
                <a:gridCol w="994547">
                  <a:extLst>
                    <a:ext uri="{9D8B030D-6E8A-4147-A177-3AD203B41FA5}">
                      <a16:colId xmlns:a16="http://schemas.microsoft.com/office/drawing/2014/main" val="2258798755"/>
                    </a:ext>
                  </a:extLst>
                </a:gridCol>
                <a:gridCol w="994547">
                  <a:extLst>
                    <a:ext uri="{9D8B030D-6E8A-4147-A177-3AD203B41FA5}">
                      <a16:colId xmlns:a16="http://schemas.microsoft.com/office/drawing/2014/main" val="1466552484"/>
                    </a:ext>
                  </a:extLst>
                </a:gridCol>
              </a:tblGrid>
              <a:tr h="178744">
                <a:tc>
                  <a:txBody>
                    <a:bodyPr/>
                    <a:lstStyle/>
                    <a:p>
                      <a:pPr algn="l" fontAlgn="b"/>
                      <a:endParaRPr lang="en-GB"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GB" sz="16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tcPr>
                </a:tc>
                <a:tc gridSpan="6">
                  <a:txBody>
                    <a:bodyPr/>
                    <a:lstStyle/>
                    <a:p>
                      <a:pPr algn="ctr" fontAlgn="b"/>
                      <a:r>
                        <a:rPr lang="en-GB" sz="1600" b="1" i="0" u="none" strike="noStrike" dirty="0">
                          <a:solidFill>
                            <a:srgbClr val="000000"/>
                          </a:solidFill>
                          <a:effectLst/>
                          <a:latin typeface="Calibri" panose="020F0502020204030204" pitchFamily="34" charset="0"/>
                        </a:rPr>
                        <a:t>BE MANAGED PROJECT BUDGETS (2021-2025)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49329056"/>
                  </a:ext>
                </a:extLst>
              </a:tr>
              <a:tr h="350768">
                <a:tc gridSpan="2">
                  <a:txBody>
                    <a:bodyPr/>
                    <a:lstStyle/>
                    <a:p>
                      <a:pPr algn="l" fontAlgn="ctr"/>
                      <a:endParaRPr lang="en-GB" sz="1600" b="1"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GB" sz="1600" b="1" i="0" u="none" strike="noStrike" dirty="0">
                          <a:solidFill>
                            <a:srgbClr val="000000"/>
                          </a:solidFill>
                          <a:effectLst/>
                          <a:latin typeface="Calibri" panose="020F0502020204030204" pitchFamily="34" charset="0"/>
                        </a:rPr>
                        <a:t>AWAKE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ctr"/>
                      <a:r>
                        <a:rPr lang="en-GB" sz="1600" b="1" i="0" u="none" strike="noStrike">
                          <a:solidFill>
                            <a:srgbClr val="000000"/>
                          </a:solidFill>
                          <a:effectLst/>
                          <a:latin typeface="Calibri" panose="020F0502020204030204" pitchFamily="34" charset="0"/>
                        </a:rPr>
                        <a:t>HOSTLAB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ctr"/>
                      <a:r>
                        <a:rPr lang="en-GB" sz="1600" b="1" i="0" u="none" strike="noStrike">
                          <a:solidFill>
                            <a:srgbClr val="000000"/>
                          </a:solidFill>
                          <a:effectLst/>
                          <a:latin typeface="Calibri" panose="020F0502020204030204" pitchFamily="34" charset="0"/>
                        </a:rPr>
                        <a:t>MUON Collider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ctr"/>
                      <a:r>
                        <a:rPr lang="en-GB" sz="1600" b="1" i="0" u="none" strike="noStrike">
                          <a:solidFill>
                            <a:srgbClr val="000000"/>
                          </a:solidFill>
                          <a:effectLst/>
                          <a:latin typeface="Calibri" panose="020F0502020204030204" pitchFamily="34" charset="0"/>
                        </a:rPr>
                        <a:t>NA-CONS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ctr"/>
                      <a:r>
                        <a:rPr lang="en-GB" sz="1600" b="1" i="0" u="none" strike="noStrike">
                          <a:solidFill>
                            <a:srgbClr val="000000"/>
                          </a:solidFill>
                          <a:effectLst/>
                          <a:latin typeface="Calibri" panose="020F0502020204030204" pitchFamily="34" charset="0"/>
                        </a:rPr>
                        <a:t>Spare L4 RFQ</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ctr"/>
                      <a:r>
                        <a:rPr lang="en-GB" sz="1600" b="1" i="0" u="none" strike="noStrike" dirty="0">
                          <a:solidFill>
                            <a:srgbClr val="000000"/>
                          </a:solidFill>
                          <a:effectLst/>
                          <a:latin typeface="Calibri" panose="020F0502020204030204" pitchFamily="34" charset="0"/>
                        </a:rPr>
                        <a:t>SPS-FIRE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243860128"/>
                  </a:ext>
                </a:extLst>
              </a:tr>
              <a:tr h="178744">
                <a:tc gridSpan="2">
                  <a:txBody>
                    <a:bodyPr/>
                    <a:lstStyle/>
                    <a:p>
                      <a:pPr algn="ctr" fontAlgn="ctr"/>
                      <a:r>
                        <a:rPr lang="en-GB" sz="1600" b="1" i="0" u="none" strike="noStrike">
                          <a:solidFill>
                            <a:srgbClr val="000000"/>
                          </a:solidFill>
                          <a:effectLst/>
                          <a:latin typeface="Calibri" panose="020F0502020204030204" pitchFamily="34" charset="0"/>
                        </a:rPr>
                        <a:t>Overall Budget (MCHF)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b"/>
                      <a:r>
                        <a:rPr lang="en-GB" sz="1600" b="1" i="0" u="none" strike="noStrike">
                          <a:solidFill>
                            <a:srgbClr val="000000"/>
                          </a:solidFill>
                          <a:effectLst/>
                          <a:latin typeface="Calibri" panose="020F0502020204030204" pitchFamily="34" charset="0"/>
                        </a:rPr>
                        <a:t>10.1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598570674"/>
                  </a:ext>
                </a:extLst>
              </a:tr>
              <a:tr h="178744">
                <a:tc gridSpan="2">
                  <a:txBody>
                    <a:bodyPr/>
                    <a:lstStyle/>
                    <a:p>
                      <a:pPr algn="ctr" fontAlgn="ctr"/>
                      <a:r>
                        <a:rPr lang="en-GB" sz="1600" b="1" i="0" u="none" strike="noStrike">
                          <a:solidFill>
                            <a:srgbClr val="000000"/>
                          </a:solidFill>
                          <a:effectLst/>
                          <a:latin typeface="Calibri" panose="020F0502020204030204" pitchFamily="34" charset="0"/>
                        </a:rPr>
                        <a:t>Main Contributors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b"/>
                      <a:r>
                        <a:rPr lang="en-GB" sz="1600" b="1" i="0" u="none" strike="noStrike">
                          <a:solidFill>
                            <a:srgbClr val="000000"/>
                          </a:solidFill>
                          <a:effectLst/>
                          <a:latin typeface="Calibri" panose="020F0502020204030204" pitchFamily="34" charset="0"/>
                        </a:rPr>
                        <a:t>SY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EN / 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SY / 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SY / 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tc>
                  <a:txBody>
                    <a:bodyPr/>
                    <a:lstStyle/>
                    <a:p>
                      <a:pPr algn="ctr" fontAlgn="b"/>
                      <a:r>
                        <a:rPr lang="en-GB" sz="1600" b="1" i="0" u="none" strike="noStrike">
                          <a:solidFill>
                            <a:srgbClr val="000000"/>
                          </a:solidFill>
                          <a:effectLst/>
                          <a:latin typeface="Calibri" panose="020F0502020204030204" pitchFamily="34" charset="0"/>
                        </a:rPr>
                        <a:t>EN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BDBDB"/>
                    </a:solidFill>
                  </a:tcPr>
                </a:tc>
                <a:extLst>
                  <a:ext uri="{0D108BD9-81ED-4DB2-BD59-A6C34878D82A}">
                    <a16:rowId xmlns:a16="http://schemas.microsoft.com/office/drawing/2014/main" val="147094729"/>
                  </a:ext>
                </a:extLst>
              </a:tr>
              <a:tr h="178744">
                <a:tc gridSpan="2">
                  <a:txBody>
                    <a:bodyPr/>
                    <a:lstStyle/>
                    <a:p>
                      <a:pPr algn="ctr" fontAlgn="ctr"/>
                      <a:r>
                        <a:rPr lang="en-GB" sz="1600" b="1" i="0" u="none" strike="noStrike">
                          <a:solidFill>
                            <a:srgbClr val="000000"/>
                          </a:solidFill>
                          <a:effectLst/>
                          <a:latin typeface="Calibri" panose="020F0502020204030204" pitchFamily="34" charset="0"/>
                        </a:rPr>
                        <a:t>TOTAL (MCHF)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gridSpan="6">
                  <a:txBody>
                    <a:bodyPr/>
                    <a:lstStyle/>
                    <a:p>
                      <a:pPr algn="ctr" fontAlgn="b"/>
                      <a:r>
                        <a:rPr lang="en-GB" sz="1600" b="1" i="0" u="none" strike="noStrike" dirty="0">
                          <a:solidFill>
                            <a:srgbClr val="000000"/>
                          </a:solidFill>
                          <a:effectLst/>
                          <a:latin typeface="Calibri" panose="020F0502020204030204" pitchFamily="34" charset="0"/>
                        </a:rPr>
                        <a:t>104.3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23786610"/>
                  </a:ext>
                </a:extLst>
              </a:tr>
            </a:tbl>
          </a:graphicData>
        </a:graphic>
      </p:graphicFrame>
    </p:spTree>
    <p:extLst>
      <p:ext uri="{BB962C8B-B14F-4D97-AF65-F5344CB8AC3E}">
        <p14:creationId xmlns:p14="http://schemas.microsoft.com/office/powerpoint/2010/main" val="42334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The BEAMS Department and the main CERN Projects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Gianluigi </a:t>
            </a:r>
            <a:r>
              <a:rPr lang="en-GB" dirty="0" err="1"/>
              <a:t>Arduini</a:t>
            </a:r>
            <a:endParaRPr lang="en-GB" dirty="0"/>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60</a:t>
            </a:fld>
            <a:endParaRPr lang="en-US" dirty="0"/>
          </a:p>
        </p:txBody>
      </p:sp>
    </p:spTree>
    <p:extLst>
      <p:ext uri="{BB962C8B-B14F-4D97-AF65-F5344CB8AC3E}">
        <p14:creationId xmlns:p14="http://schemas.microsoft.com/office/powerpoint/2010/main" val="4284933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257C-161E-42BD-ACC2-73FFE3D568DA}"/>
              </a:ext>
            </a:extLst>
          </p:cNvPr>
          <p:cNvSpPr>
            <a:spLocks noGrp="1"/>
          </p:cNvSpPr>
          <p:nvPr>
            <p:ph type="title"/>
          </p:nvPr>
        </p:nvSpPr>
        <p:spPr/>
        <p:txBody>
          <a:bodyPr/>
          <a:lstStyle/>
          <a:p>
            <a:r>
              <a:rPr lang="en-US" dirty="0"/>
              <a:t>European Strategy for Particle Physics (ESPP)</a:t>
            </a:r>
            <a:br>
              <a:rPr lang="en-US" dirty="0"/>
            </a:br>
            <a:r>
              <a:rPr lang="en-US" dirty="0"/>
              <a:t>Update and its implementation</a:t>
            </a:r>
            <a:endParaRPr lang="en-GB" dirty="0"/>
          </a:p>
        </p:txBody>
      </p:sp>
      <p:sp>
        <p:nvSpPr>
          <p:cNvPr id="3" name="Content Placeholder 2">
            <a:extLst>
              <a:ext uri="{FF2B5EF4-FFF2-40B4-BE49-F238E27FC236}">
                <a16:creationId xmlns:a16="http://schemas.microsoft.com/office/drawing/2014/main" id="{92D14531-39E2-4F2C-BAD1-48540527516B}"/>
              </a:ext>
            </a:extLst>
          </p:cNvPr>
          <p:cNvSpPr>
            <a:spLocks noGrp="1"/>
          </p:cNvSpPr>
          <p:nvPr>
            <p:ph sz="half" idx="2"/>
          </p:nvPr>
        </p:nvSpPr>
        <p:spPr>
          <a:xfrm>
            <a:off x="3123344" y="1449918"/>
            <a:ext cx="8188503" cy="4607384"/>
          </a:xfrm>
        </p:spPr>
        <p:txBody>
          <a:bodyPr/>
          <a:lstStyle/>
          <a:p>
            <a:pPr marL="342900" indent="-342900">
              <a:buFont typeface="Arial" panose="020B0604020202020204" pitchFamily="34" charset="0"/>
              <a:buChar char="•"/>
            </a:pPr>
            <a:r>
              <a:rPr lang="en-US" sz="2000" b="0" dirty="0">
                <a:solidFill>
                  <a:srgbClr val="FF0000"/>
                </a:solidFill>
              </a:rPr>
              <a:t>Full exploitation of the LHC and its High Luminosity Upgrade</a:t>
            </a:r>
            <a:r>
              <a:rPr lang="en-US" sz="2000" b="0" dirty="0">
                <a:solidFill>
                  <a:schemeClr val="tx1"/>
                </a:solidFill>
              </a:rPr>
              <a:t> is a MUST towards a future collider</a:t>
            </a:r>
          </a:p>
          <a:p>
            <a:pPr marL="342900" indent="-342900"/>
            <a:r>
              <a:rPr lang="en-US" sz="2000" b="0" dirty="0">
                <a:solidFill>
                  <a:srgbClr val="FF0000"/>
                </a:solidFill>
              </a:rPr>
              <a:t>Strong support for a e+/e- Higgs factory as next step </a:t>
            </a:r>
            <a:r>
              <a:rPr lang="en-US" sz="2000" b="0" dirty="0">
                <a:solidFill>
                  <a:schemeClr val="tx1"/>
                </a:solidFill>
              </a:rPr>
              <a:t>but no consensus on the type (linear/circular) and where (Japan? CERN?) </a:t>
            </a:r>
            <a:r>
              <a:rPr lang="en-US" sz="2000" b="0" dirty="0">
                <a:solidFill>
                  <a:schemeClr val="tx1"/>
                </a:solidFill>
                <a:sym typeface="Wingdings" panose="05000000000000000000" pitchFamily="2" charset="2"/>
              </a:rPr>
              <a:t> </a:t>
            </a:r>
            <a:r>
              <a:rPr lang="en-US" sz="2000" b="0" dirty="0">
                <a:solidFill>
                  <a:srgbClr val="FF0000"/>
                </a:solidFill>
                <a:sym typeface="Wingdings" panose="05000000000000000000" pitchFamily="2" charset="2"/>
              </a:rPr>
              <a:t>FCC-</a:t>
            </a:r>
            <a:r>
              <a:rPr lang="en-US" sz="2000" b="0" dirty="0" err="1">
                <a:solidFill>
                  <a:srgbClr val="FF0000"/>
                </a:solidFill>
                <a:sym typeface="Wingdings" panose="05000000000000000000" pitchFamily="2" charset="2"/>
              </a:rPr>
              <a:t>ee</a:t>
            </a:r>
            <a:r>
              <a:rPr lang="en-US" sz="2000" b="0" dirty="0">
                <a:solidFill>
                  <a:srgbClr val="FF0000"/>
                </a:solidFill>
                <a:sym typeface="Wingdings" panose="05000000000000000000" pitchFamily="2" charset="2"/>
              </a:rPr>
              <a:t> / CLIC</a:t>
            </a:r>
            <a:endParaRPr lang="en-US" sz="2000" b="0" dirty="0">
              <a:solidFill>
                <a:srgbClr val="FF0000"/>
              </a:solidFill>
            </a:endParaRPr>
          </a:p>
          <a:p>
            <a:pPr marL="342900" indent="-342900">
              <a:buFont typeface="Arial" panose="020B0604020202020204" pitchFamily="34" charset="0"/>
              <a:buChar char="•"/>
            </a:pPr>
            <a:r>
              <a:rPr lang="en-GB" sz="2000" b="0" dirty="0">
                <a:solidFill>
                  <a:srgbClr val="FF0000"/>
                </a:solidFill>
              </a:rPr>
              <a:t>O(100 TeV) hadron collider</a:t>
            </a:r>
            <a:r>
              <a:rPr lang="en-GB" sz="2000" b="0" dirty="0">
                <a:solidFill>
                  <a:schemeClr val="tx1"/>
                </a:solidFill>
              </a:rPr>
              <a:t> is needed on a longer term </a:t>
            </a:r>
            <a:r>
              <a:rPr lang="en-GB" sz="2000" b="0" dirty="0">
                <a:solidFill>
                  <a:schemeClr val="tx1"/>
                </a:solidFill>
                <a:sym typeface="Wingdings" panose="05000000000000000000" pitchFamily="2" charset="2"/>
              </a:rPr>
              <a:t> </a:t>
            </a:r>
            <a:r>
              <a:rPr lang="en-GB" sz="2000" b="0" dirty="0">
                <a:solidFill>
                  <a:srgbClr val="FF0000"/>
                </a:solidFill>
                <a:sym typeface="Wingdings" panose="05000000000000000000" pitchFamily="2" charset="2"/>
              </a:rPr>
              <a:t>FCC-</a:t>
            </a:r>
            <a:r>
              <a:rPr lang="en-GB" sz="2000" b="0" dirty="0" err="1">
                <a:solidFill>
                  <a:srgbClr val="FF0000"/>
                </a:solidFill>
                <a:sym typeface="Wingdings" panose="05000000000000000000" pitchFamily="2" charset="2"/>
              </a:rPr>
              <a:t>hh</a:t>
            </a:r>
            <a:endParaRPr lang="en-GB" sz="2000" b="0" dirty="0">
              <a:solidFill>
                <a:srgbClr val="FF0000"/>
              </a:solidFill>
            </a:endParaRPr>
          </a:p>
          <a:p>
            <a:pPr marL="342900" indent="-342900">
              <a:buFont typeface="Arial" panose="020B0604020202020204" pitchFamily="34" charset="0"/>
              <a:buChar char="•"/>
            </a:pPr>
            <a:r>
              <a:rPr lang="en-GB" sz="2000" b="0" dirty="0">
                <a:solidFill>
                  <a:schemeClr val="tx1"/>
                </a:solidFill>
              </a:rPr>
              <a:t>Need to maintain a </a:t>
            </a:r>
            <a:r>
              <a:rPr lang="en-GB" sz="2000" b="0" dirty="0">
                <a:solidFill>
                  <a:srgbClr val="FF0000"/>
                </a:solidFill>
              </a:rPr>
              <a:t>high-impact scientific diversity programme</a:t>
            </a:r>
            <a:r>
              <a:rPr lang="en-GB" sz="2000" b="0" dirty="0">
                <a:solidFill>
                  <a:schemeClr val="tx1"/>
                </a:solidFill>
              </a:rPr>
              <a:t> (high energy frontier exploration with colliders but also rare processes to discover deviations form the standard model, searches for feebly interacting particles to explore the “dark sector” </a:t>
            </a:r>
            <a:r>
              <a:rPr lang="en-GB" sz="2000" b="0" dirty="0">
                <a:solidFill>
                  <a:schemeClr val="tx1"/>
                </a:solidFill>
                <a:sym typeface="Wingdings" panose="05000000000000000000" pitchFamily="2" charset="2"/>
              </a:rPr>
              <a:t> </a:t>
            </a:r>
            <a:r>
              <a:rPr lang="en-GB" sz="2000" b="0" dirty="0">
                <a:solidFill>
                  <a:srgbClr val="FF0000"/>
                </a:solidFill>
                <a:sym typeface="Wingdings" panose="05000000000000000000" pitchFamily="2" charset="2"/>
              </a:rPr>
              <a:t>Physics Beyond Colliders (PBC)</a:t>
            </a:r>
            <a:endParaRPr lang="en-GB" sz="2000" b="0" dirty="0">
              <a:solidFill>
                <a:srgbClr val="FF0000"/>
              </a:solidFill>
            </a:endParaRPr>
          </a:p>
          <a:p>
            <a:pPr marL="342900" indent="-342900">
              <a:buFont typeface="Arial" panose="020B0604020202020204" pitchFamily="34" charset="0"/>
              <a:buChar char="•"/>
            </a:pPr>
            <a:r>
              <a:rPr lang="en-GB" sz="2000" b="0" dirty="0">
                <a:solidFill>
                  <a:schemeClr val="tx1"/>
                </a:solidFill>
              </a:rPr>
              <a:t>At the same time continue to engage with the society: </a:t>
            </a:r>
            <a:r>
              <a:rPr lang="en-GB" sz="2000" b="0" dirty="0">
                <a:solidFill>
                  <a:srgbClr val="FF0000"/>
                </a:solidFill>
              </a:rPr>
              <a:t>applications of accelerators and associated technologies, knowledge transfer</a:t>
            </a:r>
            <a:r>
              <a:rPr lang="en-GB" sz="2000" b="0" dirty="0">
                <a:solidFill>
                  <a:schemeClr val="tx1"/>
                </a:solidFill>
              </a:rPr>
              <a:t> </a:t>
            </a:r>
          </a:p>
          <a:p>
            <a:pPr marL="342900" indent="-342900">
              <a:buFont typeface="Arial" panose="020B0604020202020204" pitchFamily="34" charset="0"/>
              <a:buChar char="•"/>
            </a:pPr>
            <a:endParaRPr lang="en-GB" dirty="0"/>
          </a:p>
        </p:txBody>
      </p:sp>
      <p:pic>
        <p:nvPicPr>
          <p:cNvPr id="14" name="Picture 136">
            <a:extLst>
              <a:ext uri="{FF2B5EF4-FFF2-40B4-BE49-F238E27FC236}">
                <a16:creationId xmlns:a16="http://schemas.microsoft.com/office/drawing/2014/main" id="{F774AA27-4ADF-4086-B725-C8BDA5584740}"/>
              </a:ext>
            </a:extLst>
          </p:cNvPr>
          <p:cNvPicPr>
            <a:picLocks noGrp="1" noChangeArrowheads="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407988" y="1646995"/>
            <a:ext cx="2519142" cy="3773487"/>
          </a:xfrm>
          <a:prstGeom prst="rect">
            <a:avLst/>
          </a:prstGeom>
          <a:noFill/>
        </p:spPr>
      </p:pic>
      <p:sp>
        <p:nvSpPr>
          <p:cNvPr id="4" name="Date Placeholder 3">
            <a:extLst>
              <a:ext uri="{FF2B5EF4-FFF2-40B4-BE49-F238E27FC236}">
                <a16:creationId xmlns:a16="http://schemas.microsoft.com/office/drawing/2014/main" id="{E3B6E817-BC9E-4654-A538-111384068CE6}"/>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EC220086-11C5-4134-884C-7C3A52DBAF0C}"/>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1316DBDF-8811-4480-853B-F2F8F7C3412D}"/>
              </a:ext>
            </a:extLst>
          </p:cNvPr>
          <p:cNvSpPr>
            <a:spLocks noGrp="1"/>
          </p:cNvSpPr>
          <p:nvPr>
            <p:ph type="sldNum" sz="quarter" idx="12"/>
          </p:nvPr>
        </p:nvSpPr>
        <p:spPr/>
        <p:txBody>
          <a:bodyPr/>
          <a:lstStyle/>
          <a:p>
            <a:fld id="{36B5EA5A-BC32-A742-B11B-8E7414D5B535}" type="slidenum">
              <a:rPr lang="en-US" smtClean="0"/>
              <a:pPr/>
              <a:t>61</a:t>
            </a:fld>
            <a:endParaRPr lang="en-US" dirty="0"/>
          </a:p>
        </p:txBody>
      </p:sp>
    </p:spTree>
    <p:extLst>
      <p:ext uri="{BB962C8B-B14F-4D97-AF65-F5344CB8AC3E}">
        <p14:creationId xmlns:p14="http://schemas.microsoft.com/office/powerpoint/2010/main" val="2993872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DC8B-475E-4217-B5E1-F0B85025DE5C}"/>
              </a:ext>
            </a:extLst>
          </p:cNvPr>
          <p:cNvSpPr>
            <a:spLocks noGrp="1"/>
          </p:cNvSpPr>
          <p:nvPr>
            <p:ph type="title"/>
          </p:nvPr>
        </p:nvSpPr>
        <p:spPr/>
        <p:txBody>
          <a:bodyPr/>
          <a:lstStyle/>
          <a:p>
            <a:r>
              <a:rPr lang="en-US" dirty="0"/>
              <a:t>High Luminosity LHC</a:t>
            </a:r>
            <a:br>
              <a:rPr lang="en-US" dirty="0"/>
            </a:br>
            <a:r>
              <a:rPr lang="en-US" dirty="0"/>
              <a:t>HL-LHC</a:t>
            </a:r>
            <a:endParaRPr lang="en-GB" dirty="0"/>
          </a:p>
        </p:txBody>
      </p:sp>
      <p:sp>
        <p:nvSpPr>
          <p:cNvPr id="5" name="Date Placeholder 4">
            <a:extLst>
              <a:ext uri="{FF2B5EF4-FFF2-40B4-BE49-F238E27FC236}">
                <a16:creationId xmlns:a16="http://schemas.microsoft.com/office/drawing/2014/main" id="{D0040DFC-3253-4ABD-9B9D-180FBEA6A07B}"/>
              </a:ext>
            </a:extLst>
          </p:cNvPr>
          <p:cNvSpPr>
            <a:spLocks noGrp="1"/>
          </p:cNvSpPr>
          <p:nvPr>
            <p:ph type="dt" sz="half" idx="10"/>
          </p:nvPr>
        </p:nvSpPr>
        <p:spPr/>
        <p:txBody>
          <a:bodyPr/>
          <a:lstStyle/>
          <a:p>
            <a:fld id="{B7217107-BF60-4CCA-9650-F62A98D7BD90}" type="datetime1">
              <a:rPr lang="en-GB" smtClean="0"/>
              <a:t>21/01/2021</a:t>
            </a:fld>
            <a:endParaRPr lang="en-US" dirty="0"/>
          </a:p>
        </p:txBody>
      </p:sp>
      <p:sp>
        <p:nvSpPr>
          <p:cNvPr id="6" name="Footer Placeholder 5">
            <a:extLst>
              <a:ext uri="{FF2B5EF4-FFF2-40B4-BE49-F238E27FC236}">
                <a16:creationId xmlns:a16="http://schemas.microsoft.com/office/drawing/2014/main" id="{16C12C7C-A046-47AF-A122-3ABE72EE0A3D}"/>
              </a:ext>
            </a:extLst>
          </p:cNvPr>
          <p:cNvSpPr>
            <a:spLocks noGrp="1"/>
          </p:cNvSpPr>
          <p:nvPr>
            <p:ph type="ftr" sz="quarter" idx="11"/>
          </p:nvPr>
        </p:nvSpPr>
        <p:spPr/>
        <p:txBody>
          <a:bodyPr/>
          <a:lstStyle/>
          <a:p>
            <a:r>
              <a:rPr lang="en-GB"/>
              <a:t>Introduction to the Beams Department 2021</a:t>
            </a:r>
            <a:endParaRPr lang="en-US" dirty="0"/>
          </a:p>
        </p:txBody>
      </p:sp>
      <p:sp>
        <p:nvSpPr>
          <p:cNvPr id="7" name="Slide Number Placeholder 6">
            <a:extLst>
              <a:ext uri="{FF2B5EF4-FFF2-40B4-BE49-F238E27FC236}">
                <a16:creationId xmlns:a16="http://schemas.microsoft.com/office/drawing/2014/main" id="{3D928D0B-971A-4AB3-A957-E953EEE2D36D}"/>
              </a:ext>
            </a:extLst>
          </p:cNvPr>
          <p:cNvSpPr>
            <a:spLocks noGrp="1"/>
          </p:cNvSpPr>
          <p:nvPr>
            <p:ph type="sldNum" sz="quarter" idx="12"/>
          </p:nvPr>
        </p:nvSpPr>
        <p:spPr/>
        <p:txBody>
          <a:bodyPr/>
          <a:lstStyle/>
          <a:p>
            <a:fld id="{36B5EA5A-BC32-A742-B11B-8E7414D5B535}" type="slidenum">
              <a:rPr lang="en-US" smtClean="0"/>
              <a:pPr/>
              <a:t>62</a:t>
            </a:fld>
            <a:endParaRPr lang="en-US" dirty="0"/>
          </a:p>
        </p:txBody>
      </p:sp>
      <p:pic>
        <p:nvPicPr>
          <p:cNvPr id="13" name="Content Placeholder 12">
            <a:extLst>
              <a:ext uri="{FF2B5EF4-FFF2-40B4-BE49-F238E27FC236}">
                <a16:creationId xmlns:a16="http://schemas.microsoft.com/office/drawing/2014/main" id="{A347829A-2F24-4CC1-9512-58D46FD21FC1}"/>
              </a:ext>
            </a:extLst>
          </p:cNvPr>
          <p:cNvPicPr>
            <a:picLocks noGrp="1" noChangeAspect="1"/>
          </p:cNvPicPr>
          <p:nvPr>
            <p:ph sz="half" idx="2"/>
          </p:nvPr>
        </p:nvPicPr>
        <p:blipFill rotWithShape="1">
          <a:blip r:embed="rId2"/>
          <a:srcRect t="5910" b="9287"/>
          <a:stretch/>
        </p:blipFill>
        <p:spPr>
          <a:xfrm>
            <a:off x="4983588" y="987828"/>
            <a:ext cx="5779771" cy="4376067"/>
          </a:xfrm>
        </p:spPr>
      </p:pic>
      <p:pic>
        <p:nvPicPr>
          <p:cNvPr id="16" name="Content Placeholder 15" descr="A close - up of a toy train&#10;&#10;Description automatically generated with medium confidence">
            <a:extLst>
              <a:ext uri="{FF2B5EF4-FFF2-40B4-BE49-F238E27FC236}">
                <a16:creationId xmlns:a16="http://schemas.microsoft.com/office/drawing/2014/main" id="{2012BE73-A528-44AB-B958-97D0794A282A}"/>
              </a:ext>
            </a:extLst>
          </p:cNvPr>
          <p:cNvPicPr>
            <a:picLocks noGrp="1" noChangeAspect="1"/>
          </p:cNvPicPr>
          <p:nvPr>
            <p:ph sz="half" idx="1"/>
          </p:nvPr>
        </p:nvPicPr>
        <p:blipFill>
          <a:blip r:embed="rId3"/>
          <a:stretch>
            <a:fillRect/>
          </a:stretch>
        </p:blipFill>
        <p:spPr>
          <a:xfrm>
            <a:off x="7399957" y="327682"/>
            <a:ext cx="1367370" cy="891682"/>
          </a:xfrm>
        </p:spPr>
      </p:pic>
      <p:sp>
        <p:nvSpPr>
          <p:cNvPr id="18" name="TextBox 17">
            <a:extLst>
              <a:ext uri="{FF2B5EF4-FFF2-40B4-BE49-F238E27FC236}">
                <a16:creationId xmlns:a16="http://schemas.microsoft.com/office/drawing/2014/main" id="{4943EB92-7B18-45D1-BADC-0A5F584B9B85}"/>
              </a:ext>
            </a:extLst>
          </p:cNvPr>
          <p:cNvSpPr txBox="1"/>
          <p:nvPr/>
        </p:nvSpPr>
        <p:spPr>
          <a:xfrm>
            <a:off x="7301063" y="73766"/>
            <a:ext cx="2440975" cy="253916"/>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050" b="1" dirty="0">
                <a:solidFill>
                  <a:srgbClr val="FFFF00"/>
                </a:solidFill>
              </a:rPr>
              <a:t>Hollow Electron Lens in IR4</a:t>
            </a:r>
          </a:p>
        </p:txBody>
      </p:sp>
      <p:sp>
        <p:nvSpPr>
          <p:cNvPr id="22" name="Content Placeholder 2">
            <a:extLst>
              <a:ext uri="{FF2B5EF4-FFF2-40B4-BE49-F238E27FC236}">
                <a16:creationId xmlns:a16="http://schemas.microsoft.com/office/drawing/2014/main" id="{9BC3B970-8DDF-4ACE-AA57-B8D548293812}"/>
              </a:ext>
            </a:extLst>
          </p:cNvPr>
          <p:cNvSpPr txBox="1">
            <a:spLocks/>
          </p:cNvSpPr>
          <p:nvPr/>
        </p:nvSpPr>
        <p:spPr>
          <a:xfrm>
            <a:off x="304482" y="1652017"/>
            <a:ext cx="4863419" cy="4608512"/>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GB" sz="1900" dirty="0">
                <a:solidFill>
                  <a:srgbClr val="FF0000"/>
                </a:solidFill>
              </a:rPr>
              <a:t>Major Upgrade of the LHC (already started and to be concluded during LS3)</a:t>
            </a:r>
          </a:p>
          <a:p>
            <a:pPr lvl="1"/>
            <a:endParaRPr lang="en-GB" sz="1900" dirty="0">
              <a:solidFill>
                <a:srgbClr val="FF0000"/>
              </a:solidFill>
            </a:endParaRPr>
          </a:p>
          <a:p>
            <a:pPr lvl="1"/>
            <a:r>
              <a:rPr lang="en-GB" sz="1900" dirty="0">
                <a:solidFill>
                  <a:schemeClr val="tx1"/>
                </a:solidFill>
              </a:rPr>
              <a:t>Doubling of beam intensity/brightness</a:t>
            </a:r>
          </a:p>
          <a:p>
            <a:pPr lvl="1"/>
            <a:r>
              <a:rPr lang="en-GB" sz="1900" dirty="0">
                <a:solidFill>
                  <a:schemeClr val="tx1"/>
                </a:solidFill>
              </a:rPr>
              <a:t>2-3 times higher luminosity</a:t>
            </a:r>
          </a:p>
          <a:p>
            <a:pPr lvl="1"/>
            <a:r>
              <a:rPr lang="en-GB" sz="1900" dirty="0">
                <a:solidFill>
                  <a:schemeClr val="tx1"/>
                </a:solidFill>
              </a:rPr>
              <a:t>10-fold increase in integrated luminosity</a:t>
            </a:r>
          </a:p>
        </p:txBody>
      </p:sp>
      <p:pic>
        <p:nvPicPr>
          <p:cNvPr id="23" name="Picture 22">
            <a:extLst>
              <a:ext uri="{FF2B5EF4-FFF2-40B4-BE49-F238E27FC236}">
                <a16:creationId xmlns:a16="http://schemas.microsoft.com/office/drawing/2014/main" id="{654319CC-937D-4EEF-941F-AA8F831E52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80" t="10944" r="10025" b="8163"/>
          <a:stretch/>
        </p:blipFill>
        <p:spPr bwMode="auto">
          <a:xfrm>
            <a:off x="8306129" y="5357217"/>
            <a:ext cx="1164991" cy="871586"/>
          </a:xfrm>
          <a:prstGeom prst="rect">
            <a:avLst/>
          </a:prstGeom>
        </p:spPr>
      </p:pic>
      <p:sp>
        <p:nvSpPr>
          <p:cNvPr id="24" name="TextBox 23">
            <a:extLst>
              <a:ext uri="{FF2B5EF4-FFF2-40B4-BE49-F238E27FC236}">
                <a16:creationId xmlns:a16="http://schemas.microsoft.com/office/drawing/2014/main" id="{6D1A8E93-B665-4BAD-A477-BAB9B3FE971D}"/>
              </a:ext>
            </a:extLst>
          </p:cNvPr>
          <p:cNvSpPr txBox="1"/>
          <p:nvPr/>
        </p:nvSpPr>
        <p:spPr>
          <a:xfrm>
            <a:off x="6721329" y="5753494"/>
            <a:ext cx="1443875" cy="253916"/>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050" b="1" dirty="0">
                <a:solidFill>
                  <a:srgbClr val="FFFF00"/>
                </a:solidFill>
              </a:rPr>
              <a:t>Crystals in IR7</a:t>
            </a:r>
          </a:p>
        </p:txBody>
      </p:sp>
    </p:spTree>
    <p:extLst>
      <p:ext uri="{BB962C8B-B14F-4D97-AF65-F5344CB8AC3E}">
        <p14:creationId xmlns:p14="http://schemas.microsoft.com/office/powerpoint/2010/main" val="2206402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ext, monitor, screen&#10;&#10;Description automatically generated">
            <a:extLst>
              <a:ext uri="{FF2B5EF4-FFF2-40B4-BE49-F238E27FC236}">
                <a16:creationId xmlns:a16="http://schemas.microsoft.com/office/drawing/2014/main" id="{88565268-1A74-443C-AA51-C9C8F1923DE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65130" y="1314860"/>
            <a:ext cx="7261741" cy="4608512"/>
          </a:xfrm>
        </p:spPr>
      </p:pic>
      <p:sp>
        <p:nvSpPr>
          <p:cNvPr id="8" name="Title 7">
            <a:extLst>
              <a:ext uri="{FF2B5EF4-FFF2-40B4-BE49-F238E27FC236}">
                <a16:creationId xmlns:a16="http://schemas.microsoft.com/office/drawing/2014/main" id="{59A47332-0309-4464-99F4-D865F8DAE775}"/>
              </a:ext>
            </a:extLst>
          </p:cNvPr>
          <p:cNvSpPr>
            <a:spLocks noGrp="1"/>
          </p:cNvSpPr>
          <p:nvPr>
            <p:ph type="title"/>
          </p:nvPr>
        </p:nvSpPr>
        <p:spPr/>
        <p:txBody>
          <a:bodyPr/>
          <a:lstStyle/>
          <a:p>
            <a:r>
              <a:rPr lang="en-US" dirty="0"/>
              <a:t>High Luminosity LHC</a:t>
            </a:r>
            <a:endParaRPr lang="en-GB" dirty="0"/>
          </a:p>
        </p:txBody>
      </p:sp>
      <p:sp>
        <p:nvSpPr>
          <p:cNvPr id="5" name="Date Placeholder 4">
            <a:extLst>
              <a:ext uri="{FF2B5EF4-FFF2-40B4-BE49-F238E27FC236}">
                <a16:creationId xmlns:a16="http://schemas.microsoft.com/office/drawing/2014/main" id="{05815A52-48CC-4850-94BB-445E132ABABE}"/>
              </a:ext>
            </a:extLst>
          </p:cNvPr>
          <p:cNvSpPr>
            <a:spLocks noGrp="1"/>
          </p:cNvSpPr>
          <p:nvPr>
            <p:ph type="dt" sz="half" idx="10"/>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C16BA206-ADA8-40A4-9ED2-F98F9AA0293F}"/>
              </a:ext>
            </a:extLst>
          </p:cNvPr>
          <p:cNvSpPr>
            <a:spLocks noGrp="1"/>
          </p:cNvSpPr>
          <p:nvPr>
            <p:ph type="ftr" sz="quarter" idx="11"/>
          </p:nvPr>
        </p:nvSpPr>
        <p:spPr/>
        <p:txBody>
          <a:bodyPr/>
          <a:lstStyle/>
          <a:p>
            <a:r>
              <a:rPr lang="en-GB"/>
              <a:t>Introduction to the Beams Department 2021</a:t>
            </a:r>
            <a:endParaRPr lang="en-US" dirty="0"/>
          </a:p>
        </p:txBody>
      </p:sp>
      <p:sp>
        <p:nvSpPr>
          <p:cNvPr id="7" name="Slide Number Placeholder 6">
            <a:extLst>
              <a:ext uri="{FF2B5EF4-FFF2-40B4-BE49-F238E27FC236}">
                <a16:creationId xmlns:a16="http://schemas.microsoft.com/office/drawing/2014/main" id="{295C6BF2-7A42-4CB2-9227-EAF72C656D8D}"/>
              </a:ext>
            </a:extLst>
          </p:cNvPr>
          <p:cNvSpPr>
            <a:spLocks noGrp="1"/>
          </p:cNvSpPr>
          <p:nvPr>
            <p:ph type="sldNum" sz="quarter" idx="12"/>
          </p:nvPr>
        </p:nvSpPr>
        <p:spPr/>
        <p:txBody>
          <a:bodyPr/>
          <a:lstStyle/>
          <a:p>
            <a:fld id="{36B5EA5A-BC32-A742-B11B-8E7414D5B535}" type="slidenum">
              <a:rPr lang="en-US" smtClean="0"/>
              <a:pPr/>
              <a:t>63</a:t>
            </a:fld>
            <a:endParaRPr lang="en-US" dirty="0"/>
          </a:p>
        </p:txBody>
      </p:sp>
      <p:pic>
        <p:nvPicPr>
          <p:cNvPr id="12" name="Picture 11">
            <a:extLst>
              <a:ext uri="{FF2B5EF4-FFF2-40B4-BE49-F238E27FC236}">
                <a16:creationId xmlns:a16="http://schemas.microsoft.com/office/drawing/2014/main" id="{E89AEE70-2130-4993-BA7C-1DB8C5461348}"/>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a:xfrm>
            <a:off x="1563533" y="1439335"/>
            <a:ext cx="927557" cy="699001"/>
          </a:xfrm>
          <a:prstGeom prst="rect">
            <a:avLst/>
          </a:prstGeom>
          <a:ln>
            <a:noFill/>
          </a:ln>
        </p:spPr>
      </p:pic>
      <p:pic>
        <p:nvPicPr>
          <p:cNvPr id="13" name="Picture 12">
            <a:extLst>
              <a:ext uri="{FF2B5EF4-FFF2-40B4-BE49-F238E27FC236}">
                <a16:creationId xmlns:a16="http://schemas.microsoft.com/office/drawing/2014/main" id="{288C2AA0-C132-4823-B61A-C707A5335A07}"/>
              </a:ext>
            </a:extLst>
          </p:cNvPr>
          <p:cNvPicPr/>
          <p:nvPr/>
        </p:nvPicPr>
        <p:blipFill>
          <a:blip r:embed="rId5" cstate="screen">
            <a:extLst>
              <a:ext uri="{28A0092B-C50C-407E-A947-70E740481C1C}">
                <a14:useLocalDpi xmlns:a14="http://schemas.microsoft.com/office/drawing/2010/main"/>
              </a:ext>
            </a:extLst>
          </a:blip>
          <a:srcRect/>
          <a:stretch/>
        </p:blipFill>
        <p:spPr>
          <a:xfrm>
            <a:off x="182480" y="1439335"/>
            <a:ext cx="1229888" cy="697359"/>
          </a:xfrm>
          <a:prstGeom prst="rect">
            <a:avLst/>
          </a:prstGeom>
          <a:ln>
            <a:noFill/>
          </a:ln>
        </p:spPr>
      </p:pic>
      <p:pic>
        <p:nvPicPr>
          <p:cNvPr id="14" name="Picture 13">
            <a:extLst>
              <a:ext uri="{FF2B5EF4-FFF2-40B4-BE49-F238E27FC236}">
                <a16:creationId xmlns:a16="http://schemas.microsoft.com/office/drawing/2014/main" id="{ADF5EECD-4C2E-49D6-911F-637627E808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68009" y="4007017"/>
            <a:ext cx="735198" cy="601526"/>
          </a:xfrm>
          <a:prstGeom prst="rect">
            <a:avLst/>
          </a:prstGeom>
        </p:spPr>
      </p:pic>
      <p:pic>
        <p:nvPicPr>
          <p:cNvPr id="15" name="Picture 14">
            <a:extLst>
              <a:ext uri="{FF2B5EF4-FFF2-40B4-BE49-F238E27FC236}">
                <a16:creationId xmlns:a16="http://schemas.microsoft.com/office/drawing/2014/main" id="{78E73DDF-C625-4F47-A6F5-400E3957A5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26870" y="5015785"/>
            <a:ext cx="558376" cy="527355"/>
          </a:xfrm>
          <a:prstGeom prst="rect">
            <a:avLst/>
          </a:prstGeom>
        </p:spPr>
      </p:pic>
      <p:pic>
        <p:nvPicPr>
          <p:cNvPr id="16" name="Picture 13" descr="Picture 13">
            <a:extLst>
              <a:ext uri="{FF2B5EF4-FFF2-40B4-BE49-F238E27FC236}">
                <a16:creationId xmlns:a16="http://schemas.microsoft.com/office/drawing/2014/main" id="{1DA55259-D8EF-4D9C-AE54-AD710F3C95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2368" y="2989659"/>
            <a:ext cx="988773" cy="591719"/>
          </a:xfrm>
          <a:prstGeom prst="rect">
            <a:avLst/>
          </a:prstGeom>
          <a:ln w="12700">
            <a:miter lim="400000"/>
          </a:ln>
        </p:spPr>
      </p:pic>
      <p:pic>
        <p:nvPicPr>
          <p:cNvPr id="17" name="Picture 2">
            <a:extLst>
              <a:ext uri="{FF2B5EF4-FFF2-40B4-BE49-F238E27FC236}">
                <a16:creationId xmlns:a16="http://schemas.microsoft.com/office/drawing/2014/main" id="{F2C013CD-799C-47F9-B506-60F912595B5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68009" y="5645703"/>
            <a:ext cx="676097" cy="5273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Diagram&#10;&#10;Description automatically generated">
            <a:extLst>
              <a:ext uri="{FF2B5EF4-FFF2-40B4-BE49-F238E27FC236}">
                <a16:creationId xmlns:a16="http://schemas.microsoft.com/office/drawing/2014/main" id="{ABFCE524-32D3-42FE-A344-9C1A7CA1F0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08122" y="5622609"/>
            <a:ext cx="1074949" cy="601526"/>
          </a:xfrm>
          <a:prstGeom prst="rect">
            <a:avLst/>
          </a:prstGeom>
        </p:spPr>
      </p:pic>
      <p:pic>
        <p:nvPicPr>
          <p:cNvPr id="20" name="Picture 19">
            <a:extLst>
              <a:ext uri="{FF2B5EF4-FFF2-40B4-BE49-F238E27FC236}">
                <a16:creationId xmlns:a16="http://schemas.microsoft.com/office/drawing/2014/main" id="{29499059-05B3-49DE-80D3-995B6BE2BA17}"/>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10599571" y="4007017"/>
            <a:ext cx="1203805" cy="601526"/>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A1B15C16-D25B-412D-B488-45B8CB88AB76}"/>
              </a:ext>
            </a:extLst>
          </p:cNvPr>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2205742" y="4931884"/>
            <a:ext cx="210306" cy="611256"/>
          </a:xfrm>
          <a:prstGeom prst="rect">
            <a:avLst/>
          </a:prstGeom>
        </p:spPr>
      </p:pic>
      <p:pic>
        <p:nvPicPr>
          <p:cNvPr id="22" name="Picture 21">
            <a:extLst>
              <a:ext uri="{FF2B5EF4-FFF2-40B4-BE49-F238E27FC236}">
                <a16:creationId xmlns:a16="http://schemas.microsoft.com/office/drawing/2014/main" id="{D41373D5-723A-47E8-8E69-7AAA604A0C4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bwMode="auto">
          <a:xfrm>
            <a:off x="557468" y="2989659"/>
            <a:ext cx="790911" cy="591719"/>
          </a:xfrm>
          <a:prstGeom prst="rect">
            <a:avLst/>
          </a:prstGeom>
        </p:spPr>
      </p:pic>
      <p:pic>
        <p:nvPicPr>
          <p:cNvPr id="23" name="Picture 22">
            <a:extLst>
              <a:ext uri="{FF2B5EF4-FFF2-40B4-BE49-F238E27FC236}">
                <a16:creationId xmlns:a16="http://schemas.microsoft.com/office/drawing/2014/main" id="{7D2883AE-2FB0-4A12-B950-F05E8C2E42D2}"/>
              </a:ext>
            </a:extLst>
          </p:cNvPr>
          <p:cNvPicPr>
            <a:picLocks noChangeAspect="1"/>
          </p:cNvPicPr>
          <p:nvPr/>
        </p:nvPicPr>
        <p:blipFill>
          <a:blip r:embed="rId16"/>
          <a:stretch/>
        </p:blipFill>
        <p:spPr>
          <a:xfrm>
            <a:off x="6016153" y="2164697"/>
            <a:ext cx="3759800" cy="2833361"/>
          </a:xfrm>
          <a:prstGeom prst="rect">
            <a:avLst/>
          </a:prstGeom>
          <a:ln>
            <a:noFill/>
          </a:ln>
        </p:spPr>
      </p:pic>
      <p:pic>
        <p:nvPicPr>
          <p:cNvPr id="24" name="Picture 23">
            <a:extLst>
              <a:ext uri="{FF2B5EF4-FFF2-40B4-BE49-F238E27FC236}">
                <a16:creationId xmlns:a16="http://schemas.microsoft.com/office/drawing/2014/main" id="{35AF72E0-891F-4B6D-9D8F-A0EFF06D2756}"/>
              </a:ext>
            </a:extLst>
          </p:cNvPr>
          <p:cNvPicPr/>
          <p:nvPr/>
        </p:nvPicPr>
        <p:blipFill>
          <a:blip r:embed="rId17" cstate="print">
            <a:extLst>
              <a:ext uri="{28A0092B-C50C-407E-A947-70E740481C1C}">
                <a14:useLocalDpi xmlns:a14="http://schemas.microsoft.com/office/drawing/2010/main"/>
              </a:ext>
            </a:extLst>
          </a:blip>
          <a:srcRect/>
          <a:stretch/>
        </p:blipFill>
        <p:spPr>
          <a:xfrm>
            <a:off x="2158171" y="2592879"/>
            <a:ext cx="3759800" cy="1924664"/>
          </a:xfrm>
          <a:prstGeom prst="rect">
            <a:avLst/>
          </a:prstGeom>
          <a:ln>
            <a:noFill/>
          </a:ln>
        </p:spPr>
      </p:pic>
      <p:pic>
        <p:nvPicPr>
          <p:cNvPr id="25" name="Picture 13" descr="Picture 13">
            <a:extLst>
              <a:ext uri="{FF2B5EF4-FFF2-40B4-BE49-F238E27FC236}">
                <a16:creationId xmlns:a16="http://schemas.microsoft.com/office/drawing/2014/main" id="{49307809-70E1-4B98-ADC1-66A7A446862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58485" y="2380602"/>
            <a:ext cx="4211773" cy="2520483"/>
          </a:xfrm>
          <a:prstGeom prst="rect">
            <a:avLst/>
          </a:prstGeom>
          <a:ln w="12700">
            <a:miter lim="400000"/>
          </a:ln>
        </p:spPr>
      </p:pic>
      <p:pic>
        <p:nvPicPr>
          <p:cNvPr id="26" name="Picture 25">
            <a:extLst>
              <a:ext uri="{FF2B5EF4-FFF2-40B4-BE49-F238E27FC236}">
                <a16:creationId xmlns:a16="http://schemas.microsoft.com/office/drawing/2014/main" id="{63888458-B5D7-4F4B-AFB1-BB665106A6C4}"/>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bwMode="auto">
          <a:xfrm>
            <a:off x="2443473" y="2203220"/>
            <a:ext cx="3560361" cy="2663679"/>
          </a:xfrm>
          <a:prstGeom prst="rect">
            <a:avLst/>
          </a:prstGeom>
        </p:spPr>
      </p:pic>
      <p:pic>
        <p:nvPicPr>
          <p:cNvPr id="28" name="Picture 27">
            <a:extLst>
              <a:ext uri="{FF2B5EF4-FFF2-40B4-BE49-F238E27FC236}">
                <a16:creationId xmlns:a16="http://schemas.microsoft.com/office/drawing/2014/main" id="{1F7F8628-5A2F-4211-86D5-94F6DABB5E0A}"/>
              </a:ext>
            </a:extLst>
          </p:cNvPr>
          <p:cNvPicPr>
            <a:picLocks noChangeAspect="1"/>
          </p:cNvPicPr>
          <p:nvPr/>
        </p:nvPicPr>
        <p:blipFill>
          <a:blip r:embed="rId20"/>
          <a:stretch>
            <a:fillRect/>
          </a:stretch>
        </p:blipFill>
        <p:spPr>
          <a:xfrm>
            <a:off x="2343070" y="2231928"/>
            <a:ext cx="3509659" cy="2871541"/>
          </a:xfrm>
          <a:prstGeom prst="rect">
            <a:avLst/>
          </a:prstGeom>
        </p:spPr>
      </p:pic>
      <p:pic>
        <p:nvPicPr>
          <p:cNvPr id="29" name="Picture 28">
            <a:extLst>
              <a:ext uri="{FF2B5EF4-FFF2-40B4-BE49-F238E27FC236}">
                <a16:creationId xmlns:a16="http://schemas.microsoft.com/office/drawing/2014/main" id="{026114CD-30AF-4470-A62D-25B99ADFBC42}"/>
              </a:ext>
            </a:extLst>
          </p:cNvPr>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6303528" y="2380602"/>
            <a:ext cx="4713339" cy="2355195"/>
          </a:xfrm>
          <a:prstGeom prst="rect">
            <a:avLst/>
          </a:prstGeom>
          <a:effectLst>
            <a:outerShdw blurRad="50800" dist="38100" dir="2700000" algn="tl" rotWithShape="0">
              <a:prstClr val="black">
                <a:alpha val="40000"/>
              </a:prstClr>
            </a:outerShdw>
          </a:effectLst>
        </p:spPr>
      </p:pic>
      <p:grpSp>
        <p:nvGrpSpPr>
          <p:cNvPr id="34" name="Group 33">
            <a:extLst>
              <a:ext uri="{FF2B5EF4-FFF2-40B4-BE49-F238E27FC236}">
                <a16:creationId xmlns:a16="http://schemas.microsoft.com/office/drawing/2014/main" id="{6E9C476E-32D2-4DBC-BE85-DEA8F8154407}"/>
              </a:ext>
            </a:extLst>
          </p:cNvPr>
          <p:cNvGrpSpPr/>
          <p:nvPr/>
        </p:nvGrpSpPr>
        <p:grpSpPr>
          <a:xfrm>
            <a:off x="2078358" y="2257147"/>
            <a:ext cx="4039082" cy="3042104"/>
            <a:chOff x="2667446" y="-1271818"/>
            <a:chExt cx="4039082" cy="3042104"/>
          </a:xfrm>
        </p:grpSpPr>
        <p:sp>
          <p:nvSpPr>
            <p:cNvPr id="33" name="Rectangle 32">
              <a:extLst>
                <a:ext uri="{FF2B5EF4-FFF2-40B4-BE49-F238E27FC236}">
                  <a16:creationId xmlns:a16="http://schemas.microsoft.com/office/drawing/2014/main" id="{82A5FE69-3816-4B1B-A5AC-95EF8603431A}"/>
                </a:ext>
              </a:extLst>
            </p:cNvPr>
            <p:cNvSpPr/>
            <p:nvPr/>
          </p:nvSpPr>
          <p:spPr>
            <a:xfrm>
              <a:off x="2667446" y="-1271818"/>
              <a:ext cx="4039082" cy="3003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Picture 2">
              <a:extLst>
                <a:ext uri="{FF2B5EF4-FFF2-40B4-BE49-F238E27FC236}">
                  <a16:creationId xmlns:a16="http://schemas.microsoft.com/office/drawing/2014/main" id="{1EA70DEF-91A2-4A31-8DA8-D79B9931A26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956090" y="-1029065"/>
              <a:ext cx="3588916" cy="2799351"/>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9">
            <a:extLst>
              <a:ext uri="{FF2B5EF4-FFF2-40B4-BE49-F238E27FC236}">
                <a16:creationId xmlns:a16="http://schemas.microsoft.com/office/drawing/2014/main" id="{E497DB75-BD1A-4FCD-9FF2-43009C25CEC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764041" y="2057897"/>
            <a:ext cx="3226196" cy="3046962"/>
          </a:xfrm>
          <a:prstGeom prst="rect">
            <a:avLst/>
          </a:prstGeom>
        </p:spPr>
      </p:pic>
      <p:pic>
        <p:nvPicPr>
          <p:cNvPr id="32" name="Picture 31" descr="Diagram&#10;&#10;Description automatically generated">
            <a:extLst>
              <a:ext uri="{FF2B5EF4-FFF2-40B4-BE49-F238E27FC236}">
                <a16:creationId xmlns:a16="http://schemas.microsoft.com/office/drawing/2014/main" id="{F13A92C4-0FB0-46D6-90D4-A1D8C561973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272808" y="2299355"/>
            <a:ext cx="4965386" cy="2778559"/>
          </a:xfrm>
          <a:prstGeom prst="rect">
            <a:avLst/>
          </a:prstGeom>
        </p:spPr>
      </p:pic>
      <p:pic>
        <p:nvPicPr>
          <p:cNvPr id="27" name="Picture 26">
            <a:extLst>
              <a:ext uri="{FF2B5EF4-FFF2-40B4-BE49-F238E27FC236}">
                <a16:creationId xmlns:a16="http://schemas.microsoft.com/office/drawing/2014/main" id="{BFDC13FA-9AE4-4444-93F0-35B43055EF2C}"/>
              </a:ext>
            </a:extLst>
          </p:cNvPr>
          <p:cNvPicPr>
            <a:picLocks noChangeAspect="1"/>
          </p:cNvPicPr>
          <p:nvPr/>
        </p:nvPicPr>
        <p:blipFill>
          <a:blip r:embed="rId26" cstate="screen">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6577365" y="1487878"/>
            <a:ext cx="1335707" cy="3882243"/>
          </a:xfrm>
          <a:prstGeom prst="rect">
            <a:avLst/>
          </a:prstGeom>
        </p:spPr>
      </p:pic>
      <p:pic>
        <p:nvPicPr>
          <p:cNvPr id="3" name="Picture 2" descr="A picture containing device, projector, miller&#10;&#10;Description automatically generated">
            <a:extLst>
              <a:ext uri="{FF2B5EF4-FFF2-40B4-BE49-F238E27FC236}">
                <a16:creationId xmlns:a16="http://schemas.microsoft.com/office/drawing/2014/main" id="{07B745EF-9067-46C6-80A9-20E6BA1A6644}"/>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608247" y="4920071"/>
            <a:ext cx="448213" cy="680920"/>
          </a:xfrm>
          <a:prstGeom prst="rect">
            <a:avLst/>
          </a:prstGeom>
        </p:spPr>
      </p:pic>
      <p:pic>
        <p:nvPicPr>
          <p:cNvPr id="9" name="Picture 8" descr="A picture containing device, projector, miller&#10;&#10;Description automatically generated">
            <a:extLst>
              <a:ext uri="{FF2B5EF4-FFF2-40B4-BE49-F238E27FC236}">
                <a16:creationId xmlns:a16="http://schemas.microsoft.com/office/drawing/2014/main" id="{C696DB5E-BF16-443B-B995-0491EB399352}"/>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250473" y="1808211"/>
            <a:ext cx="1916049" cy="2910840"/>
          </a:xfrm>
          <a:prstGeom prst="rect">
            <a:avLst/>
          </a:prstGeom>
        </p:spPr>
      </p:pic>
    </p:spTree>
    <p:extLst>
      <p:ext uri="{BB962C8B-B14F-4D97-AF65-F5344CB8AC3E}">
        <p14:creationId xmlns:p14="http://schemas.microsoft.com/office/powerpoint/2010/main" val="157224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24"/>
                                        </p:tgtEl>
                                        <p:attrNameLst>
                                          <p:attrName>ppt_w</p:attrName>
                                        </p:attrNameLst>
                                      </p:cBhvr>
                                      <p:tavLst>
                                        <p:tav tm="0">
                                          <p:val>
                                            <p:strVal val="ppt_w"/>
                                          </p:val>
                                        </p:tav>
                                        <p:tav tm="100000">
                                          <p:val>
                                            <p:fltVal val="0"/>
                                          </p:val>
                                        </p:tav>
                                      </p:tavLst>
                                    </p:anim>
                                    <p:anim calcmode="lin" valueType="num">
                                      <p:cBhvr>
                                        <p:cTn id="19" dur="500"/>
                                        <p:tgtEl>
                                          <p:spTgt spid="24"/>
                                        </p:tgtEl>
                                        <p:attrNameLst>
                                          <p:attrName>ppt_h</p:attrName>
                                        </p:attrNameLst>
                                      </p:cBhvr>
                                      <p:tavLst>
                                        <p:tav tm="0">
                                          <p:val>
                                            <p:strVal val="ppt_h"/>
                                          </p:val>
                                        </p:tav>
                                        <p:tav tm="100000">
                                          <p:val>
                                            <p:fltVal val="0"/>
                                          </p:val>
                                        </p:tav>
                                      </p:tavLst>
                                    </p:anim>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23"/>
                                        </p:tgtEl>
                                        <p:attrNameLst>
                                          <p:attrName>ppt_w</p:attrName>
                                        </p:attrNameLst>
                                      </p:cBhvr>
                                      <p:tavLst>
                                        <p:tav tm="0">
                                          <p:val>
                                            <p:strVal val="ppt_w"/>
                                          </p:val>
                                        </p:tav>
                                        <p:tav tm="100000">
                                          <p:val>
                                            <p:fltVal val="0"/>
                                          </p:val>
                                        </p:tav>
                                      </p:tavLst>
                                    </p:anim>
                                    <p:anim calcmode="lin" valueType="num">
                                      <p:cBhvr>
                                        <p:cTn id="24" dur="500"/>
                                        <p:tgtEl>
                                          <p:spTgt spid="23"/>
                                        </p:tgtEl>
                                        <p:attrNameLst>
                                          <p:attrName>ppt_h</p:attrName>
                                        </p:attrNameLst>
                                      </p:cBhvr>
                                      <p:tavLst>
                                        <p:tav tm="0">
                                          <p:val>
                                            <p:strVal val="ppt_h"/>
                                          </p:val>
                                        </p:tav>
                                        <p:tav tm="100000">
                                          <p:val>
                                            <p:fltVal val="0"/>
                                          </p:val>
                                        </p:tav>
                                      </p:tavLst>
                                    </p:anim>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26"/>
                                        </p:tgtEl>
                                        <p:attrNameLst>
                                          <p:attrName>ppt_w</p:attrName>
                                        </p:attrNameLst>
                                      </p:cBhvr>
                                      <p:tavLst>
                                        <p:tav tm="0">
                                          <p:val>
                                            <p:strVal val="ppt_w"/>
                                          </p:val>
                                        </p:tav>
                                        <p:tav tm="100000">
                                          <p:val>
                                            <p:fltVal val="0"/>
                                          </p:val>
                                        </p:tav>
                                      </p:tavLst>
                                    </p:anim>
                                    <p:anim calcmode="lin" valueType="num">
                                      <p:cBhvr>
                                        <p:cTn id="43" dur="500"/>
                                        <p:tgtEl>
                                          <p:spTgt spid="26"/>
                                        </p:tgtEl>
                                        <p:attrNameLst>
                                          <p:attrName>ppt_h</p:attrName>
                                        </p:attrNameLst>
                                      </p:cBhvr>
                                      <p:tavLst>
                                        <p:tav tm="0">
                                          <p:val>
                                            <p:strVal val="ppt_h"/>
                                          </p:val>
                                        </p:tav>
                                        <p:tav tm="100000">
                                          <p:val>
                                            <p:fltVal val="0"/>
                                          </p:val>
                                        </p:tav>
                                      </p:tavLst>
                                    </p:anim>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53" presetClass="exit" presetSubtype="32" fill="hold" nodeType="withEffect">
                                  <p:stCondLst>
                                    <p:cond delay="0"/>
                                  </p:stCondLst>
                                  <p:childTnLst>
                                    <p:anim calcmode="lin" valueType="num">
                                      <p:cBhvr>
                                        <p:cTn id="47" dur="500"/>
                                        <p:tgtEl>
                                          <p:spTgt spid="25"/>
                                        </p:tgtEl>
                                        <p:attrNameLst>
                                          <p:attrName>ppt_w</p:attrName>
                                        </p:attrNameLst>
                                      </p:cBhvr>
                                      <p:tavLst>
                                        <p:tav tm="0">
                                          <p:val>
                                            <p:strVal val="ppt_w"/>
                                          </p:val>
                                        </p:tav>
                                        <p:tav tm="100000">
                                          <p:val>
                                            <p:fltVal val="0"/>
                                          </p:val>
                                        </p:tav>
                                      </p:tavLst>
                                    </p:anim>
                                    <p:anim calcmode="lin" valueType="num">
                                      <p:cBhvr>
                                        <p:cTn id="48" dur="500"/>
                                        <p:tgtEl>
                                          <p:spTgt spid="25"/>
                                        </p:tgtEl>
                                        <p:attrNameLst>
                                          <p:attrName>ppt_h</p:attrName>
                                        </p:attrNameLst>
                                      </p:cBhvr>
                                      <p:tavLst>
                                        <p:tav tm="0">
                                          <p:val>
                                            <p:strVal val="ppt_h"/>
                                          </p:val>
                                        </p:tav>
                                        <p:tav tm="100000">
                                          <p:val>
                                            <p:fltVal val="0"/>
                                          </p:val>
                                        </p:tav>
                                      </p:tavLst>
                                    </p:anim>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par>
                                <p:cTn id="58" presetID="53" presetClass="entr" presetSubtype="16"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9"/>
                                        </p:tgtEl>
                                        <p:attrNameLst>
                                          <p:attrName>ppt_w</p:attrName>
                                        </p:attrNameLst>
                                      </p:cBhvr>
                                      <p:tavLst>
                                        <p:tav tm="0">
                                          <p:val>
                                            <p:strVal val="ppt_w"/>
                                          </p:val>
                                        </p:tav>
                                        <p:tav tm="100000">
                                          <p:val>
                                            <p:fltVal val="0"/>
                                          </p:val>
                                        </p:tav>
                                      </p:tavLst>
                                    </p:anim>
                                    <p:anim calcmode="lin" valueType="num">
                                      <p:cBhvr>
                                        <p:cTn id="67" dur="500"/>
                                        <p:tgtEl>
                                          <p:spTgt spid="9"/>
                                        </p:tgtEl>
                                        <p:attrNameLst>
                                          <p:attrName>ppt_h</p:attrName>
                                        </p:attrNameLst>
                                      </p:cBhvr>
                                      <p:tavLst>
                                        <p:tav tm="0">
                                          <p:val>
                                            <p:strVal val="ppt_h"/>
                                          </p:val>
                                        </p:tav>
                                        <p:tav tm="100000">
                                          <p:val>
                                            <p:fltVal val="0"/>
                                          </p:val>
                                        </p:tav>
                                      </p:tavLst>
                                    </p:anim>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27"/>
                                        </p:tgtEl>
                                        <p:attrNameLst>
                                          <p:attrName>ppt_w</p:attrName>
                                        </p:attrNameLst>
                                      </p:cBhvr>
                                      <p:tavLst>
                                        <p:tav tm="0">
                                          <p:val>
                                            <p:strVal val="ppt_w"/>
                                          </p:val>
                                        </p:tav>
                                        <p:tav tm="100000">
                                          <p:val>
                                            <p:fltVal val="0"/>
                                          </p:val>
                                        </p:tav>
                                      </p:tavLst>
                                    </p:anim>
                                    <p:anim calcmode="lin" valueType="num">
                                      <p:cBhvr>
                                        <p:cTn id="72" dur="500"/>
                                        <p:tgtEl>
                                          <p:spTgt spid="27"/>
                                        </p:tgtEl>
                                        <p:attrNameLst>
                                          <p:attrName>ppt_h</p:attrName>
                                        </p:attrNameLst>
                                      </p:cBhvr>
                                      <p:tavLst>
                                        <p:tav tm="0">
                                          <p:val>
                                            <p:strVal val="ppt_h"/>
                                          </p:val>
                                        </p:tav>
                                        <p:tav tm="100000">
                                          <p:val>
                                            <p:fltVal val="0"/>
                                          </p:val>
                                        </p:tav>
                                      </p:tavLst>
                                    </p:anim>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par>
                                <p:cTn id="82" presetID="53" presetClass="entr" presetSubtype="16"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 calcmode="lin" valueType="num">
                                      <p:cBhvr>
                                        <p:cTn id="84" dur="500" fill="hold"/>
                                        <p:tgtEl>
                                          <p:spTgt spid="29"/>
                                        </p:tgtEl>
                                        <p:attrNameLst>
                                          <p:attrName>ppt_w</p:attrName>
                                        </p:attrNameLst>
                                      </p:cBhvr>
                                      <p:tavLst>
                                        <p:tav tm="0">
                                          <p:val>
                                            <p:fltVal val="0"/>
                                          </p:val>
                                        </p:tav>
                                        <p:tav tm="100000">
                                          <p:val>
                                            <p:strVal val="#ppt_w"/>
                                          </p:val>
                                        </p:tav>
                                      </p:tavLst>
                                    </p:anim>
                                    <p:anim calcmode="lin" valueType="num">
                                      <p:cBhvr>
                                        <p:cTn id="85" dur="500" fill="hold"/>
                                        <p:tgtEl>
                                          <p:spTgt spid="29"/>
                                        </p:tgtEl>
                                        <p:attrNameLst>
                                          <p:attrName>ppt_h</p:attrName>
                                        </p:attrNameLst>
                                      </p:cBhvr>
                                      <p:tavLst>
                                        <p:tav tm="0">
                                          <p:val>
                                            <p:fltVal val="0"/>
                                          </p:val>
                                        </p:tav>
                                        <p:tav tm="100000">
                                          <p:val>
                                            <p:strVal val="#ppt_h"/>
                                          </p:val>
                                        </p:tav>
                                      </p:tavLst>
                                    </p:anim>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8"/>
                                        </p:tgtEl>
                                        <p:attrNameLst>
                                          <p:attrName>ppt_w</p:attrName>
                                        </p:attrNameLst>
                                      </p:cBhvr>
                                      <p:tavLst>
                                        <p:tav tm="0">
                                          <p:val>
                                            <p:strVal val="ppt_w"/>
                                          </p:val>
                                        </p:tav>
                                        <p:tav tm="100000">
                                          <p:val>
                                            <p:fltVal val="0"/>
                                          </p:val>
                                        </p:tav>
                                      </p:tavLst>
                                    </p:anim>
                                    <p:anim calcmode="lin" valueType="num">
                                      <p:cBhvr>
                                        <p:cTn id="91" dur="500"/>
                                        <p:tgtEl>
                                          <p:spTgt spid="28"/>
                                        </p:tgtEl>
                                        <p:attrNameLst>
                                          <p:attrName>ppt_h</p:attrName>
                                        </p:attrNameLst>
                                      </p:cBhvr>
                                      <p:tavLst>
                                        <p:tav tm="0">
                                          <p:val>
                                            <p:strVal val="ppt_h"/>
                                          </p:val>
                                        </p:tav>
                                        <p:tav tm="100000">
                                          <p:val>
                                            <p:fltVal val="0"/>
                                          </p:val>
                                        </p:tav>
                                      </p:tavLst>
                                    </p:anim>
                                    <p:animEffect transition="out" filter="fade">
                                      <p:cBhvr>
                                        <p:cTn id="92" dur="500"/>
                                        <p:tgtEl>
                                          <p:spTgt spid="28"/>
                                        </p:tgtEl>
                                      </p:cBhvr>
                                    </p:animEffect>
                                    <p:set>
                                      <p:cBhvr>
                                        <p:cTn id="93" dur="1" fill="hold">
                                          <p:stCondLst>
                                            <p:cond delay="499"/>
                                          </p:stCondLst>
                                        </p:cTn>
                                        <p:tgtEl>
                                          <p:spTgt spid="28"/>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29"/>
                                        </p:tgtEl>
                                        <p:attrNameLst>
                                          <p:attrName>ppt_w</p:attrName>
                                        </p:attrNameLst>
                                      </p:cBhvr>
                                      <p:tavLst>
                                        <p:tav tm="0">
                                          <p:val>
                                            <p:strVal val="ppt_w"/>
                                          </p:val>
                                        </p:tav>
                                        <p:tav tm="100000">
                                          <p:val>
                                            <p:fltVal val="0"/>
                                          </p:val>
                                        </p:tav>
                                      </p:tavLst>
                                    </p:anim>
                                    <p:anim calcmode="lin" valueType="num">
                                      <p:cBhvr>
                                        <p:cTn id="96" dur="500"/>
                                        <p:tgtEl>
                                          <p:spTgt spid="29"/>
                                        </p:tgtEl>
                                        <p:attrNameLst>
                                          <p:attrName>ppt_h</p:attrName>
                                        </p:attrNameLst>
                                      </p:cBhvr>
                                      <p:tavLst>
                                        <p:tav tm="0">
                                          <p:val>
                                            <p:strVal val="ppt_h"/>
                                          </p:val>
                                        </p:tav>
                                        <p:tav tm="100000">
                                          <p:val>
                                            <p:fltVal val="0"/>
                                          </p:val>
                                        </p:tav>
                                      </p:tavLst>
                                    </p:anim>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Effect transition="in" filter="fade">
                                      <p:cBhvr>
                                        <p:cTn id="105" dur="5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nodeType="clickEffect">
                                  <p:stCondLst>
                                    <p:cond delay="0"/>
                                  </p:stCondLst>
                                  <p:childTnLst>
                                    <p:anim calcmode="lin" valueType="num">
                                      <p:cBhvr>
                                        <p:cTn id="109" dur="500"/>
                                        <p:tgtEl>
                                          <p:spTgt spid="30"/>
                                        </p:tgtEl>
                                        <p:attrNameLst>
                                          <p:attrName>ppt_w</p:attrName>
                                        </p:attrNameLst>
                                      </p:cBhvr>
                                      <p:tavLst>
                                        <p:tav tm="0">
                                          <p:val>
                                            <p:strVal val="ppt_w"/>
                                          </p:val>
                                        </p:tav>
                                        <p:tav tm="100000">
                                          <p:val>
                                            <p:fltVal val="0"/>
                                          </p:val>
                                        </p:tav>
                                      </p:tavLst>
                                    </p:anim>
                                    <p:anim calcmode="lin" valueType="num">
                                      <p:cBhvr>
                                        <p:cTn id="110" dur="500"/>
                                        <p:tgtEl>
                                          <p:spTgt spid="30"/>
                                        </p:tgtEl>
                                        <p:attrNameLst>
                                          <p:attrName>ppt_h</p:attrName>
                                        </p:attrNameLst>
                                      </p:cBhvr>
                                      <p:tavLst>
                                        <p:tav tm="0">
                                          <p:val>
                                            <p:strVal val="ppt_h"/>
                                          </p:val>
                                        </p:tav>
                                        <p:tav tm="100000">
                                          <p:val>
                                            <p:fltVal val="0"/>
                                          </p:val>
                                        </p:tav>
                                      </p:tavLst>
                                    </p:anim>
                                    <p:animEffect transition="out" filter="fade">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anim calcmode="lin" valueType="num">
                                      <p:cBhvr>
                                        <p:cTn id="117" dur="500" fill="hold"/>
                                        <p:tgtEl>
                                          <p:spTgt spid="34"/>
                                        </p:tgtEl>
                                        <p:attrNameLst>
                                          <p:attrName>ppt_w</p:attrName>
                                        </p:attrNameLst>
                                      </p:cBhvr>
                                      <p:tavLst>
                                        <p:tav tm="0">
                                          <p:val>
                                            <p:fltVal val="0"/>
                                          </p:val>
                                        </p:tav>
                                        <p:tav tm="100000">
                                          <p:val>
                                            <p:strVal val="#ppt_w"/>
                                          </p:val>
                                        </p:tav>
                                      </p:tavLst>
                                    </p:anim>
                                    <p:anim calcmode="lin" valueType="num">
                                      <p:cBhvr>
                                        <p:cTn id="118" dur="500" fill="hold"/>
                                        <p:tgtEl>
                                          <p:spTgt spid="34"/>
                                        </p:tgtEl>
                                        <p:attrNameLst>
                                          <p:attrName>ppt_h</p:attrName>
                                        </p:attrNameLst>
                                      </p:cBhvr>
                                      <p:tavLst>
                                        <p:tav tm="0">
                                          <p:val>
                                            <p:fltVal val="0"/>
                                          </p:val>
                                        </p:tav>
                                        <p:tav tm="100000">
                                          <p:val>
                                            <p:strVal val="#ppt_h"/>
                                          </p:val>
                                        </p:tav>
                                      </p:tavLst>
                                    </p:anim>
                                    <p:animEffect transition="in" filter="fade">
                                      <p:cBhvr>
                                        <p:cTn id="119" dur="500"/>
                                        <p:tgtEl>
                                          <p:spTgt spid="34"/>
                                        </p:tgtEl>
                                      </p:cBhvr>
                                    </p:animEffect>
                                  </p:childTnLst>
                                </p:cTn>
                              </p:par>
                              <p:par>
                                <p:cTn id="120" presetID="53" presetClass="entr" presetSubtype="16" fill="hold" nodeType="withEffect">
                                  <p:stCondLst>
                                    <p:cond delay="0"/>
                                  </p:stCondLst>
                                  <p:childTnLst>
                                    <p:set>
                                      <p:cBhvr>
                                        <p:cTn id="121" dur="1" fill="hold">
                                          <p:stCondLst>
                                            <p:cond delay="0"/>
                                          </p:stCondLst>
                                        </p:cTn>
                                        <p:tgtEl>
                                          <p:spTgt spid="32"/>
                                        </p:tgtEl>
                                        <p:attrNameLst>
                                          <p:attrName>style.visibility</p:attrName>
                                        </p:attrNameLst>
                                      </p:cBhvr>
                                      <p:to>
                                        <p:strVal val="visible"/>
                                      </p:to>
                                    </p:set>
                                    <p:anim calcmode="lin" valueType="num">
                                      <p:cBhvr>
                                        <p:cTn id="122" dur="500" fill="hold"/>
                                        <p:tgtEl>
                                          <p:spTgt spid="32"/>
                                        </p:tgtEl>
                                        <p:attrNameLst>
                                          <p:attrName>ppt_w</p:attrName>
                                        </p:attrNameLst>
                                      </p:cBhvr>
                                      <p:tavLst>
                                        <p:tav tm="0">
                                          <p:val>
                                            <p:fltVal val="0"/>
                                          </p:val>
                                        </p:tav>
                                        <p:tav tm="100000">
                                          <p:val>
                                            <p:strVal val="#ppt_w"/>
                                          </p:val>
                                        </p:tav>
                                      </p:tavLst>
                                    </p:anim>
                                    <p:anim calcmode="lin" valueType="num">
                                      <p:cBhvr>
                                        <p:cTn id="123" dur="500" fill="hold"/>
                                        <p:tgtEl>
                                          <p:spTgt spid="32"/>
                                        </p:tgtEl>
                                        <p:attrNameLst>
                                          <p:attrName>ppt_h</p:attrName>
                                        </p:attrNameLst>
                                      </p:cBhvr>
                                      <p:tavLst>
                                        <p:tav tm="0">
                                          <p:val>
                                            <p:fltVal val="0"/>
                                          </p:val>
                                        </p:tav>
                                        <p:tav tm="100000">
                                          <p:val>
                                            <p:strVal val="#ppt_h"/>
                                          </p:val>
                                        </p:tav>
                                      </p:tavLst>
                                    </p:anim>
                                    <p:animEffect transition="in" filter="fade">
                                      <p:cBhvr>
                                        <p:cTn id="124" dur="500"/>
                                        <p:tgtEl>
                                          <p:spTgt spid="32"/>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xit" presetSubtype="32" fill="hold" nodeType="clickEffect">
                                  <p:stCondLst>
                                    <p:cond delay="0"/>
                                  </p:stCondLst>
                                  <p:childTnLst>
                                    <p:anim calcmode="lin" valueType="num">
                                      <p:cBhvr>
                                        <p:cTn id="128" dur="500"/>
                                        <p:tgtEl>
                                          <p:spTgt spid="34"/>
                                        </p:tgtEl>
                                        <p:attrNameLst>
                                          <p:attrName>ppt_w</p:attrName>
                                        </p:attrNameLst>
                                      </p:cBhvr>
                                      <p:tavLst>
                                        <p:tav tm="0">
                                          <p:val>
                                            <p:strVal val="ppt_w"/>
                                          </p:val>
                                        </p:tav>
                                        <p:tav tm="100000">
                                          <p:val>
                                            <p:fltVal val="0"/>
                                          </p:val>
                                        </p:tav>
                                      </p:tavLst>
                                    </p:anim>
                                    <p:anim calcmode="lin" valueType="num">
                                      <p:cBhvr>
                                        <p:cTn id="129" dur="500"/>
                                        <p:tgtEl>
                                          <p:spTgt spid="34"/>
                                        </p:tgtEl>
                                        <p:attrNameLst>
                                          <p:attrName>ppt_h</p:attrName>
                                        </p:attrNameLst>
                                      </p:cBhvr>
                                      <p:tavLst>
                                        <p:tav tm="0">
                                          <p:val>
                                            <p:strVal val="ppt_h"/>
                                          </p:val>
                                        </p:tav>
                                        <p:tav tm="100000">
                                          <p:val>
                                            <p:fltVal val="0"/>
                                          </p:val>
                                        </p:tav>
                                      </p:tavLst>
                                    </p:anim>
                                    <p:animEffect transition="out" filter="fade">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32"/>
                                        </p:tgtEl>
                                        <p:attrNameLst>
                                          <p:attrName>ppt_w</p:attrName>
                                        </p:attrNameLst>
                                      </p:cBhvr>
                                      <p:tavLst>
                                        <p:tav tm="0">
                                          <p:val>
                                            <p:strVal val="ppt_w"/>
                                          </p:val>
                                        </p:tav>
                                        <p:tav tm="100000">
                                          <p:val>
                                            <p:fltVal val="0"/>
                                          </p:val>
                                        </p:tav>
                                      </p:tavLst>
                                    </p:anim>
                                    <p:anim calcmode="lin" valueType="num">
                                      <p:cBhvr>
                                        <p:cTn id="134" dur="500"/>
                                        <p:tgtEl>
                                          <p:spTgt spid="32"/>
                                        </p:tgtEl>
                                        <p:attrNameLst>
                                          <p:attrName>ppt_h</p:attrName>
                                        </p:attrNameLst>
                                      </p:cBhvr>
                                      <p:tavLst>
                                        <p:tav tm="0">
                                          <p:val>
                                            <p:strVal val="ppt_h"/>
                                          </p:val>
                                        </p:tav>
                                        <p:tav tm="100000">
                                          <p:val>
                                            <p:fltVal val="0"/>
                                          </p:val>
                                        </p:tav>
                                      </p:tavLst>
                                    </p:anim>
                                    <p:animEffect transition="out" filter="fade">
                                      <p:cBhvr>
                                        <p:cTn id="135" dur="500"/>
                                        <p:tgtEl>
                                          <p:spTgt spid="32"/>
                                        </p:tgtEl>
                                      </p:cBhvr>
                                    </p:animEffect>
                                    <p:set>
                                      <p:cBhvr>
                                        <p:cTn id="13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p:cNvSpPr txBox="1"/>
              <p:nvPr/>
            </p:nvSpPr>
            <p:spPr>
              <a:xfrm>
                <a:off x="119335" y="998272"/>
                <a:ext cx="7813403" cy="58477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chemeClr val="tx1"/>
                    </a:solidFill>
                    <a:effectLst/>
                    <a:uLnTx/>
                    <a:uFillTx/>
                    <a:latin typeface="Arial"/>
                  </a:rPr>
                  <a:t>Stage 1: </a:t>
                </a:r>
                <a:r>
                  <a:rPr kumimoji="0" lang="en-GB" sz="2000" i="0" u="none" strike="noStrike" kern="1200" cap="none" spc="0" normalizeH="0" baseline="0" noProof="0" dirty="0">
                    <a:ln>
                      <a:noFill/>
                    </a:ln>
                    <a:solidFill>
                      <a:srgbClr val="FF0000"/>
                    </a:solidFill>
                    <a:effectLst/>
                    <a:uLnTx/>
                    <a:uFillTx/>
                    <a:latin typeface="Arial"/>
                  </a:rPr>
                  <a:t>FCC-ee</a:t>
                </a:r>
                <a:r>
                  <a:rPr kumimoji="0" lang="en-GB" sz="2000" i="0" u="none" strike="noStrike" kern="1200" cap="none" spc="0" normalizeH="0" baseline="0" noProof="0" dirty="0">
                    <a:ln>
                      <a:noFill/>
                    </a:ln>
                    <a:solidFill>
                      <a:schemeClr val="tx1"/>
                    </a:solidFill>
                    <a:effectLst/>
                    <a:uLnTx/>
                    <a:uFillTx/>
                    <a:latin typeface="Arial"/>
                  </a:rPr>
                  <a:t> (Z, W, H, </a:t>
                </a:r>
                <a14:m>
                  <m:oMath xmlns:m="http://schemas.openxmlformats.org/officeDocument/2006/math">
                    <m:r>
                      <m:rPr>
                        <m:nor/>
                      </m:rPr>
                      <a:rPr kumimoji="0" lang="en-US" sz="2000" i="0" u="none" strike="noStrike" kern="1200" cap="none" spc="0" normalizeH="0" baseline="0" noProof="0" dirty="0" smtClean="0">
                        <a:ln>
                          <a:noFill/>
                        </a:ln>
                        <a:solidFill>
                          <a:schemeClr val="tx1"/>
                        </a:solidFill>
                        <a:effectLst/>
                        <a:uLnTx/>
                        <a:uFillTx/>
                        <a:latin typeface="Cambria Math" panose="02040503050406030204" pitchFamily="18" charset="0"/>
                      </a:rPr>
                      <m:t>t</m:t>
                    </m:r>
                    <m:acc>
                      <m:accPr>
                        <m:chr m:val="̅"/>
                        <m:ctrlPr>
                          <a:rPr kumimoji="0" lang="en-US" sz="2000" i="1" u="none" strike="noStrike" kern="1200" cap="none" spc="0" normalizeH="0" baseline="0" noProof="0" dirty="0" smtClean="0">
                            <a:ln>
                              <a:noFill/>
                            </a:ln>
                            <a:solidFill>
                              <a:schemeClr val="tx1"/>
                            </a:solidFill>
                            <a:effectLst/>
                            <a:uLnTx/>
                            <a:uFillTx/>
                            <a:latin typeface="Cambria Math" panose="02040503050406030204" pitchFamily="18" charset="0"/>
                          </a:rPr>
                        </m:ctrlPr>
                      </m:accPr>
                      <m:e>
                        <m:r>
                          <m:rPr>
                            <m:nor/>
                          </m:rPr>
                          <a:rPr kumimoji="0" lang="en-US" sz="2000" i="0" u="none" strike="noStrike" kern="1200" cap="none" spc="0" normalizeH="0" baseline="0" noProof="0" dirty="0" smtClean="0">
                            <a:ln>
                              <a:noFill/>
                            </a:ln>
                            <a:solidFill>
                              <a:schemeClr val="tx1"/>
                            </a:solidFill>
                            <a:effectLst/>
                            <a:uLnTx/>
                            <a:uFillTx/>
                            <a:latin typeface="Cambria Math" panose="02040503050406030204" pitchFamily="18" charset="0"/>
                          </a:rPr>
                          <m:t>t</m:t>
                        </m:r>
                      </m:e>
                    </m:acc>
                  </m:oMath>
                </a14:m>
                <a:r>
                  <a:rPr kumimoji="0" lang="en-GB" sz="2000" i="0" u="none" strike="noStrike" kern="1200" cap="none" spc="0" normalizeH="0" baseline="0" noProof="0" dirty="0">
                    <a:ln>
                      <a:noFill/>
                    </a:ln>
                    <a:solidFill>
                      <a:schemeClr val="tx1"/>
                    </a:solidFill>
                    <a:effectLst/>
                    <a:uLnTx/>
                    <a:uFillTx/>
                    <a:latin typeface="Arial"/>
                  </a:rPr>
                  <a:t>) as Higgs factory, </a:t>
                </a:r>
                <a:r>
                  <a:rPr lang="en-GB" sz="2000" dirty="0">
                    <a:solidFill>
                      <a:schemeClr val="tx1"/>
                    </a:solidFill>
                    <a:latin typeface="Arial"/>
                  </a:rPr>
                  <a:t>electroweak &amp;</a:t>
                </a:r>
                <a:r>
                  <a:rPr kumimoji="0" lang="en-GB" sz="2000" i="0" u="none" strike="noStrike" kern="1200" cap="none" spc="0" normalizeH="0" baseline="0" noProof="0" dirty="0">
                    <a:ln>
                      <a:noFill/>
                    </a:ln>
                    <a:solidFill>
                      <a:schemeClr val="tx1"/>
                    </a:solidFill>
                    <a:effectLst/>
                    <a:uLnTx/>
                    <a:uFillTx/>
                    <a:latin typeface="Arial"/>
                  </a:rPr>
                  <a:t> and top factory at highest luminosities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i="0" u="none" strike="noStrike" kern="1200" cap="none" spc="0" normalizeH="0" baseline="0" noProof="0" dirty="0">
                  <a:ln>
                    <a:noFill/>
                  </a:ln>
                  <a:solidFill>
                    <a:schemeClr val="tx1"/>
                  </a:solidFill>
                  <a:effectLst/>
                  <a:uLnTx/>
                  <a:uFillTx/>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chemeClr val="tx1"/>
                    </a:solidFill>
                    <a:effectLst/>
                    <a:uLnTx/>
                    <a:uFillTx/>
                    <a:latin typeface="Arial"/>
                  </a:rPr>
                  <a:t>Stage 2: </a:t>
                </a:r>
                <a:r>
                  <a:rPr kumimoji="0" lang="en-GB" sz="2000" i="0" u="none" strike="noStrike" kern="1200" cap="none" spc="0" normalizeH="0" baseline="0" noProof="0" dirty="0">
                    <a:ln>
                      <a:noFill/>
                    </a:ln>
                    <a:solidFill>
                      <a:srgbClr val="FF0000"/>
                    </a:solidFill>
                    <a:effectLst/>
                    <a:uLnTx/>
                    <a:uFillTx/>
                    <a:latin typeface="Arial"/>
                  </a:rPr>
                  <a:t>FCC-</a:t>
                </a:r>
                <a:r>
                  <a:rPr kumimoji="0" lang="en-GB" sz="2000" i="0" u="none" strike="noStrike" kern="1200" cap="none" spc="0" normalizeH="0" baseline="0" noProof="0" dirty="0" err="1">
                    <a:ln>
                      <a:noFill/>
                    </a:ln>
                    <a:solidFill>
                      <a:srgbClr val="FF0000"/>
                    </a:solidFill>
                    <a:effectLst/>
                    <a:uLnTx/>
                    <a:uFillTx/>
                    <a:latin typeface="Arial"/>
                  </a:rPr>
                  <a:t>hh</a:t>
                </a:r>
                <a:r>
                  <a:rPr kumimoji="0" lang="en-GB" sz="2000" i="0" u="none" strike="noStrike" kern="1200" cap="none" spc="0" normalizeH="0" baseline="0" noProof="0" dirty="0">
                    <a:ln>
                      <a:noFill/>
                    </a:ln>
                    <a:solidFill>
                      <a:schemeClr val="tx1"/>
                    </a:solidFill>
                    <a:effectLst/>
                    <a:uLnTx/>
                    <a:uFillTx/>
                    <a:latin typeface="Arial"/>
                  </a:rPr>
                  <a:t> (~100 </a:t>
                </a:r>
                <a:r>
                  <a:rPr kumimoji="0" lang="en-GB" sz="2000" i="0" u="none" strike="noStrike" kern="1200" cap="none" spc="0" normalizeH="0" baseline="0" noProof="0" dirty="0" err="1">
                    <a:ln>
                      <a:noFill/>
                    </a:ln>
                    <a:solidFill>
                      <a:schemeClr val="tx1"/>
                    </a:solidFill>
                    <a:effectLst/>
                    <a:uLnTx/>
                    <a:uFillTx/>
                    <a:latin typeface="Arial"/>
                  </a:rPr>
                  <a:t>TeV</a:t>
                </a:r>
                <a:r>
                  <a:rPr kumimoji="0" lang="en-GB" sz="2000" i="0" u="none" strike="noStrike" kern="1200" cap="none" spc="0" normalizeH="0" baseline="0" noProof="0" dirty="0">
                    <a:ln>
                      <a:noFill/>
                    </a:ln>
                    <a:solidFill>
                      <a:schemeClr val="tx1"/>
                    </a:solidFill>
                    <a:effectLst/>
                    <a:uLnTx/>
                    <a:uFillTx/>
                    <a:latin typeface="Arial"/>
                  </a:rPr>
                  <a:t>) as natural continuation at energy frontier, with ion and electron-hadron options</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0C377B"/>
                  </a:solidFill>
                  <a:effectLst/>
                  <a:uLnTx/>
                  <a:uFillTx/>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uLnTx/>
                    <a:uFillTx/>
                    <a:latin typeface="Arial"/>
                  </a:rPr>
                  <a:t>Common civil engineering and technical infrastructure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0C377B"/>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FF0000"/>
                    </a:solidFill>
                    <a:effectLst/>
                    <a:uLnTx/>
                    <a:uFillTx/>
                    <a:latin typeface="Arial"/>
                    <a:ea typeface="+mn-ea"/>
                    <a:cs typeface="+mn-cs"/>
                  </a:rPr>
                  <a:t>FCC-</a:t>
                </a:r>
                <a:r>
                  <a:rPr kumimoji="0" lang="en-GB" sz="2000" b="0" i="0" u="none" strike="noStrike" kern="1200" cap="none" spc="0" normalizeH="0" baseline="0" noProof="0" dirty="0" err="1">
                    <a:ln>
                      <a:noFill/>
                    </a:ln>
                    <a:solidFill>
                      <a:srgbClr val="FF0000"/>
                    </a:solidFill>
                    <a:effectLst/>
                    <a:uLnTx/>
                    <a:uFillTx/>
                    <a:latin typeface="Arial"/>
                    <a:ea typeface="+mn-ea"/>
                    <a:cs typeface="+mn-cs"/>
                  </a:rPr>
                  <a:t>ee</a:t>
                </a:r>
                <a:r>
                  <a:rPr kumimoji="0" lang="en-GB" sz="2000" b="0" i="0" u="none" strike="noStrike" kern="1200" cap="none" spc="0" normalizeH="0" baseline="0" noProof="0" dirty="0">
                    <a:ln>
                      <a:noFill/>
                    </a:ln>
                    <a:solidFill>
                      <a:srgbClr val="FF0000"/>
                    </a:solidFill>
                    <a:effectLst/>
                    <a:uLnTx/>
                    <a:uFillTx/>
                    <a:latin typeface="Arial"/>
                    <a:ea typeface="+mn-ea"/>
                    <a:cs typeface="+mn-cs"/>
                  </a:rPr>
                  <a:t> design very challenging and needs further study</a:t>
                </a:r>
                <a:r>
                  <a:rPr kumimoji="0" lang="en-GB" sz="2000" b="0" i="0" u="none" strike="noStrike" kern="1200" cap="none" spc="0" normalizeH="0" baseline="0" noProof="0" dirty="0">
                    <a:ln>
                      <a:noFill/>
                    </a:ln>
                    <a:solidFill>
                      <a:srgbClr val="0C377B"/>
                    </a:solidFill>
                    <a:effectLst/>
                    <a:uLnTx/>
                    <a:uFillTx/>
                    <a:latin typeface="Arial"/>
                    <a:ea typeface="+mn-ea"/>
                    <a:cs typeface="+mn-cs"/>
                  </a:rPr>
                  <a:t>:</a:t>
                </a:r>
              </a:p>
              <a:p>
                <a:pPr marL="742950" lvl="1" indent="-285750">
                  <a:buFont typeface="Arial" panose="020B0604020202020204" pitchFamily="34" charset="0"/>
                  <a:buChar char="•"/>
                  <a:defRPr/>
                </a:pPr>
                <a:r>
                  <a:rPr kumimoji="0" lang="en-GB" sz="2000" b="0" i="0" u="none" strike="noStrike" kern="1200" cap="none" spc="0" normalizeH="0" baseline="0" noProof="0" dirty="0">
                    <a:ln>
                      <a:noFill/>
                    </a:ln>
                    <a:solidFill>
                      <a:srgbClr val="0C377B"/>
                    </a:solidFill>
                    <a:effectLst/>
                    <a:uLnTx/>
                    <a:uFillTx/>
                    <a:latin typeface="Arial"/>
                    <a:ea typeface="+mn-ea"/>
                    <a:cs typeface="+mn-cs"/>
                  </a:rPr>
                  <a:t>Optics and collective effects</a:t>
                </a:r>
              </a:p>
              <a:p>
                <a:pPr marL="742950" lvl="1" indent="-285750">
                  <a:buFont typeface="Arial" panose="020B0604020202020204" pitchFamily="34" charset="0"/>
                  <a:buChar char="•"/>
                  <a:defRPr/>
                </a:pPr>
                <a:r>
                  <a:rPr lang="en-GB" sz="2000" dirty="0">
                    <a:solidFill>
                      <a:srgbClr val="0C377B"/>
                    </a:solidFill>
                    <a:latin typeface="Arial"/>
                  </a:rPr>
                  <a:t>Machine detector interface</a:t>
                </a:r>
              </a:p>
              <a:p>
                <a:pPr marL="742950" lvl="1" indent="-285750">
                  <a:buFont typeface="Arial" panose="020B0604020202020204" pitchFamily="34" charset="0"/>
                  <a:buChar char="•"/>
                  <a:defRPr/>
                </a:pPr>
                <a:endParaRPr lang="en-GB" sz="2000" dirty="0">
                  <a:solidFill>
                    <a:srgbClr val="0C377B"/>
                  </a:solidFill>
                  <a:latin typeface="Arial"/>
                </a:endParaRPr>
              </a:p>
              <a:p>
                <a:pPr marL="285750" indent="-285750">
                  <a:buFont typeface="Arial" panose="020B0604020202020204" pitchFamily="34" charset="0"/>
                  <a:buChar char="•"/>
                  <a:defRPr/>
                </a:pPr>
                <a:r>
                  <a:rPr kumimoji="0" lang="en-GB" sz="2000" b="0" i="0" u="none" strike="noStrike" kern="1200" cap="none" spc="0" normalizeH="0" baseline="0" noProof="0" dirty="0">
                    <a:ln>
                      <a:noFill/>
                    </a:ln>
                    <a:solidFill>
                      <a:srgbClr val="FF0000"/>
                    </a:solidFill>
                    <a:effectLst/>
                    <a:uLnTx/>
                    <a:uFillTx/>
                    <a:latin typeface="Arial"/>
                  </a:rPr>
                  <a:t>FCC-</a:t>
                </a:r>
                <a:r>
                  <a:rPr kumimoji="0" lang="en-GB" sz="2000" b="0" i="0" u="none" strike="noStrike" kern="1200" cap="none" spc="0" normalizeH="0" baseline="0" noProof="0" dirty="0" err="1">
                    <a:ln>
                      <a:noFill/>
                    </a:ln>
                    <a:solidFill>
                      <a:srgbClr val="FF0000"/>
                    </a:solidFill>
                    <a:effectLst/>
                    <a:uLnTx/>
                    <a:uFillTx/>
                    <a:latin typeface="Arial"/>
                  </a:rPr>
                  <a:t>hh</a:t>
                </a:r>
                <a:r>
                  <a:rPr kumimoji="0" lang="en-GB" sz="2000" b="0" i="0" u="none" strike="noStrike" kern="1200" cap="none" spc="0" normalizeH="0" baseline="0" noProof="0" dirty="0">
                    <a:ln>
                      <a:noFill/>
                    </a:ln>
                    <a:solidFill>
                      <a:srgbClr val="FF0000"/>
                    </a:solidFill>
                    <a:effectLst/>
                    <a:uLnTx/>
                    <a:uFillTx/>
                    <a:latin typeface="Arial"/>
                  </a:rPr>
                  <a:t> has impressive beam (and magnet) stored energy</a:t>
                </a:r>
                <a:r>
                  <a:rPr lang="en-GB" sz="2000" dirty="0">
                    <a:solidFill>
                      <a:srgbClr val="0C377B"/>
                    </a:solidFill>
                    <a:latin typeface="Arial"/>
                  </a:rPr>
                  <a:t>:</a:t>
                </a:r>
              </a:p>
              <a:p>
                <a:pPr marL="742950" lvl="1" indent="-285750">
                  <a:buFont typeface="Arial" panose="020B0604020202020204" pitchFamily="34" charset="0"/>
                  <a:buChar char="•"/>
                  <a:defRPr/>
                </a:pPr>
                <a:r>
                  <a:rPr kumimoji="0" lang="en-GB" sz="2000" b="0" i="0" u="none" strike="noStrike" kern="1200" cap="none" spc="0" normalizeH="0" baseline="0" noProof="0" dirty="0">
                    <a:ln>
                      <a:noFill/>
                    </a:ln>
                    <a:solidFill>
                      <a:srgbClr val="0C377B"/>
                    </a:solidFill>
                    <a:effectLst/>
                    <a:uLnTx/>
                    <a:uFillTx/>
                    <a:latin typeface="Arial"/>
                    <a:ea typeface="+mn-ea"/>
                    <a:cs typeface="+mn-cs"/>
                  </a:rPr>
                  <a:t>Challenging collimation and machine protection systems</a:t>
                </a:r>
              </a:p>
              <a:p>
                <a:pPr marL="285750" indent="-285750">
                  <a:buFont typeface="Arial" panose="020B0604020202020204" pitchFamily="34" charset="0"/>
                  <a:buChar char="•"/>
                  <a:defRPr/>
                </a:pPr>
                <a:endParaRPr lang="en-GB" sz="2000" dirty="0">
                  <a:solidFill>
                    <a:srgbClr val="0C377B"/>
                  </a:solidFill>
                  <a:latin typeface="Arial"/>
                </a:endParaRPr>
              </a:p>
              <a:p>
                <a:pPr marL="285750" indent="-285750">
                  <a:buFont typeface="Arial" panose="020B0604020202020204" pitchFamily="34" charset="0"/>
                  <a:buChar char="•"/>
                  <a:defRPr/>
                </a:pPr>
                <a:r>
                  <a:rPr lang="en-GB" sz="2000" dirty="0">
                    <a:solidFill>
                      <a:srgbClr val="FF0000"/>
                    </a:solidFill>
                    <a:latin typeface="Arial"/>
                  </a:rPr>
                  <a:t>T</a:t>
                </a:r>
                <a:r>
                  <a:rPr kumimoji="0" lang="en-GB" sz="2000" b="0" i="0" u="none" strike="noStrike" kern="1200" cap="none" spc="0" normalizeH="0" baseline="0" noProof="0" dirty="0">
                    <a:ln>
                      <a:noFill/>
                    </a:ln>
                    <a:solidFill>
                      <a:srgbClr val="FF0000"/>
                    </a:solidFill>
                    <a:effectLst/>
                    <a:uLnTx/>
                    <a:uFillTx/>
                    <a:latin typeface="Arial"/>
                  </a:rPr>
                  <a:t>he two layouts need to remain compatible</a:t>
                </a:r>
              </a:p>
              <a:p>
                <a:pPr marL="742950" lvl="1" indent="-285750">
                  <a:buFont typeface="Arial" panose="020B0604020202020204" pitchFamily="34" charset="0"/>
                  <a:buChar char="•"/>
                  <a:defRPr/>
                </a:pPr>
                <a:endParaRPr lang="en-GB" dirty="0">
                  <a:solidFill>
                    <a:srgbClr val="0C377B"/>
                  </a:solidFill>
                  <a:latin typeface="Arial"/>
                </a:endParaRPr>
              </a:p>
              <a:p>
                <a:pPr marL="285750" indent="-285750">
                  <a:buFont typeface="Arial" panose="020B0604020202020204" pitchFamily="34" charset="0"/>
                  <a:buChar char="•"/>
                  <a:defRPr/>
                </a:pPr>
                <a:endParaRPr kumimoji="0" lang="en-GB" b="0" i="0" u="none" strike="noStrike" kern="1200" cap="none" spc="0" normalizeH="0" baseline="0" noProof="0" dirty="0">
                  <a:ln>
                    <a:noFill/>
                  </a:ln>
                  <a:solidFill>
                    <a:srgbClr val="0C377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C377B"/>
                  </a:solidFill>
                  <a:latin typeface="Aria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19335" y="998272"/>
                <a:ext cx="7813403" cy="5847755"/>
              </a:xfrm>
              <a:prstGeom prst="rect">
                <a:avLst/>
              </a:prstGeom>
              <a:blipFill>
                <a:blip r:embed="rId3"/>
                <a:stretch>
                  <a:fillRect l="-703" t="-521" r="-546"/>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21466828-276D-2144-BC1C-29522FA08D6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27902" y="215153"/>
            <a:ext cx="3299402" cy="2912463"/>
          </a:xfrm>
          <a:prstGeom prst="rect">
            <a:avLst/>
          </a:prstGeom>
        </p:spPr>
      </p:pic>
      <p:pic>
        <p:nvPicPr>
          <p:cNvPr id="16" name="Picture 15" descr="layout_c.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0234" y="3295781"/>
            <a:ext cx="2911063" cy="3032355"/>
          </a:xfrm>
          <a:prstGeom prst="rect">
            <a:avLst/>
          </a:prstGeom>
        </p:spPr>
      </p:pic>
      <p:sp>
        <p:nvSpPr>
          <p:cNvPr id="2" name="Title 1">
            <a:extLst>
              <a:ext uri="{FF2B5EF4-FFF2-40B4-BE49-F238E27FC236}">
                <a16:creationId xmlns:a16="http://schemas.microsoft.com/office/drawing/2014/main" id="{AE49D15B-A61A-4854-8227-26FB1956902F}"/>
              </a:ext>
            </a:extLst>
          </p:cNvPr>
          <p:cNvSpPr>
            <a:spLocks noGrp="1"/>
          </p:cNvSpPr>
          <p:nvPr>
            <p:ph type="title"/>
          </p:nvPr>
        </p:nvSpPr>
        <p:spPr/>
        <p:txBody>
          <a:bodyPr/>
          <a:lstStyle/>
          <a:p>
            <a:r>
              <a:rPr lang="en-US" dirty="0"/>
              <a:t>Future Circular Collider (FCC)Study</a:t>
            </a:r>
            <a:endParaRPr lang="en-GB" dirty="0"/>
          </a:p>
        </p:txBody>
      </p:sp>
      <p:sp>
        <p:nvSpPr>
          <p:cNvPr id="12" name="TextBox 11">
            <a:extLst>
              <a:ext uri="{FF2B5EF4-FFF2-40B4-BE49-F238E27FC236}">
                <a16:creationId xmlns:a16="http://schemas.microsoft.com/office/drawing/2014/main" id="{BCF158D3-2936-47D2-A3C9-EA02511A6A8E}"/>
              </a:ext>
            </a:extLst>
          </p:cNvPr>
          <p:cNvSpPr txBox="1"/>
          <p:nvPr/>
        </p:nvSpPr>
        <p:spPr>
          <a:xfrm>
            <a:off x="10802473" y="2543895"/>
            <a:ext cx="1166648" cy="253916"/>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050" b="1" dirty="0">
                <a:solidFill>
                  <a:srgbClr val="FFFF00"/>
                </a:solidFill>
              </a:rPr>
              <a:t>FCC-</a:t>
            </a:r>
            <a:r>
              <a:rPr lang="en-GB" sz="1050" b="1" dirty="0" err="1">
                <a:solidFill>
                  <a:srgbClr val="FFFF00"/>
                </a:solidFill>
              </a:rPr>
              <a:t>ee</a:t>
            </a:r>
            <a:endParaRPr lang="en-GB" sz="1050" b="1" dirty="0">
              <a:solidFill>
                <a:srgbClr val="FFFF00"/>
              </a:solidFill>
            </a:endParaRPr>
          </a:p>
        </p:txBody>
      </p:sp>
      <p:sp>
        <p:nvSpPr>
          <p:cNvPr id="13" name="TextBox 12">
            <a:extLst>
              <a:ext uri="{FF2B5EF4-FFF2-40B4-BE49-F238E27FC236}">
                <a16:creationId xmlns:a16="http://schemas.microsoft.com/office/drawing/2014/main" id="{5E3008FF-E50A-4BD6-B929-6F1999AF0ABF}"/>
              </a:ext>
            </a:extLst>
          </p:cNvPr>
          <p:cNvSpPr txBox="1"/>
          <p:nvPr/>
        </p:nvSpPr>
        <p:spPr>
          <a:xfrm>
            <a:off x="10932632" y="5806577"/>
            <a:ext cx="1166648" cy="253916"/>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050" b="1" dirty="0">
                <a:solidFill>
                  <a:srgbClr val="FFFF00"/>
                </a:solidFill>
              </a:rPr>
              <a:t>FCC-</a:t>
            </a:r>
            <a:r>
              <a:rPr lang="en-GB" sz="1050" b="1" dirty="0" err="1">
                <a:solidFill>
                  <a:srgbClr val="FFFF00"/>
                </a:solidFill>
              </a:rPr>
              <a:t>hh</a:t>
            </a:r>
            <a:endParaRPr lang="en-GB" sz="1050" b="1" dirty="0">
              <a:solidFill>
                <a:srgbClr val="FFFF00"/>
              </a:solidFill>
            </a:endParaRPr>
          </a:p>
        </p:txBody>
      </p:sp>
      <p:sp>
        <p:nvSpPr>
          <p:cNvPr id="3" name="Date Placeholder 2">
            <a:extLst>
              <a:ext uri="{FF2B5EF4-FFF2-40B4-BE49-F238E27FC236}">
                <a16:creationId xmlns:a16="http://schemas.microsoft.com/office/drawing/2014/main" id="{F27AB2B3-8260-42B9-9922-C01645D1F175}"/>
              </a:ext>
            </a:extLst>
          </p:cNvPr>
          <p:cNvSpPr>
            <a:spLocks noGrp="1"/>
          </p:cNvSpPr>
          <p:nvPr>
            <p:ph type="dt" sz="half" idx="10"/>
          </p:nvPr>
        </p:nvSpPr>
        <p:spPr/>
        <p:txBody>
          <a:bodyPr/>
          <a:lstStyle/>
          <a:p>
            <a:r>
              <a:rPr lang="en-GB"/>
              <a:t>21/01/2021</a:t>
            </a:r>
            <a:endParaRPr lang="en-US" dirty="0"/>
          </a:p>
        </p:txBody>
      </p:sp>
      <p:sp>
        <p:nvSpPr>
          <p:cNvPr id="4" name="Footer Placeholder 3">
            <a:extLst>
              <a:ext uri="{FF2B5EF4-FFF2-40B4-BE49-F238E27FC236}">
                <a16:creationId xmlns:a16="http://schemas.microsoft.com/office/drawing/2014/main" id="{BFDFB557-0AF8-47AF-830F-7FB4536AD97E}"/>
              </a:ext>
            </a:extLst>
          </p:cNvPr>
          <p:cNvSpPr>
            <a:spLocks noGrp="1"/>
          </p:cNvSpPr>
          <p:nvPr>
            <p:ph type="ftr" sz="quarter" idx="11"/>
          </p:nvPr>
        </p:nvSpPr>
        <p:spPr/>
        <p:txBody>
          <a:bodyPr/>
          <a:lstStyle/>
          <a:p>
            <a:r>
              <a:rPr lang="en-GB"/>
              <a:t>Introduction to the Beams Department 2021</a:t>
            </a:r>
            <a:endParaRPr lang="en-US" dirty="0"/>
          </a:p>
        </p:txBody>
      </p:sp>
      <p:sp>
        <p:nvSpPr>
          <p:cNvPr id="5" name="Slide Number Placeholder 4">
            <a:extLst>
              <a:ext uri="{FF2B5EF4-FFF2-40B4-BE49-F238E27FC236}">
                <a16:creationId xmlns:a16="http://schemas.microsoft.com/office/drawing/2014/main" id="{A3BE6B1B-D27C-4615-BD5A-8350F6811B5F}"/>
              </a:ext>
            </a:extLst>
          </p:cNvPr>
          <p:cNvSpPr>
            <a:spLocks noGrp="1"/>
          </p:cNvSpPr>
          <p:nvPr>
            <p:ph type="sldNum" sz="quarter" idx="12"/>
          </p:nvPr>
        </p:nvSpPr>
        <p:spPr/>
        <p:txBody>
          <a:bodyPr/>
          <a:lstStyle/>
          <a:p>
            <a:fld id="{36B5EA5A-BC32-A742-B11B-8E7414D5B535}" type="slidenum">
              <a:rPr lang="en-US" smtClean="0"/>
              <a:pPr/>
              <a:t>64</a:t>
            </a:fld>
            <a:endParaRPr lang="en-US" dirty="0"/>
          </a:p>
        </p:txBody>
      </p:sp>
    </p:spTree>
    <p:extLst>
      <p:ext uri="{BB962C8B-B14F-4D97-AF65-F5344CB8AC3E}">
        <p14:creationId xmlns:p14="http://schemas.microsoft.com/office/powerpoint/2010/main" val="2677084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7C83-EABE-4D01-B4F2-5CA6A1458F34}"/>
              </a:ext>
            </a:extLst>
          </p:cNvPr>
          <p:cNvSpPr>
            <a:spLocks noGrp="1"/>
          </p:cNvSpPr>
          <p:nvPr>
            <p:ph type="title"/>
          </p:nvPr>
        </p:nvSpPr>
        <p:spPr/>
        <p:txBody>
          <a:bodyPr/>
          <a:lstStyle/>
          <a:p>
            <a:r>
              <a:rPr lang="en-US" dirty="0"/>
              <a:t>FCC Study Timeline and BE Contributions</a:t>
            </a:r>
            <a:endParaRPr lang="en-GB" dirty="0"/>
          </a:p>
        </p:txBody>
      </p:sp>
      <p:pic>
        <p:nvPicPr>
          <p:cNvPr id="10" name="Content Placeholder 9">
            <a:extLst>
              <a:ext uri="{FF2B5EF4-FFF2-40B4-BE49-F238E27FC236}">
                <a16:creationId xmlns:a16="http://schemas.microsoft.com/office/drawing/2014/main" id="{5E8D427A-31BB-4488-BCC5-E96AB416805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a:stretch/>
        </p:blipFill>
        <p:spPr>
          <a:xfrm>
            <a:off x="1135414" y="1139692"/>
            <a:ext cx="5772301" cy="2511929"/>
          </a:xfrm>
          <a:prstGeom prst="rect">
            <a:avLst/>
          </a:prstGeom>
        </p:spPr>
      </p:pic>
      <p:sp>
        <p:nvSpPr>
          <p:cNvPr id="4" name="Date Placeholder 3">
            <a:extLst>
              <a:ext uri="{FF2B5EF4-FFF2-40B4-BE49-F238E27FC236}">
                <a16:creationId xmlns:a16="http://schemas.microsoft.com/office/drawing/2014/main" id="{8951652E-74B6-425B-A454-73BB0D3ED181}"/>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8AB8679D-80C0-46D7-ACC1-76D3D7422E8E}"/>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B420B0F8-0B81-4999-8BF7-F9AA7C51455E}"/>
              </a:ext>
            </a:extLst>
          </p:cNvPr>
          <p:cNvSpPr>
            <a:spLocks noGrp="1"/>
          </p:cNvSpPr>
          <p:nvPr>
            <p:ph type="sldNum" sz="quarter" idx="12"/>
          </p:nvPr>
        </p:nvSpPr>
        <p:spPr/>
        <p:txBody>
          <a:bodyPr/>
          <a:lstStyle/>
          <a:p>
            <a:fld id="{36B5EA5A-BC32-A742-B11B-8E7414D5B535}" type="slidenum">
              <a:rPr lang="en-US" smtClean="0"/>
              <a:pPr/>
              <a:t>65</a:t>
            </a:fld>
            <a:endParaRPr lang="en-US" dirty="0"/>
          </a:p>
        </p:txBody>
      </p:sp>
      <p:pic>
        <p:nvPicPr>
          <p:cNvPr id="11" name="Picture 10" descr="A picture containing diagram&#10;&#10;Description automatically generated">
            <a:extLst>
              <a:ext uri="{FF2B5EF4-FFF2-40B4-BE49-F238E27FC236}">
                <a16:creationId xmlns:a16="http://schemas.microsoft.com/office/drawing/2014/main" id="{350DB04F-02B0-46A5-9AD6-33BA77277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3871" y="1094359"/>
            <a:ext cx="2800741" cy="2602593"/>
          </a:xfrm>
          <a:prstGeom prst="rect">
            <a:avLst/>
          </a:prstGeom>
        </p:spPr>
      </p:pic>
      <p:sp>
        <p:nvSpPr>
          <p:cNvPr id="9" name="TextBox 8">
            <a:extLst>
              <a:ext uri="{FF2B5EF4-FFF2-40B4-BE49-F238E27FC236}">
                <a16:creationId xmlns:a16="http://schemas.microsoft.com/office/drawing/2014/main" id="{2EDA4BC4-E10B-44BF-9C78-55F1F581AF30}"/>
              </a:ext>
            </a:extLst>
          </p:cNvPr>
          <p:cNvSpPr txBox="1"/>
          <p:nvPr/>
        </p:nvSpPr>
        <p:spPr>
          <a:xfrm>
            <a:off x="635725" y="3874242"/>
            <a:ext cx="11740713" cy="2677656"/>
          </a:xfrm>
          <a:prstGeom prst="rect">
            <a:avLst/>
          </a:prstGeom>
          <a:noFill/>
        </p:spPr>
        <p:txBody>
          <a:bodyPr wrap="square" rtlCol="0">
            <a:spAutoFit/>
          </a:bodyPr>
          <a:lstStyle/>
          <a:p>
            <a:pPr>
              <a:spcAft>
                <a:spcPts val="600"/>
              </a:spcAft>
            </a:pPr>
            <a:r>
              <a:rPr lang="en-US" sz="2000" dirty="0"/>
              <a:t>Focus in the coming years: </a:t>
            </a:r>
            <a:r>
              <a:rPr lang="en-US" sz="2000" dirty="0">
                <a:solidFill>
                  <a:srgbClr val="FF0000"/>
                </a:solidFill>
              </a:rPr>
              <a:t>feasibility of the infrastructure and colliders</a:t>
            </a:r>
          </a:p>
          <a:p>
            <a:pPr>
              <a:spcAft>
                <a:spcPts val="600"/>
              </a:spcAft>
            </a:pPr>
            <a:r>
              <a:rPr lang="en-US" sz="2000" dirty="0"/>
              <a:t>Very challenging schedule for the </a:t>
            </a:r>
            <a:r>
              <a:rPr lang="en-US" sz="2000" dirty="0">
                <a:solidFill>
                  <a:srgbClr val="FF0000"/>
                </a:solidFill>
              </a:rPr>
              <a:t>definition of the layout and tunnel location</a:t>
            </a:r>
            <a:r>
              <a:rPr lang="en-US" sz="2000" dirty="0"/>
              <a:t>. </a:t>
            </a:r>
          </a:p>
          <a:p>
            <a:pPr>
              <a:spcAft>
                <a:spcPts val="600"/>
              </a:spcAft>
            </a:pPr>
            <a:r>
              <a:rPr lang="en-US" sz="2000" dirty="0"/>
              <a:t>Studies in BE involving (not exhaustive):</a:t>
            </a:r>
          </a:p>
          <a:p>
            <a:pPr marL="342900" indent="-342900">
              <a:spcAft>
                <a:spcPts val="600"/>
              </a:spcAft>
              <a:buFont typeface="Arial" panose="020B0604020202020204" pitchFamily="34" charset="0"/>
              <a:buChar char="•"/>
            </a:pPr>
            <a:r>
              <a:rPr lang="en-US" sz="2000" dirty="0"/>
              <a:t>Accelerator physics</a:t>
            </a:r>
          </a:p>
          <a:p>
            <a:pPr marL="342900" indent="-342900">
              <a:spcAft>
                <a:spcPts val="600"/>
              </a:spcAft>
              <a:buFont typeface="Arial" panose="020B0604020202020204" pitchFamily="34" charset="0"/>
              <a:buChar char="•"/>
            </a:pPr>
            <a:r>
              <a:rPr lang="en-US" sz="2000" dirty="0"/>
              <a:t>Geodetic Metrology </a:t>
            </a:r>
          </a:p>
          <a:p>
            <a:pPr marL="342900" indent="-342900">
              <a:spcAft>
                <a:spcPts val="600"/>
              </a:spcAft>
              <a:buFont typeface="Arial" panose="020B0604020202020204" pitchFamily="34" charset="0"/>
              <a:buChar char="•"/>
            </a:pPr>
            <a:r>
              <a:rPr lang="en-US" sz="2000" dirty="0"/>
              <a:t>Machine Detector interface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C377B"/>
              </a:solidFill>
              <a:latin typeface="Arial"/>
            </a:endParaRPr>
          </a:p>
        </p:txBody>
      </p:sp>
    </p:spTree>
    <p:extLst>
      <p:ext uri="{BB962C8B-B14F-4D97-AF65-F5344CB8AC3E}">
        <p14:creationId xmlns:p14="http://schemas.microsoft.com/office/powerpoint/2010/main" val="1734367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69638" y="1477582"/>
            <a:ext cx="11376025" cy="5032147"/>
          </a:xfrm>
          <a:prstGeom prst="rect">
            <a:avLst/>
          </a:prstGeom>
          <a:noFill/>
        </p:spPr>
        <p:txBody>
          <a:bodyPr wrap="square" rtlCol="0">
            <a:spAutoFit/>
          </a:bodyPr>
          <a:lstStyle/>
          <a:p>
            <a:pPr marL="273050" indent="-285750" algn="just">
              <a:spcAft>
                <a:spcPts val="1200"/>
              </a:spcAft>
              <a:buFont typeface="Arial" panose="020B0604020202020204" pitchFamily="34" charset="0"/>
              <a:buChar char="•"/>
            </a:pPr>
            <a:r>
              <a:rPr lang="en-US" sz="2300" dirty="0">
                <a:solidFill>
                  <a:schemeClr val="tx1"/>
                </a:solidFill>
                <a:latin typeface="+mn-lt"/>
              </a:rPr>
              <a:t>Maintain CLIC as option for a Higgs/top “factory” for CERN:</a:t>
            </a:r>
          </a:p>
          <a:p>
            <a:pPr marL="730250" lvl="1" indent="-285750" algn="just">
              <a:spcAft>
                <a:spcPts val="1200"/>
              </a:spcAft>
              <a:buFont typeface="Arial" panose="020B0604020202020204" pitchFamily="34" charset="0"/>
              <a:buChar char="•"/>
            </a:pPr>
            <a:r>
              <a:rPr lang="en-GB" sz="2000" dirty="0"/>
              <a:t>High gradient studies using the </a:t>
            </a:r>
            <a:r>
              <a:rPr lang="en-GB" sz="2000" dirty="0">
                <a:solidFill>
                  <a:srgbClr val="FF0000"/>
                </a:solidFill>
              </a:rPr>
              <a:t>CLEAR facility</a:t>
            </a:r>
          </a:p>
          <a:p>
            <a:pPr marL="730250" lvl="1" indent="-285750" algn="just">
              <a:spcAft>
                <a:spcPts val="1200"/>
              </a:spcAft>
              <a:buFont typeface="Arial" panose="020B0604020202020204" pitchFamily="34" charset="0"/>
              <a:buChar char="•"/>
            </a:pPr>
            <a:r>
              <a:rPr lang="en-US" sz="2000" dirty="0"/>
              <a:t>M</a:t>
            </a:r>
            <a:r>
              <a:rPr lang="en-US" sz="2000" dirty="0">
                <a:solidFill>
                  <a:schemeClr val="tx1"/>
                </a:solidFill>
                <a:latin typeface="+mn-lt"/>
              </a:rPr>
              <a:t>aintaining capabilities for </a:t>
            </a:r>
            <a:r>
              <a:rPr lang="en-US" sz="2000" dirty="0">
                <a:solidFill>
                  <a:srgbClr val="FF0000"/>
                </a:solidFill>
                <a:latin typeface="+mn-lt"/>
              </a:rPr>
              <a:t>start-to-end beam dynamics simulations</a:t>
            </a:r>
            <a:r>
              <a:rPr lang="en-US" sz="2000" dirty="0">
                <a:solidFill>
                  <a:schemeClr val="tx1"/>
                </a:solidFill>
                <a:latin typeface="+mn-lt"/>
              </a:rPr>
              <a:t>, </a:t>
            </a:r>
            <a:r>
              <a:rPr lang="en-US" sz="2000" dirty="0">
                <a:solidFill>
                  <a:srgbClr val="FF0000"/>
                </a:solidFill>
              </a:rPr>
              <a:t>R&amp;D on positron sources</a:t>
            </a:r>
            <a:r>
              <a:rPr lang="en-US" sz="2000" dirty="0"/>
              <a:t>, </a:t>
            </a:r>
            <a:r>
              <a:rPr lang="en-US" sz="2000" dirty="0">
                <a:solidFill>
                  <a:schemeClr val="tx1"/>
                </a:solidFill>
                <a:latin typeface="+mn-lt"/>
              </a:rPr>
              <a:t>extremely precise </a:t>
            </a:r>
            <a:r>
              <a:rPr lang="en-US" sz="2000" dirty="0">
                <a:solidFill>
                  <a:srgbClr val="FF0000"/>
                </a:solidFill>
                <a:latin typeface="+mn-lt"/>
              </a:rPr>
              <a:t>alignment/stabilization</a:t>
            </a:r>
            <a:r>
              <a:rPr lang="en-US" sz="2000" dirty="0">
                <a:solidFill>
                  <a:schemeClr val="tx1"/>
                </a:solidFill>
                <a:latin typeface="+mn-lt"/>
              </a:rPr>
              <a:t> and associated cutting-edge mechatronics</a:t>
            </a:r>
          </a:p>
          <a:p>
            <a:pPr marL="730250" lvl="1" indent="-285750" algn="just">
              <a:spcAft>
                <a:spcPts val="1200"/>
              </a:spcAft>
              <a:buFont typeface="Arial" panose="020B0604020202020204" pitchFamily="34" charset="0"/>
              <a:buChar char="•"/>
            </a:pPr>
            <a:r>
              <a:rPr lang="en-US" sz="2000" dirty="0">
                <a:solidFill>
                  <a:schemeClr val="tx1"/>
                </a:solidFill>
                <a:latin typeface="+mn-lt"/>
              </a:rPr>
              <a:t>Apply these tools for </a:t>
            </a:r>
            <a:r>
              <a:rPr lang="en-US" sz="2000" dirty="0">
                <a:solidFill>
                  <a:srgbClr val="FF0000"/>
                </a:solidFill>
                <a:latin typeface="+mn-lt"/>
              </a:rPr>
              <a:t>societal applications</a:t>
            </a:r>
            <a:r>
              <a:rPr lang="en-US" sz="2000" dirty="0">
                <a:solidFill>
                  <a:schemeClr val="tx1"/>
                </a:solidFill>
                <a:latin typeface="+mn-lt"/>
              </a:rPr>
              <a:t> </a:t>
            </a:r>
            <a:r>
              <a:rPr lang="en-US" sz="2000" dirty="0"/>
              <a:t>(e.g. compact Free Electron Laser based on X-band technology – Compact light)</a:t>
            </a:r>
            <a:endParaRPr lang="en-US" sz="2000" dirty="0">
              <a:solidFill>
                <a:schemeClr val="tx1"/>
              </a:solidFill>
              <a:latin typeface="+mn-lt"/>
            </a:endParaRPr>
          </a:p>
          <a:p>
            <a:pPr marL="730250" lvl="1" indent="-285750" algn="just">
              <a:spcAft>
                <a:spcPts val="1200"/>
              </a:spcAft>
              <a:buFont typeface="Arial" panose="020B0604020202020204" pitchFamily="34" charset="0"/>
              <a:buChar char="•"/>
            </a:pPr>
            <a:endParaRPr lang="en-US" sz="2000" dirty="0"/>
          </a:p>
          <a:p>
            <a:pPr marL="444500" lvl="1" algn="just">
              <a:spcAft>
                <a:spcPts val="1200"/>
              </a:spcAft>
            </a:pPr>
            <a:endParaRPr lang="en-US" sz="2000" dirty="0">
              <a:solidFill>
                <a:schemeClr val="tx1"/>
              </a:solidFill>
              <a:latin typeface="+mn-lt"/>
            </a:endParaRPr>
          </a:p>
          <a:p>
            <a:pPr marL="444500" lvl="1" algn="just">
              <a:spcAft>
                <a:spcPts val="1200"/>
              </a:spcAft>
            </a:pPr>
            <a:endParaRPr lang="en-US" sz="2000" dirty="0">
              <a:solidFill>
                <a:schemeClr val="tx1"/>
              </a:solidFill>
              <a:latin typeface="+mn-lt"/>
            </a:endParaRPr>
          </a:p>
          <a:p>
            <a:pPr marL="730250" lvl="1" indent="-285750" algn="just">
              <a:spcAft>
                <a:spcPts val="1200"/>
              </a:spcAft>
              <a:buFont typeface="Arial" panose="020B0604020202020204" pitchFamily="34" charset="0"/>
              <a:buChar char="•"/>
            </a:pPr>
            <a:r>
              <a:rPr lang="en-US" sz="2000" dirty="0">
                <a:latin typeface="+mn-lt"/>
              </a:rPr>
              <a:t>Critical to maintain/strengthen expertise in </a:t>
            </a:r>
            <a:r>
              <a:rPr lang="en-US" sz="2000" dirty="0"/>
              <a:t>lepton accelerators design and associated technologies </a:t>
            </a:r>
            <a:r>
              <a:rPr lang="en-US" sz="2000" dirty="0">
                <a:sym typeface="Wingdings" panose="05000000000000000000" pitchFamily="2" charset="2"/>
              </a:rPr>
              <a:t></a:t>
            </a:r>
            <a:r>
              <a:rPr lang="en-US" sz="2000" dirty="0">
                <a:solidFill>
                  <a:srgbClr val="FF0000"/>
                </a:solidFill>
                <a:sym typeface="Wingdings" panose="05000000000000000000" pitchFamily="2" charset="2"/>
              </a:rPr>
              <a:t> need to strengthen </a:t>
            </a:r>
            <a:r>
              <a:rPr lang="en-US" sz="2000" dirty="0">
                <a:solidFill>
                  <a:srgbClr val="FF0000"/>
                </a:solidFill>
                <a:latin typeface="+mn-lt"/>
              </a:rPr>
              <a:t>synergies between AWAKE/CLIC/FCC-</a:t>
            </a:r>
            <a:r>
              <a:rPr lang="en-US" sz="2000" dirty="0" err="1">
                <a:solidFill>
                  <a:srgbClr val="FF0000"/>
                </a:solidFill>
                <a:latin typeface="+mn-lt"/>
              </a:rPr>
              <a:t>ee</a:t>
            </a:r>
            <a:r>
              <a:rPr lang="en-US" sz="2000" dirty="0">
                <a:solidFill>
                  <a:srgbClr val="FF0000"/>
                </a:solidFill>
                <a:latin typeface="+mn-lt"/>
              </a:rPr>
              <a:t>/Muon Collider</a:t>
            </a:r>
            <a:endParaRPr lang="en-US" sz="2000" dirty="0">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C377B"/>
              </a:solidFill>
              <a:latin typeface="Arial"/>
            </a:endParaRPr>
          </a:p>
        </p:txBody>
      </p:sp>
      <p:sp>
        <p:nvSpPr>
          <p:cNvPr id="2" name="Title 1">
            <a:extLst>
              <a:ext uri="{FF2B5EF4-FFF2-40B4-BE49-F238E27FC236}">
                <a16:creationId xmlns:a16="http://schemas.microsoft.com/office/drawing/2014/main" id="{AE49D15B-A61A-4854-8227-26FB1956902F}"/>
              </a:ext>
            </a:extLst>
          </p:cNvPr>
          <p:cNvSpPr>
            <a:spLocks noGrp="1"/>
          </p:cNvSpPr>
          <p:nvPr>
            <p:ph type="title"/>
          </p:nvPr>
        </p:nvSpPr>
        <p:spPr/>
        <p:txBody>
          <a:bodyPr/>
          <a:lstStyle/>
          <a:p>
            <a:r>
              <a:rPr lang="en-US" dirty="0"/>
              <a:t>Linear Collider Study</a:t>
            </a:r>
            <a:br>
              <a:rPr lang="en-US" dirty="0"/>
            </a:br>
            <a:r>
              <a:rPr lang="en-US" dirty="0"/>
              <a:t>Compact Linear Collider Option (CLIC)</a:t>
            </a:r>
            <a:endParaRPr lang="en-GB" dirty="0"/>
          </a:p>
        </p:txBody>
      </p:sp>
      <p:pic>
        <p:nvPicPr>
          <p:cNvPr id="14" name="CLIC-Logo-Color-72.png" descr="CLIC-Logo-Color-72.png">
            <a:extLst>
              <a:ext uri="{FF2B5EF4-FFF2-40B4-BE49-F238E27FC236}">
                <a16:creationId xmlns:a16="http://schemas.microsoft.com/office/drawing/2014/main" id="{9EE84C9C-E239-4CED-9F56-0F6640CA2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8471" y="58706"/>
            <a:ext cx="1189776" cy="1189776"/>
          </a:xfrm>
          <a:prstGeom prst="rect">
            <a:avLst/>
          </a:prstGeom>
          <a:ln w="12700">
            <a:miter lim="400000"/>
          </a:ln>
        </p:spPr>
      </p:pic>
      <p:pic>
        <p:nvPicPr>
          <p:cNvPr id="5" name="Picture 4">
            <a:extLst>
              <a:ext uri="{FF2B5EF4-FFF2-40B4-BE49-F238E27FC236}">
                <a16:creationId xmlns:a16="http://schemas.microsoft.com/office/drawing/2014/main" id="{0856FE04-46D4-4AF9-B1E7-DE6C921E6885}"/>
              </a:ext>
            </a:extLst>
          </p:cNvPr>
          <p:cNvPicPr>
            <a:picLocks noChangeAspect="1"/>
          </p:cNvPicPr>
          <p:nvPr/>
        </p:nvPicPr>
        <p:blipFill>
          <a:blip r:embed="rId4"/>
          <a:stretch>
            <a:fillRect/>
          </a:stretch>
        </p:blipFill>
        <p:spPr>
          <a:xfrm>
            <a:off x="2275891" y="3919920"/>
            <a:ext cx="8061040" cy="1460498"/>
          </a:xfrm>
          <a:prstGeom prst="rect">
            <a:avLst/>
          </a:prstGeom>
        </p:spPr>
      </p:pic>
      <p:sp>
        <p:nvSpPr>
          <p:cNvPr id="3" name="Date Placeholder 2">
            <a:extLst>
              <a:ext uri="{FF2B5EF4-FFF2-40B4-BE49-F238E27FC236}">
                <a16:creationId xmlns:a16="http://schemas.microsoft.com/office/drawing/2014/main" id="{697B8D3F-8FAD-4BAA-BFE2-B85070586022}"/>
              </a:ext>
            </a:extLst>
          </p:cNvPr>
          <p:cNvSpPr>
            <a:spLocks noGrp="1"/>
          </p:cNvSpPr>
          <p:nvPr>
            <p:ph type="dt" sz="half" idx="10"/>
          </p:nvPr>
        </p:nvSpPr>
        <p:spPr/>
        <p:txBody>
          <a:bodyPr/>
          <a:lstStyle/>
          <a:p>
            <a:r>
              <a:rPr lang="en-GB"/>
              <a:t>21/01/2021</a:t>
            </a:r>
            <a:endParaRPr lang="en-US" dirty="0"/>
          </a:p>
        </p:txBody>
      </p:sp>
      <p:sp>
        <p:nvSpPr>
          <p:cNvPr id="4" name="Footer Placeholder 3">
            <a:extLst>
              <a:ext uri="{FF2B5EF4-FFF2-40B4-BE49-F238E27FC236}">
                <a16:creationId xmlns:a16="http://schemas.microsoft.com/office/drawing/2014/main" id="{DFA97BAB-0F23-4FD4-83F2-80A0BDFDDB0A}"/>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ACD44388-BDBC-4889-9D11-C3BDB346781E}"/>
              </a:ext>
            </a:extLst>
          </p:cNvPr>
          <p:cNvSpPr>
            <a:spLocks noGrp="1"/>
          </p:cNvSpPr>
          <p:nvPr>
            <p:ph type="sldNum" sz="quarter" idx="12"/>
          </p:nvPr>
        </p:nvSpPr>
        <p:spPr/>
        <p:txBody>
          <a:bodyPr/>
          <a:lstStyle/>
          <a:p>
            <a:fld id="{36B5EA5A-BC32-A742-B11B-8E7414D5B535}" type="slidenum">
              <a:rPr lang="en-US" smtClean="0"/>
              <a:pPr/>
              <a:t>66</a:t>
            </a:fld>
            <a:endParaRPr lang="en-US" dirty="0"/>
          </a:p>
        </p:txBody>
      </p:sp>
    </p:spTree>
    <p:extLst>
      <p:ext uri="{BB962C8B-B14F-4D97-AF65-F5344CB8AC3E}">
        <p14:creationId xmlns:p14="http://schemas.microsoft.com/office/powerpoint/2010/main" val="722162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a:xfrm>
            <a:off x="2660420" y="1883778"/>
            <a:ext cx="6651428" cy="3718095"/>
          </a:xfrm>
          <a:prstGeom prst="rect">
            <a:avLst/>
          </a:prstGeom>
          <a:noFill/>
        </p:spPr>
      </p:pic>
      <p:pic>
        <p:nvPicPr>
          <p:cNvPr id="10" name="Picture 9">
            <a:extLst>
              <a:ext uri="{FF2B5EF4-FFF2-40B4-BE49-F238E27FC236}">
                <a16:creationId xmlns:a16="http://schemas.microsoft.com/office/drawing/2014/main" id="{7547A6BF-F562-45E0-8A10-537BA1D6C2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5413" y="2332297"/>
            <a:ext cx="1228421" cy="644484"/>
          </a:xfrm>
          <a:prstGeom prst="rect">
            <a:avLst/>
          </a:prstGeom>
        </p:spPr>
        <p:style>
          <a:lnRef idx="2">
            <a:schemeClr val="dk1"/>
          </a:lnRef>
          <a:fillRef idx="1">
            <a:schemeClr val="lt1"/>
          </a:fillRef>
          <a:effectRef idx="0">
            <a:schemeClr val="dk1"/>
          </a:effectRef>
          <a:fontRef idx="minor">
            <a:schemeClr val="dk1"/>
          </a:fontRef>
        </p:style>
      </p:pic>
      <p:sp>
        <p:nvSpPr>
          <p:cNvPr id="3" name="Title 2">
            <a:extLst>
              <a:ext uri="{FF2B5EF4-FFF2-40B4-BE49-F238E27FC236}">
                <a16:creationId xmlns:a16="http://schemas.microsoft.com/office/drawing/2014/main" id="{E8F26C95-DCB4-4201-810F-24EF87F05ADE}"/>
              </a:ext>
            </a:extLst>
          </p:cNvPr>
          <p:cNvSpPr>
            <a:spLocks noGrp="1"/>
          </p:cNvSpPr>
          <p:nvPr>
            <p:ph type="title"/>
          </p:nvPr>
        </p:nvSpPr>
        <p:spPr/>
        <p:txBody>
          <a:bodyPr/>
          <a:lstStyle/>
          <a:p>
            <a:r>
              <a:rPr lang="en-US" dirty="0"/>
              <a:t>Physics Beyond Colliders (PBC)</a:t>
            </a:r>
            <a:endParaRPr lang="en-GB" dirty="0"/>
          </a:p>
        </p:txBody>
      </p:sp>
      <p:pic>
        <p:nvPicPr>
          <p:cNvPr id="15" name="Picture 14">
            <a:extLst>
              <a:ext uri="{FF2B5EF4-FFF2-40B4-BE49-F238E27FC236}">
                <a16:creationId xmlns:a16="http://schemas.microsoft.com/office/drawing/2014/main" id="{495A444A-BB85-488E-9172-002B0BF451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368099" y="4318878"/>
            <a:ext cx="1840176" cy="771211"/>
          </a:xfrm>
          <a:prstGeom prst="rect">
            <a:avLst/>
          </a:prstGeom>
        </p:spPr>
      </p:pic>
      <p:pic>
        <p:nvPicPr>
          <p:cNvPr id="29" name="Picture 4" descr="Picture 4">
            <a:extLst>
              <a:ext uri="{FF2B5EF4-FFF2-40B4-BE49-F238E27FC236}">
                <a16:creationId xmlns:a16="http://schemas.microsoft.com/office/drawing/2014/main" id="{C7F7B9FD-7BDF-4B89-9E8B-2C2225304607}"/>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6263545" y="5400425"/>
            <a:ext cx="1143000" cy="857250"/>
          </a:xfrm>
          <a:prstGeom prst="rect">
            <a:avLst/>
          </a:prstGeom>
          <a:ln w="12700">
            <a:miter lim="400000"/>
          </a:ln>
        </p:spPr>
      </p:pic>
      <p:pic>
        <p:nvPicPr>
          <p:cNvPr id="31" name="Picture 30">
            <a:extLst>
              <a:ext uri="{FF2B5EF4-FFF2-40B4-BE49-F238E27FC236}">
                <a16:creationId xmlns:a16="http://schemas.microsoft.com/office/drawing/2014/main" id="{E4C101D4-0277-4203-9F18-8E67766D7E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3309" y="3039867"/>
            <a:ext cx="2264569" cy="711994"/>
          </a:xfrm>
          <a:prstGeom prst="rect">
            <a:avLst/>
          </a:prstGeom>
        </p:spPr>
      </p:pic>
      <p:pic>
        <p:nvPicPr>
          <p:cNvPr id="34" name="Content Placeholder 12">
            <a:extLst>
              <a:ext uri="{FF2B5EF4-FFF2-40B4-BE49-F238E27FC236}">
                <a16:creationId xmlns:a16="http://schemas.microsoft.com/office/drawing/2014/main" id="{A726D233-F2DB-41B9-A309-F3DB5CEAAB8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03652" y="5331833"/>
            <a:ext cx="1545470" cy="932769"/>
          </a:xfrm>
          <a:prstGeom prst="rect">
            <a:avLst/>
          </a:prstGeom>
        </p:spPr>
      </p:pic>
      <p:pic>
        <p:nvPicPr>
          <p:cNvPr id="35" name="Picture 186">
            <a:extLst>
              <a:ext uri="{FF2B5EF4-FFF2-40B4-BE49-F238E27FC236}">
                <a16:creationId xmlns:a16="http://schemas.microsoft.com/office/drawing/2014/main" id="{8BD688A8-8661-4DEE-AADA-14123A3607B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a:xfrm>
            <a:off x="1385313" y="3562717"/>
            <a:ext cx="925714" cy="1222857"/>
          </a:xfrm>
          <a:prstGeom prst="rect">
            <a:avLst/>
          </a:prstGeom>
          <a:noFill/>
        </p:spPr>
      </p:pic>
      <p:sp>
        <p:nvSpPr>
          <p:cNvPr id="11" name="TextBox 10">
            <a:extLst>
              <a:ext uri="{FF2B5EF4-FFF2-40B4-BE49-F238E27FC236}">
                <a16:creationId xmlns:a16="http://schemas.microsoft.com/office/drawing/2014/main" id="{AF570C52-2170-47F2-9065-274C736E1F7E}"/>
              </a:ext>
            </a:extLst>
          </p:cNvPr>
          <p:cNvSpPr txBox="1"/>
          <p:nvPr/>
        </p:nvSpPr>
        <p:spPr>
          <a:xfrm>
            <a:off x="309890" y="902167"/>
            <a:ext cx="11237676" cy="1077218"/>
          </a:xfrm>
          <a:prstGeom prst="rect">
            <a:avLst/>
          </a:prstGeom>
          <a:noFill/>
        </p:spPr>
        <p:txBody>
          <a:bodyPr wrap="square" rtlCol="0">
            <a:spAutoFit/>
          </a:bodyPr>
          <a:lstStyle/>
          <a:p>
            <a:pPr marL="273050" indent="-285750" algn="just">
              <a:buFont typeface="Arial" panose="020B0604020202020204" pitchFamily="34" charset="0"/>
              <a:buChar char="•"/>
            </a:pPr>
            <a:r>
              <a:rPr lang="en-GB" sz="2300" dirty="0">
                <a:solidFill>
                  <a:srgbClr val="303030"/>
                </a:solidFill>
              </a:rPr>
              <a:t>E</a:t>
            </a:r>
            <a:r>
              <a:rPr lang="en-GB" sz="2300" dirty="0">
                <a:solidFill>
                  <a:srgbClr val="303030"/>
                </a:solidFill>
                <a:latin typeface="+mn-lt"/>
              </a:rPr>
              <a:t>xploiting the unique capabilities of CERN accelerator complex and infrastructure to enrich and diversify CERN’s future scientific programme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C377B"/>
              </a:solidFill>
              <a:latin typeface="Arial"/>
            </a:endParaRPr>
          </a:p>
        </p:txBody>
      </p:sp>
      <p:pic>
        <p:nvPicPr>
          <p:cNvPr id="12" name="Picture 11">
            <a:extLst>
              <a:ext uri="{FF2B5EF4-FFF2-40B4-BE49-F238E27FC236}">
                <a16:creationId xmlns:a16="http://schemas.microsoft.com/office/drawing/2014/main" id="{530D439F-BFC1-4D07-80EF-F4A56FCFED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508" y="2289463"/>
            <a:ext cx="1557867" cy="876300"/>
          </a:xfrm>
          <a:prstGeom prst="rect">
            <a:avLst/>
          </a:prstGeom>
        </p:spPr>
      </p:pic>
      <p:pic>
        <p:nvPicPr>
          <p:cNvPr id="2" name="Picture 1">
            <a:extLst>
              <a:ext uri="{FF2B5EF4-FFF2-40B4-BE49-F238E27FC236}">
                <a16:creationId xmlns:a16="http://schemas.microsoft.com/office/drawing/2014/main" id="{E806FA6E-272E-4997-822E-2FA94CAD261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3725" y="4908539"/>
            <a:ext cx="1630822" cy="1085182"/>
          </a:xfrm>
          <a:prstGeom prst="rect">
            <a:avLst/>
          </a:prstGeom>
        </p:spPr>
      </p:pic>
      <p:pic>
        <p:nvPicPr>
          <p:cNvPr id="21" name="Image 1">
            <a:extLst>
              <a:ext uri="{FF2B5EF4-FFF2-40B4-BE49-F238E27FC236}">
                <a16:creationId xmlns:a16="http://schemas.microsoft.com/office/drawing/2014/main" id="{778794D7-2F93-4E7F-8CA8-B5CAFB15C08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43021" y="1364325"/>
            <a:ext cx="702010" cy="936429"/>
          </a:xfrm>
          <a:prstGeom prst="rect">
            <a:avLst/>
          </a:prstGeom>
        </p:spPr>
      </p:pic>
      <p:sp>
        <p:nvSpPr>
          <p:cNvPr id="4" name="Date Placeholder 3">
            <a:extLst>
              <a:ext uri="{FF2B5EF4-FFF2-40B4-BE49-F238E27FC236}">
                <a16:creationId xmlns:a16="http://schemas.microsoft.com/office/drawing/2014/main" id="{7167FF49-C792-4DD2-90D5-D45720464594}"/>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B4219059-F002-42C4-8067-146D64E4F206}"/>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061EFFEC-2930-48AB-80BD-E3403E6BC9B4}"/>
              </a:ext>
            </a:extLst>
          </p:cNvPr>
          <p:cNvSpPr>
            <a:spLocks noGrp="1"/>
          </p:cNvSpPr>
          <p:nvPr>
            <p:ph type="sldNum" sz="quarter" idx="12"/>
          </p:nvPr>
        </p:nvSpPr>
        <p:spPr/>
        <p:txBody>
          <a:bodyPr/>
          <a:lstStyle/>
          <a:p>
            <a:fld id="{36B5EA5A-BC32-A742-B11B-8E7414D5B535}"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C94AC-95CE-436A-893B-BA2D8D1AFD7D}"/>
              </a:ext>
            </a:extLst>
          </p:cNvPr>
          <p:cNvSpPr>
            <a:spLocks noGrp="1"/>
          </p:cNvSpPr>
          <p:nvPr>
            <p:ph type="title"/>
          </p:nvPr>
        </p:nvSpPr>
        <p:spPr/>
        <p:txBody>
          <a:bodyPr/>
          <a:lstStyle/>
          <a:p>
            <a:r>
              <a:rPr lang="en-US" dirty="0"/>
              <a:t>Physics Beyond Colliders: Beam Dump Facility</a:t>
            </a:r>
            <a:endParaRPr lang="en-GB" dirty="0"/>
          </a:p>
        </p:txBody>
      </p:sp>
      <p:sp>
        <p:nvSpPr>
          <p:cNvPr id="9" name="Content Placeholder 8">
            <a:extLst>
              <a:ext uri="{FF2B5EF4-FFF2-40B4-BE49-F238E27FC236}">
                <a16:creationId xmlns:a16="http://schemas.microsoft.com/office/drawing/2014/main" id="{9BD2587A-F4E0-4617-98E1-4ABCBA362292}"/>
              </a:ext>
            </a:extLst>
          </p:cNvPr>
          <p:cNvSpPr>
            <a:spLocks noGrp="1"/>
          </p:cNvSpPr>
          <p:nvPr>
            <p:ph sz="half" idx="1"/>
          </p:nvPr>
        </p:nvSpPr>
        <p:spPr>
          <a:xfrm>
            <a:off x="312444" y="1059298"/>
            <a:ext cx="6273291" cy="4608512"/>
          </a:xfrm>
        </p:spPr>
        <p:txBody>
          <a:bodyPr/>
          <a:lstStyle/>
          <a:p>
            <a:pPr>
              <a:lnSpc>
                <a:spcPct val="100000"/>
              </a:lnSpc>
            </a:pPr>
            <a:r>
              <a:rPr lang="en-GB" b="0" dirty="0">
                <a:solidFill>
                  <a:srgbClr val="FF0000"/>
                </a:solidFill>
              </a:rPr>
              <a:t>General Purpose Fixed-Target facility at the SPS that could be initially devoted to the search of Hidden Particles </a:t>
            </a:r>
            <a:r>
              <a:rPr lang="en-GB" b="0" dirty="0">
                <a:solidFill>
                  <a:schemeClr val="tx1"/>
                </a:solidFill>
              </a:rPr>
              <a:t>(could be the constituents of Dark Matter). </a:t>
            </a:r>
          </a:p>
          <a:p>
            <a:pPr>
              <a:lnSpc>
                <a:spcPct val="100000"/>
              </a:lnSpc>
            </a:pPr>
            <a:r>
              <a:rPr lang="en-GB" b="0" dirty="0">
                <a:solidFill>
                  <a:srgbClr val="FF0000"/>
                </a:solidFill>
                <a:sym typeface="Wingdings" panose="05000000000000000000" pitchFamily="2" charset="2"/>
              </a:rPr>
              <a:t>Target containing primary beam and its cascade</a:t>
            </a:r>
          </a:p>
          <a:p>
            <a:pPr>
              <a:lnSpc>
                <a:spcPct val="100000"/>
              </a:lnSpc>
            </a:pPr>
            <a:r>
              <a:rPr lang="en-GB" b="0" dirty="0">
                <a:solidFill>
                  <a:schemeClr val="tx1"/>
                </a:solidFill>
                <a:sym typeface="Wingdings" panose="05000000000000000000" pitchFamily="2" charset="2"/>
              </a:rPr>
              <a:t>R&amp;D in preparation of next ESPP</a:t>
            </a:r>
            <a:endParaRPr lang="en-GB" b="0" dirty="0">
              <a:solidFill>
                <a:schemeClr val="tx1"/>
              </a:solidFill>
            </a:endParaRPr>
          </a:p>
          <a:p>
            <a:pPr>
              <a:lnSpc>
                <a:spcPct val="100000"/>
              </a:lnSpc>
            </a:pPr>
            <a:r>
              <a:rPr lang="en-GB" b="0" dirty="0">
                <a:solidFill>
                  <a:schemeClr val="tx1"/>
                </a:solidFill>
              </a:rPr>
              <a:t>Challenges:</a:t>
            </a:r>
          </a:p>
          <a:p>
            <a:pPr marL="342900" indent="-342900">
              <a:lnSpc>
                <a:spcPct val="100000"/>
              </a:lnSpc>
              <a:spcBef>
                <a:spcPts val="0"/>
              </a:spcBef>
              <a:spcAft>
                <a:spcPts val="0"/>
              </a:spcAft>
              <a:buFont typeface="Arial" panose="020B0604020202020204" pitchFamily="34" charset="0"/>
              <a:buChar char="•"/>
            </a:pPr>
            <a:r>
              <a:rPr lang="en-GB" b="0" dirty="0">
                <a:solidFill>
                  <a:schemeClr val="tx1"/>
                </a:solidFill>
              </a:rPr>
              <a:t>Acceleration of </a:t>
            </a:r>
            <a:r>
              <a:rPr lang="en-GB" b="0" dirty="0">
                <a:solidFill>
                  <a:srgbClr val="FF0000"/>
                </a:solidFill>
              </a:rPr>
              <a:t>high intensity beams (CNGS-like)</a:t>
            </a:r>
          </a:p>
          <a:p>
            <a:pPr marL="342900" indent="-342900">
              <a:lnSpc>
                <a:spcPct val="100000"/>
              </a:lnSpc>
              <a:spcBef>
                <a:spcPts val="0"/>
              </a:spcBef>
              <a:spcAft>
                <a:spcPts val="0"/>
              </a:spcAft>
              <a:buFont typeface="Arial" panose="020B0604020202020204" pitchFamily="34" charset="0"/>
              <a:buChar char="•"/>
            </a:pPr>
            <a:r>
              <a:rPr lang="en-GB" b="0" dirty="0">
                <a:solidFill>
                  <a:schemeClr val="tx1"/>
                </a:solidFill>
              </a:rPr>
              <a:t>Low loss slow extraction and target design</a:t>
            </a:r>
          </a:p>
          <a:p>
            <a:pPr marL="342900" indent="-342900">
              <a:lnSpc>
                <a:spcPct val="100000"/>
              </a:lnSpc>
              <a:spcBef>
                <a:spcPts val="0"/>
              </a:spcBef>
              <a:spcAft>
                <a:spcPts val="0"/>
              </a:spcAft>
              <a:buFont typeface="Arial" panose="020B0604020202020204" pitchFamily="34" charset="0"/>
              <a:buChar char="•"/>
            </a:pPr>
            <a:r>
              <a:rPr lang="en-GB" b="0" dirty="0">
                <a:solidFill>
                  <a:schemeClr val="tx1"/>
                </a:solidFill>
              </a:rPr>
              <a:t>High radiation environment for the target and nearby components </a:t>
            </a:r>
            <a:r>
              <a:rPr lang="en-GB" b="0" dirty="0">
                <a:solidFill>
                  <a:schemeClr val="tx1"/>
                </a:solidFill>
                <a:sym typeface="Wingdings" panose="05000000000000000000" pitchFamily="2" charset="2"/>
              </a:rPr>
              <a:t> </a:t>
            </a:r>
            <a:r>
              <a:rPr lang="en-GB" b="0" dirty="0">
                <a:solidFill>
                  <a:srgbClr val="FF0000"/>
                </a:solidFill>
                <a:sym typeface="Wingdings" panose="05000000000000000000" pitchFamily="2" charset="2"/>
              </a:rPr>
              <a:t>robotic manipulations</a:t>
            </a:r>
            <a:endParaRPr lang="en-GB" b="0" dirty="0">
              <a:solidFill>
                <a:schemeClr val="tx1"/>
              </a:solidFill>
              <a:sym typeface="Wingdings" panose="05000000000000000000" pitchFamily="2" charset="2"/>
            </a:endParaRPr>
          </a:p>
          <a:p>
            <a:pPr marL="342900" indent="-342900">
              <a:lnSpc>
                <a:spcPct val="100000"/>
              </a:lnSpc>
              <a:spcBef>
                <a:spcPts val="0"/>
              </a:spcBef>
              <a:spcAft>
                <a:spcPts val="0"/>
              </a:spcAft>
              <a:buFont typeface="Arial" panose="020B0604020202020204" pitchFamily="34" charset="0"/>
              <a:buChar char="•"/>
            </a:pPr>
            <a:r>
              <a:rPr lang="en-GB" b="0" dirty="0">
                <a:solidFill>
                  <a:schemeClr val="tx1"/>
                </a:solidFill>
                <a:sym typeface="Wingdings" panose="05000000000000000000" pitchFamily="2" charset="2"/>
              </a:rPr>
              <a:t>Design of a new </a:t>
            </a:r>
            <a:r>
              <a:rPr lang="en-GB" b="0" dirty="0">
                <a:solidFill>
                  <a:srgbClr val="FF0000"/>
                </a:solidFill>
                <a:sym typeface="Wingdings" panose="05000000000000000000" pitchFamily="2" charset="2"/>
              </a:rPr>
              <a:t>dedicated experimental area</a:t>
            </a:r>
          </a:p>
        </p:txBody>
      </p:sp>
      <p:sp>
        <p:nvSpPr>
          <p:cNvPr id="4" name="Date Placeholder 3">
            <a:extLst>
              <a:ext uri="{FF2B5EF4-FFF2-40B4-BE49-F238E27FC236}">
                <a16:creationId xmlns:a16="http://schemas.microsoft.com/office/drawing/2014/main" id="{B52AE7BE-C1F3-409D-9BA3-FA68B915E0FA}"/>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85B8D18-9B14-45F4-A47F-1154335D5527}"/>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B93FC57C-F3CC-4D4A-9281-1098FC2BFC5B}"/>
              </a:ext>
            </a:extLst>
          </p:cNvPr>
          <p:cNvSpPr>
            <a:spLocks noGrp="1"/>
          </p:cNvSpPr>
          <p:nvPr>
            <p:ph type="sldNum" sz="quarter" idx="12"/>
          </p:nvPr>
        </p:nvSpPr>
        <p:spPr/>
        <p:txBody>
          <a:bodyPr/>
          <a:lstStyle/>
          <a:p>
            <a:fld id="{36B5EA5A-BC32-A742-B11B-8E7414D5B535}" type="slidenum">
              <a:rPr lang="en-US" smtClean="0"/>
              <a:pPr/>
              <a:t>68</a:t>
            </a:fld>
            <a:endParaRPr lang="en-US" dirty="0"/>
          </a:p>
        </p:txBody>
      </p:sp>
      <p:sp>
        <p:nvSpPr>
          <p:cNvPr id="21" name="TextBox 20">
            <a:extLst>
              <a:ext uri="{FF2B5EF4-FFF2-40B4-BE49-F238E27FC236}">
                <a16:creationId xmlns:a16="http://schemas.microsoft.com/office/drawing/2014/main" id="{4CF1C5C0-9D0C-4045-9BA3-EA00EADD264B}"/>
              </a:ext>
            </a:extLst>
          </p:cNvPr>
          <p:cNvSpPr txBox="1"/>
          <p:nvPr/>
        </p:nvSpPr>
        <p:spPr>
          <a:xfrm>
            <a:off x="2916654" y="5616000"/>
            <a:ext cx="3669081" cy="584775"/>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600" b="1" dirty="0">
                <a:solidFill>
                  <a:srgbClr val="FFFF00"/>
                </a:solidFill>
              </a:rPr>
              <a:t>Robotic dismantling and inspection of prototype BDF target</a:t>
            </a:r>
            <a:endParaRPr lang="en-GB" sz="1600" b="1" dirty="0">
              <a:solidFill>
                <a:srgbClr val="FFFF00"/>
              </a:solidFill>
            </a:endParaRPr>
          </a:p>
        </p:txBody>
      </p:sp>
      <p:pic>
        <p:nvPicPr>
          <p:cNvPr id="15" name="Picture 14">
            <a:extLst>
              <a:ext uri="{FF2B5EF4-FFF2-40B4-BE49-F238E27FC236}">
                <a16:creationId xmlns:a16="http://schemas.microsoft.com/office/drawing/2014/main" id="{EB36A7AF-BB60-422F-9BDA-43EDD6458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3019" y="3586295"/>
            <a:ext cx="4779509" cy="2642849"/>
          </a:xfrm>
          <a:prstGeom prst="rect">
            <a:avLst/>
          </a:prstGeom>
        </p:spPr>
      </p:pic>
      <p:pic>
        <p:nvPicPr>
          <p:cNvPr id="10" name="Picture 9">
            <a:extLst>
              <a:ext uri="{FF2B5EF4-FFF2-40B4-BE49-F238E27FC236}">
                <a16:creationId xmlns:a16="http://schemas.microsoft.com/office/drawing/2014/main" id="{5BF0847B-F4BE-46BA-A2B2-818A7A8F45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9954" y="1015704"/>
            <a:ext cx="3671529" cy="2511963"/>
          </a:xfrm>
          <a:prstGeom prst="rect">
            <a:avLst/>
          </a:prstGeom>
        </p:spPr>
      </p:pic>
    </p:spTree>
    <p:extLst>
      <p:ext uri="{BB962C8B-B14F-4D97-AF65-F5344CB8AC3E}">
        <p14:creationId xmlns:p14="http://schemas.microsoft.com/office/powerpoint/2010/main" val="2719200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EC94AC-95CE-436A-893B-BA2D8D1AFD7D}"/>
              </a:ext>
            </a:extLst>
          </p:cNvPr>
          <p:cNvSpPr>
            <a:spLocks noGrp="1"/>
          </p:cNvSpPr>
          <p:nvPr>
            <p:ph type="title"/>
          </p:nvPr>
        </p:nvSpPr>
        <p:spPr/>
        <p:txBody>
          <a:bodyPr/>
          <a:lstStyle/>
          <a:p>
            <a:r>
              <a:rPr lang="en-US" dirty="0"/>
              <a:t>Physics Beyond Colliders: Fixed Target @ LHC</a:t>
            </a:r>
            <a:endParaRPr lang="en-GB" dirty="0"/>
          </a:p>
        </p:txBody>
      </p:sp>
      <p:sp>
        <p:nvSpPr>
          <p:cNvPr id="9" name="Content Placeholder 8">
            <a:extLst>
              <a:ext uri="{FF2B5EF4-FFF2-40B4-BE49-F238E27FC236}">
                <a16:creationId xmlns:a16="http://schemas.microsoft.com/office/drawing/2014/main" id="{9BD2587A-F4E0-4617-98E1-4ABCBA362292}"/>
              </a:ext>
            </a:extLst>
          </p:cNvPr>
          <p:cNvSpPr>
            <a:spLocks noGrp="1"/>
          </p:cNvSpPr>
          <p:nvPr>
            <p:ph sz="half" idx="1"/>
          </p:nvPr>
        </p:nvSpPr>
        <p:spPr/>
        <p:txBody>
          <a:bodyPr/>
          <a:lstStyle/>
          <a:p>
            <a:endParaRPr lang="en-GB" dirty="0"/>
          </a:p>
        </p:txBody>
      </p:sp>
      <p:sp>
        <p:nvSpPr>
          <p:cNvPr id="11" name="Content Placeholder 10">
            <a:extLst>
              <a:ext uri="{FF2B5EF4-FFF2-40B4-BE49-F238E27FC236}">
                <a16:creationId xmlns:a16="http://schemas.microsoft.com/office/drawing/2014/main" id="{D9BA2673-FB5F-4EEA-9076-5FB324A7F85E}"/>
              </a:ext>
            </a:extLst>
          </p:cNvPr>
          <p:cNvSpPr>
            <a:spLocks noGrp="1"/>
          </p:cNvSpPr>
          <p:nvPr>
            <p:ph sz="half" idx="2"/>
          </p:nvPr>
        </p:nvSpPr>
        <p:spPr>
          <a:xfrm>
            <a:off x="7797140" y="1293862"/>
            <a:ext cx="4143713" cy="4608511"/>
          </a:xfrm>
        </p:spPr>
        <p:txBody>
          <a:bodyPr/>
          <a:lstStyle/>
          <a:p>
            <a:pPr marL="342900" indent="-342900">
              <a:lnSpc>
                <a:spcPct val="100000"/>
              </a:lnSpc>
              <a:spcBef>
                <a:spcPts val="0"/>
              </a:spcBef>
              <a:spcAft>
                <a:spcPts val="0"/>
              </a:spcAft>
              <a:buFontTx/>
              <a:buChar char="-"/>
            </a:pPr>
            <a:r>
              <a:rPr lang="en-US" b="0" dirty="0">
                <a:solidFill>
                  <a:srgbClr val="FF0000"/>
                </a:solidFill>
              </a:rPr>
              <a:t>Beam dynamics </a:t>
            </a:r>
            <a:r>
              <a:rPr lang="en-US" b="0" dirty="0">
                <a:solidFill>
                  <a:schemeClr val="tx1"/>
                </a:solidFill>
              </a:rPr>
              <a:t>simulations</a:t>
            </a:r>
          </a:p>
          <a:p>
            <a:pPr marL="342900" indent="-342900">
              <a:lnSpc>
                <a:spcPct val="100000"/>
              </a:lnSpc>
              <a:spcBef>
                <a:spcPts val="0"/>
              </a:spcBef>
              <a:spcAft>
                <a:spcPts val="0"/>
              </a:spcAft>
              <a:buFontTx/>
              <a:buChar char="-"/>
            </a:pPr>
            <a:r>
              <a:rPr lang="en-US" b="0" dirty="0">
                <a:solidFill>
                  <a:schemeClr val="tx1"/>
                </a:solidFill>
              </a:rPr>
              <a:t>Validation of the design (</a:t>
            </a:r>
            <a:r>
              <a:rPr lang="en-US" b="0" dirty="0">
                <a:solidFill>
                  <a:srgbClr val="FF0000"/>
                </a:solidFill>
              </a:rPr>
              <a:t>aperture, impedance</a:t>
            </a:r>
            <a:r>
              <a:rPr lang="en-US" b="0" dirty="0">
                <a:solidFill>
                  <a:schemeClr val="tx1"/>
                </a:solidFill>
              </a:rPr>
              <a:t>, etc.)</a:t>
            </a:r>
          </a:p>
          <a:p>
            <a:pPr marL="342900" indent="-342900">
              <a:lnSpc>
                <a:spcPct val="100000"/>
              </a:lnSpc>
              <a:spcBef>
                <a:spcPts val="0"/>
              </a:spcBef>
              <a:spcAft>
                <a:spcPts val="0"/>
              </a:spcAft>
              <a:buFontTx/>
              <a:buChar char="-"/>
            </a:pPr>
            <a:r>
              <a:rPr lang="en-US" b="0" dirty="0">
                <a:solidFill>
                  <a:srgbClr val="FF0000"/>
                </a:solidFill>
              </a:rPr>
              <a:t>Integration </a:t>
            </a:r>
            <a:r>
              <a:rPr lang="en-US" b="0" dirty="0">
                <a:solidFill>
                  <a:schemeClr val="tx1"/>
                </a:solidFill>
              </a:rPr>
              <a:t>in the experimental area</a:t>
            </a:r>
          </a:p>
          <a:p>
            <a:pPr marL="342900" indent="-342900">
              <a:lnSpc>
                <a:spcPct val="100000"/>
              </a:lnSpc>
              <a:spcBef>
                <a:spcPts val="0"/>
              </a:spcBef>
              <a:spcAft>
                <a:spcPts val="0"/>
              </a:spcAft>
              <a:buFontTx/>
              <a:buChar char="-"/>
            </a:pPr>
            <a:r>
              <a:rPr lang="en-GB" b="0" dirty="0">
                <a:solidFill>
                  <a:srgbClr val="FF0000"/>
                </a:solidFill>
              </a:rPr>
              <a:t>Characterization of extraction crystals </a:t>
            </a:r>
            <a:r>
              <a:rPr lang="en-GB" b="0" dirty="0">
                <a:solidFill>
                  <a:schemeClr val="tx1"/>
                </a:solidFill>
              </a:rPr>
              <a:t>with X-rays</a:t>
            </a:r>
          </a:p>
          <a:p>
            <a:pPr marL="342900" indent="-342900">
              <a:lnSpc>
                <a:spcPct val="100000"/>
              </a:lnSpc>
              <a:spcBef>
                <a:spcPts val="0"/>
              </a:spcBef>
              <a:spcAft>
                <a:spcPts val="0"/>
              </a:spcAft>
              <a:buFontTx/>
              <a:buChar char="-"/>
            </a:pPr>
            <a:r>
              <a:rPr lang="en-GB" b="0" dirty="0">
                <a:solidFill>
                  <a:schemeClr val="tx1"/>
                </a:solidFill>
              </a:rPr>
              <a:t>Precise remote </a:t>
            </a:r>
            <a:r>
              <a:rPr lang="en-GB" b="0" dirty="0">
                <a:solidFill>
                  <a:srgbClr val="FF0000"/>
                </a:solidFill>
              </a:rPr>
              <a:t>control of the crystal position/orientation</a:t>
            </a:r>
            <a:endParaRPr lang="en-US" b="0" dirty="0">
              <a:solidFill>
                <a:srgbClr val="FF0000"/>
              </a:solidFill>
            </a:endParaRPr>
          </a:p>
          <a:p>
            <a:pPr marL="342900" indent="-342900">
              <a:buFontTx/>
              <a:buChar char="-"/>
            </a:pPr>
            <a:endParaRPr lang="en-GB" b="0" dirty="0">
              <a:solidFill>
                <a:schemeClr val="tx1"/>
              </a:solidFill>
            </a:endParaRPr>
          </a:p>
        </p:txBody>
      </p:sp>
      <p:sp>
        <p:nvSpPr>
          <p:cNvPr id="4" name="Date Placeholder 3">
            <a:extLst>
              <a:ext uri="{FF2B5EF4-FFF2-40B4-BE49-F238E27FC236}">
                <a16:creationId xmlns:a16="http://schemas.microsoft.com/office/drawing/2014/main" id="{B52AE7BE-C1F3-409D-9BA3-FA68B915E0FA}"/>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A85B8D18-9B14-45F4-A47F-1154335D5527}"/>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B93FC57C-F3CC-4D4A-9281-1098FC2BFC5B}"/>
              </a:ext>
            </a:extLst>
          </p:cNvPr>
          <p:cNvSpPr>
            <a:spLocks noGrp="1"/>
          </p:cNvSpPr>
          <p:nvPr>
            <p:ph type="sldNum" sz="quarter" idx="12"/>
          </p:nvPr>
        </p:nvSpPr>
        <p:spPr/>
        <p:txBody>
          <a:bodyPr/>
          <a:lstStyle/>
          <a:p>
            <a:fld id="{36B5EA5A-BC32-A742-B11B-8E7414D5B535}" type="slidenum">
              <a:rPr lang="en-US" smtClean="0"/>
              <a:pPr/>
              <a:t>69</a:t>
            </a:fld>
            <a:endParaRPr lang="en-US" dirty="0"/>
          </a:p>
        </p:txBody>
      </p:sp>
      <p:pic>
        <p:nvPicPr>
          <p:cNvPr id="16" name="Screenshot 2019-11-06 at 05.21.56.png" descr="Screenshot 2019-11-06 at 05.21.56.png">
            <a:extLst>
              <a:ext uri="{FF2B5EF4-FFF2-40B4-BE49-F238E27FC236}">
                <a16:creationId xmlns:a16="http://schemas.microsoft.com/office/drawing/2014/main" id="{21A0372C-C5F5-4B04-9D7D-B516E58B74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2805" y="1273144"/>
            <a:ext cx="3342812" cy="1691727"/>
          </a:xfrm>
          <a:prstGeom prst="rect">
            <a:avLst/>
          </a:prstGeom>
          <a:ln w="12700">
            <a:miter lim="400000"/>
          </a:ln>
        </p:spPr>
      </p:pic>
      <p:pic>
        <p:nvPicPr>
          <p:cNvPr id="20" name="Screenshot 2019-11-06 at 05.31.22.png" descr="Screenshot 2019-11-06 at 05.31.22.png">
            <a:extLst>
              <a:ext uri="{FF2B5EF4-FFF2-40B4-BE49-F238E27FC236}">
                <a16:creationId xmlns:a16="http://schemas.microsoft.com/office/drawing/2014/main" id="{F5276C42-17D2-4B58-8DA6-693B15D39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8229" y="3780810"/>
            <a:ext cx="3332667" cy="2165934"/>
          </a:xfrm>
          <a:prstGeom prst="rect">
            <a:avLst/>
          </a:prstGeom>
          <a:ln w="12700">
            <a:miter lim="400000"/>
          </a:ln>
        </p:spPr>
      </p:pic>
      <p:sp>
        <p:nvSpPr>
          <p:cNvPr id="21" name="TextBox 20">
            <a:extLst>
              <a:ext uri="{FF2B5EF4-FFF2-40B4-BE49-F238E27FC236}">
                <a16:creationId xmlns:a16="http://schemas.microsoft.com/office/drawing/2014/main" id="{4CF1C5C0-9D0C-4045-9BA3-EA00EADD264B}"/>
              </a:ext>
            </a:extLst>
          </p:cNvPr>
          <p:cNvSpPr txBox="1"/>
          <p:nvPr/>
        </p:nvSpPr>
        <p:spPr>
          <a:xfrm>
            <a:off x="5535869" y="2683640"/>
            <a:ext cx="1899748" cy="338554"/>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600" b="1" dirty="0">
                <a:solidFill>
                  <a:srgbClr val="FFFF00"/>
                </a:solidFill>
              </a:rPr>
              <a:t>SMOG2@LHCb</a:t>
            </a:r>
          </a:p>
        </p:txBody>
      </p:sp>
      <p:pic>
        <p:nvPicPr>
          <p:cNvPr id="23" name="Picture 22">
            <a:extLst>
              <a:ext uri="{FF2B5EF4-FFF2-40B4-BE49-F238E27FC236}">
                <a16:creationId xmlns:a16="http://schemas.microsoft.com/office/drawing/2014/main" id="{5E497F35-377A-4AAF-9D02-9C0EE5F62A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039810" y="4402931"/>
            <a:ext cx="2475771" cy="1852243"/>
          </a:xfrm>
          <a:prstGeom prst="rect">
            <a:avLst/>
          </a:prstGeom>
        </p:spPr>
      </p:pic>
      <p:sp>
        <p:nvSpPr>
          <p:cNvPr id="24" name="TextBox 23">
            <a:extLst>
              <a:ext uri="{FF2B5EF4-FFF2-40B4-BE49-F238E27FC236}">
                <a16:creationId xmlns:a16="http://schemas.microsoft.com/office/drawing/2014/main" id="{825D6A73-0E6E-440A-986F-675386B8BA47}"/>
              </a:ext>
            </a:extLst>
          </p:cNvPr>
          <p:cNvSpPr txBox="1"/>
          <p:nvPr/>
        </p:nvSpPr>
        <p:spPr>
          <a:xfrm>
            <a:off x="5369529" y="5889421"/>
            <a:ext cx="1820159" cy="338554"/>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600" b="1" dirty="0">
                <a:solidFill>
                  <a:srgbClr val="FFFF00"/>
                </a:solidFill>
              </a:rPr>
              <a:t>LHC IR3 - layout</a:t>
            </a:r>
          </a:p>
        </p:txBody>
      </p:sp>
      <p:grpSp>
        <p:nvGrpSpPr>
          <p:cNvPr id="7" name="Group 6">
            <a:extLst>
              <a:ext uri="{FF2B5EF4-FFF2-40B4-BE49-F238E27FC236}">
                <a16:creationId xmlns:a16="http://schemas.microsoft.com/office/drawing/2014/main" id="{4B81D1BC-AB04-4263-9C6D-E8D3573D566D}"/>
              </a:ext>
            </a:extLst>
          </p:cNvPr>
          <p:cNvGrpSpPr/>
          <p:nvPr/>
        </p:nvGrpSpPr>
        <p:grpSpPr>
          <a:xfrm>
            <a:off x="-201893" y="1161643"/>
            <a:ext cx="4108903" cy="1524644"/>
            <a:chOff x="-201893" y="1161643"/>
            <a:chExt cx="4108903" cy="1524644"/>
          </a:xfrm>
        </p:grpSpPr>
        <p:grpSp>
          <p:nvGrpSpPr>
            <p:cNvPr id="2" name="Group 1">
              <a:extLst>
                <a:ext uri="{FF2B5EF4-FFF2-40B4-BE49-F238E27FC236}">
                  <a16:creationId xmlns:a16="http://schemas.microsoft.com/office/drawing/2014/main" id="{468C162D-F829-4D17-9B57-2CC06D21E202}"/>
                </a:ext>
              </a:extLst>
            </p:cNvPr>
            <p:cNvGrpSpPr/>
            <p:nvPr/>
          </p:nvGrpSpPr>
          <p:grpSpPr>
            <a:xfrm>
              <a:off x="-201893" y="1253023"/>
              <a:ext cx="4108903" cy="1433264"/>
              <a:chOff x="-57763" y="1302625"/>
              <a:chExt cx="4108903" cy="1433264"/>
            </a:xfrm>
          </p:grpSpPr>
          <p:pic>
            <p:nvPicPr>
              <p:cNvPr id="14" name="Scheme2.png" descr="Scheme2.png">
                <a:extLst>
                  <a:ext uri="{FF2B5EF4-FFF2-40B4-BE49-F238E27FC236}">
                    <a16:creationId xmlns:a16="http://schemas.microsoft.com/office/drawing/2014/main" id="{3A03356B-A49E-4793-B542-D529F78BA9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5277" y="1302625"/>
                <a:ext cx="3655863" cy="1433264"/>
              </a:xfrm>
              <a:prstGeom prst="rect">
                <a:avLst/>
              </a:prstGeom>
              <a:ln w="12700" cap="flat">
                <a:noFill/>
                <a:miter lim="400000"/>
              </a:ln>
              <a:effectLst/>
            </p:spPr>
          </p:pic>
          <p:sp>
            <p:nvSpPr>
              <p:cNvPr id="17" name="TextBox 16">
                <a:extLst>
                  <a:ext uri="{FF2B5EF4-FFF2-40B4-BE49-F238E27FC236}">
                    <a16:creationId xmlns:a16="http://schemas.microsoft.com/office/drawing/2014/main" id="{60DD8F48-6858-4132-B8A6-A372CC0A9EBC}"/>
                  </a:ext>
                </a:extLst>
              </p:cNvPr>
              <p:cNvSpPr txBox="1"/>
              <p:nvPr/>
            </p:nvSpPr>
            <p:spPr>
              <a:xfrm>
                <a:off x="-57763" y="1323536"/>
                <a:ext cx="1249565" cy="231598"/>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GB" sz="1600" b="1" dirty="0">
                  <a:solidFill>
                    <a:srgbClr val="FFFF00"/>
                  </a:solidFill>
                </a:endParaRPr>
              </a:p>
            </p:txBody>
          </p:sp>
        </p:grpSp>
        <p:sp>
          <p:nvSpPr>
            <p:cNvPr id="25" name="TextBox 24">
              <a:extLst>
                <a:ext uri="{FF2B5EF4-FFF2-40B4-BE49-F238E27FC236}">
                  <a16:creationId xmlns:a16="http://schemas.microsoft.com/office/drawing/2014/main" id="{03E1BE27-F7DD-4F64-90F6-4674E8CE771B}"/>
                </a:ext>
              </a:extLst>
            </p:cNvPr>
            <p:cNvSpPr txBox="1"/>
            <p:nvPr/>
          </p:nvSpPr>
          <p:spPr>
            <a:xfrm>
              <a:off x="251147" y="1161643"/>
              <a:ext cx="1899748" cy="338554"/>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600" b="1" dirty="0">
                  <a:solidFill>
                    <a:srgbClr val="FFFF00"/>
                  </a:solidFill>
                </a:rPr>
                <a:t>Gas Targets</a:t>
              </a:r>
            </a:p>
          </p:txBody>
        </p:sp>
      </p:grpSp>
      <p:grpSp>
        <p:nvGrpSpPr>
          <p:cNvPr id="8" name="Group 7">
            <a:extLst>
              <a:ext uri="{FF2B5EF4-FFF2-40B4-BE49-F238E27FC236}">
                <a16:creationId xmlns:a16="http://schemas.microsoft.com/office/drawing/2014/main" id="{CEB33F7A-645B-47DF-999C-833439A495BA}"/>
              </a:ext>
            </a:extLst>
          </p:cNvPr>
          <p:cNvGrpSpPr/>
          <p:nvPr/>
        </p:nvGrpSpPr>
        <p:grpSpPr>
          <a:xfrm>
            <a:off x="26254" y="3073666"/>
            <a:ext cx="4394253" cy="1383662"/>
            <a:chOff x="0" y="3457770"/>
            <a:chExt cx="4394253" cy="1383662"/>
          </a:xfrm>
        </p:grpSpPr>
        <p:pic>
          <p:nvPicPr>
            <p:cNvPr id="18" name="Scheme1.png" descr="Scheme1.png">
              <a:extLst>
                <a:ext uri="{FF2B5EF4-FFF2-40B4-BE49-F238E27FC236}">
                  <a16:creationId xmlns:a16="http://schemas.microsoft.com/office/drawing/2014/main" id="{88953449-E61E-4B5E-9810-4034C91144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0350" y="3457770"/>
              <a:ext cx="4133903" cy="1383662"/>
            </a:xfrm>
            <a:prstGeom prst="rect">
              <a:avLst/>
            </a:prstGeom>
            <a:ln w="12700">
              <a:miter lim="400000"/>
            </a:ln>
          </p:spPr>
        </p:pic>
        <p:sp>
          <p:nvSpPr>
            <p:cNvPr id="26" name="TextBox 25">
              <a:extLst>
                <a:ext uri="{FF2B5EF4-FFF2-40B4-BE49-F238E27FC236}">
                  <a16:creationId xmlns:a16="http://schemas.microsoft.com/office/drawing/2014/main" id="{0795243E-5C1B-4872-8B75-E2E8FAF4DB74}"/>
                </a:ext>
              </a:extLst>
            </p:cNvPr>
            <p:cNvSpPr txBox="1"/>
            <p:nvPr/>
          </p:nvSpPr>
          <p:spPr>
            <a:xfrm>
              <a:off x="0" y="3464918"/>
              <a:ext cx="2942550" cy="338554"/>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600" b="1" dirty="0">
                  <a:solidFill>
                    <a:srgbClr val="FFFF00"/>
                  </a:solidFill>
                </a:rPr>
                <a:t>Halo extraction with crystals</a:t>
              </a:r>
            </a:p>
          </p:txBody>
        </p:sp>
      </p:grpSp>
      <p:pic>
        <p:nvPicPr>
          <p:cNvPr id="22" name="Picture 23" descr="IMG_20190328_144631">
            <a:extLst>
              <a:ext uri="{FF2B5EF4-FFF2-40B4-BE49-F238E27FC236}">
                <a16:creationId xmlns:a16="http://schemas.microsoft.com/office/drawing/2014/main" id="{3FDE8EA5-9EB3-4DF8-9A89-89436CAB2D5A}"/>
              </a:ext>
            </a:extLst>
          </p:cNvPr>
          <p:cNvPicPr/>
          <p:nvPr/>
        </p:nvPicPr>
        <p:blipFill>
          <a:blip r:embed="rId7" cstate="screen">
            <a:extLst>
              <a:ext uri="{28A0092B-C50C-407E-A947-70E740481C1C}">
                <a14:useLocalDpi xmlns:a14="http://schemas.microsoft.com/office/drawing/2010/main"/>
              </a:ext>
            </a:extLst>
          </a:blip>
          <a:stretch/>
        </p:blipFill>
        <p:spPr bwMode="auto">
          <a:xfrm>
            <a:off x="8533544" y="4206098"/>
            <a:ext cx="2882520" cy="1622216"/>
          </a:xfrm>
          <a:prstGeom prst="rect">
            <a:avLst/>
          </a:prstGeom>
        </p:spPr>
      </p:pic>
      <p:sp>
        <p:nvSpPr>
          <p:cNvPr id="27" name="TextBox 26">
            <a:extLst>
              <a:ext uri="{FF2B5EF4-FFF2-40B4-BE49-F238E27FC236}">
                <a16:creationId xmlns:a16="http://schemas.microsoft.com/office/drawing/2014/main" id="{B7FC657B-800C-41AD-93CE-ED9A09C44E4B}"/>
              </a:ext>
            </a:extLst>
          </p:cNvPr>
          <p:cNvSpPr txBox="1"/>
          <p:nvPr/>
        </p:nvSpPr>
        <p:spPr>
          <a:xfrm>
            <a:off x="8716700" y="5902373"/>
            <a:ext cx="2516207" cy="338554"/>
          </a:xfrm>
          <a:prstGeom prst="rect">
            <a:avLst/>
          </a:prstGeom>
          <a:solidFill>
            <a:srgbClr val="FF990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GB" sz="1600" b="1" dirty="0">
                <a:solidFill>
                  <a:srgbClr val="FFFF00"/>
                </a:solidFill>
              </a:rPr>
              <a:t>Crystal characterization</a:t>
            </a:r>
          </a:p>
        </p:txBody>
      </p:sp>
    </p:spTree>
    <p:extLst>
      <p:ext uri="{BB962C8B-B14F-4D97-AF65-F5344CB8AC3E}">
        <p14:creationId xmlns:p14="http://schemas.microsoft.com/office/powerpoint/2010/main" val="327385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28801-D203-4994-8412-0A685C194ADA}"/>
              </a:ext>
            </a:extLst>
          </p:cNvPr>
          <p:cNvSpPr>
            <a:spLocks noGrp="1"/>
          </p:cNvSpPr>
          <p:nvPr>
            <p:ph type="title"/>
          </p:nvPr>
        </p:nvSpPr>
        <p:spPr/>
        <p:txBody>
          <a:bodyPr/>
          <a:lstStyle/>
          <a:p>
            <a:r>
              <a:rPr lang="en-US" dirty="0"/>
              <a:t>HDO – Head of Department Office</a:t>
            </a:r>
            <a:endParaRPr lang="en-GB" dirty="0"/>
          </a:p>
        </p:txBody>
      </p:sp>
      <p:sp>
        <p:nvSpPr>
          <p:cNvPr id="4" name="Date Placeholder 3">
            <a:extLst>
              <a:ext uri="{FF2B5EF4-FFF2-40B4-BE49-F238E27FC236}">
                <a16:creationId xmlns:a16="http://schemas.microsoft.com/office/drawing/2014/main" id="{5D58719E-9DFC-4317-8C5C-07BECCE8AB04}"/>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7FCE2D94-6B06-4BE5-863E-16CD31953D3B}"/>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6C131F02-FF24-4003-BD62-C804D4E73AB5}"/>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8DE51A86-7084-4E88-9404-CB30134B9C7E}"/>
              </a:ext>
            </a:extLst>
          </p:cNvPr>
          <p:cNvPicPr>
            <a:picLocks noChangeAspect="1"/>
          </p:cNvPicPr>
          <p:nvPr/>
        </p:nvPicPr>
        <p:blipFill>
          <a:blip r:embed="rId2">
            <a:clrChange>
              <a:clrFrom>
                <a:srgbClr val="FFFFFF"/>
              </a:clrFrom>
              <a:clrTo>
                <a:srgbClr val="FFFFFF">
                  <a:alpha val="0"/>
                </a:srgbClr>
              </a:clrTo>
            </a:clrChange>
            <a:alphaModFix amt="20000"/>
          </a:blip>
          <a:stretch>
            <a:fillRect/>
          </a:stretch>
        </p:blipFill>
        <p:spPr>
          <a:xfrm>
            <a:off x="2185849" y="716623"/>
            <a:ext cx="7963177" cy="5667225"/>
          </a:xfrm>
          <a:prstGeom prst="rect">
            <a:avLst/>
          </a:prstGeom>
        </p:spPr>
      </p:pic>
      <p:pic>
        <p:nvPicPr>
          <p:cNvPr id="10" name="Picture 5">
            <a:extLst>
              <a:ext uri="{FF2B5EF4-FFF2-40B4-BE49-F238E27FC236}">
                <a16:creationId xmlns:a16="http://schemas.microsoft.com/office/drawing/2014/main" id="{2361BA11-B12B-4685-8E45-38E074001FB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75453" y="1052863"/>
            <a:ext cx="1076325" cy="143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050047F7-4B9E-4501-8223-F17DDEE72C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71848" y="1052863"/>
            <a:ext cx="10763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1">
            <a:extLst>
              <a:ext uri="{FF2B5EF4-FFF2-40B4-BE49-F238E27FC236}">
                <a16:creationId xmlns:a16="http://schemas.microsoft.com/office/drawing/2014/main" id="{77957A74-8F16-4AFC-AA79-FA0C0EB4BCBD}"/>
              </a:ext>
            </a:extLst>
          </p:cNvPr>
          <p:cNvSpPr>
            <a:spLocks noGrp="1"/>
          </p:cNvSpPr>
          <p:nvPr>
            <p:ph idx="1"/>
          </p:nvPr>
        </p:nvSpPr>
        <p:spPr bwMode="auto">
          <a:xfrm>
            <a:off x="804756" y="1184814"/>
            <a:ext cx="10800581" cy="5004023"/>
          </a:xfrm>
          <a:noFill/>
        </p:spPr>
        <p:txBody>
          <a:bodyPr/>
          <a:lstStyle/>
          <a:p>
            <a:pPr marL="0" indent="0" algn="ctr">
              <a:buNone/>
              <a:defRPr/>
            </a:pPr>
            <a:r>
              <a:rPr lang="en-GB" sz="3600" dirty="0">
                <a:solidFill>
                  <a:schemeClr val="tx1"/>
                </a:solidFill>
                <a:latin typeface="+mj-lt"/>
                <a:ea typeface="+mj-ea"/>
                <a:cs typeface="+mj-cs"/>
              </a:rPr>
              <a:t>Central</a:t>
            </a:r>
            <a:r>
              <a:rPr lang="en-GB" sz="3600" dirty="0"/>
              <a:t> </a:t>
            </a:r>
            <a:r>
              <a:rPr lang="en-GB" sz="3600" dirty="0">
                <a:solidFill>
                  <a:schemeClr val="tx1"/>
                </a:solidFill>
                <a:latin typeface="+mj-lt"/>
                <a:ea typeface="+mj-ea"/>
                <a:cs typeface="+mj-cs"/>
              </a:rPr>
              <a:t>Administration</a:t>
            </a:r>
          </a:p>
          <a:p>
            <a:pPr marL="0" indent="0" algn="ctr">
              <a:buNone/>
              <a:defRPr/>
            </a:pPr>
            <a:r>
              <a:rPr lang="en-GB" sz="2800" dirty="0" err="1">
                <a:solidFill>
                  <a:schemeClr val="accent6">
                    <a:lumMod val="50000"/>
                  </a:schemeClr>
                </a:solidFill>
                <a:latin typeface="+mj-lt"/>
                <a:ea typeface="+mj-ea"/>
                <a:cs typeface="+mj-cs"/>
              </a:rPr>
              <a:t>Anaïs</a:t>
            </a:r>
            <a:r>
              <a:rPr lang="en-GB" sz="2800" dirty="0">
                <a:solidFill>
                  <a:schemeClr val="accent6">
                    <a:lumMod val="50000"/>
                  </a:schemeClr>
                </a:solidFill>
                <a:latin typeface="+mj-lt"/>
                <a:ea typeface="+mj-ea"/>
                <a:cs typeface="+mj-cs"/>
              </a:rPr>
              <a:t> </a:t>
            </a:r>
            <a:r>
              <a:rPr lang="en-GB" sz="2800" dirty="0" err="1">
                <a:solidFill>
                  <a:schemeClr val="accent6">
                    <a:lumMod val="50000"/>
                  </a:schemeClr>
                </a:solidFill>
                <a:latin typeface="+mj-lt"/>
                <a:ea typeface="+mj-ea"/>
                <a:cs typeface="+mj-cs"/>
              </a:rPr>
              <a:t>Vandekerchove</a:t>
            </a:r>
            <a:r>
              <a:rPr lang="en-GB" sz="2800" dirty="0">
                <a:solidFill>
                  <a:schemeClr val="accent6">
                    <a:lumMod val="50000"/>
                  </a:schemeClr>
                </a:solidFill>
                <a:latin typeface="+mj-lt"/>
                <a:ea typeface="+mj-ea"/>
                <a:cs typeface="+mj-cs"/>
              </a:rPr>
              <a:t> and Cassandra </a:t>
            </a:r>
            <a:r>
              <a:rPr lang="en-GB" sz="2800" dirty="0" err="1">
                <a:solidFill>
                  <a:schemeClr val="accent6">
                    <a:lumMod val="50000"/>
                  </a:schemeClr>
                </a:solidFill>
                <a:latin typeface="+mj-lt"/>
                <a:ea typeface="+mj-ea"/>
                <a:cs typeface="+mj-cs"/>
              </a:rPr>
              <a:t>Heighto</a:t>
            </a:r>
            <a:r>
              <a:rPr lang="en-GB" sz="2800" dirty="0" err="1">
                <a:solidFill>
                  <a:schemeClr val="accent1">
                    <a:lumMod val="75000"/>
                  </a:schemeClr>
                </a:solidFill>
                <a:latin typeface="+mj-lt"/>
                <a:ea typeface="+mj-ea"/>
                <a:cs typeface="+mj-cs"/>
              </a:rPr>
              <a:t>n</a:t>
            </a:r>
            <a:endParaRPr lang="en-GB" sz="2800" dirty="0">
              <a:solidFill>
                <a:schemeClr val="accent1">
                  <a:lumMod val="75000"/>
                </a:schemeClr>
              </a:solidFill>
              <a:latin typeface="+mj-lt"/>
              <a:ea typeface="+mj-ea"/>
              <a:cs typeface="+mj-cs"/>
            </a:endParaRPr>
          </a:p>
          <a:p>
            <a:pPr marL="0" indent="0">
              <a:buNone/>
              <a:defRPr/>
            </a:pPr>
            <a:r>
              <a:rPr lang="en-GB" sz="2800" dirty="0">
                <a:solidFill>
                  <a:schemeClr val="accent1">
                    <a:lumMod val="75000"/>
                  </a:schemeClr>
                </a:solidFill>
                <a:latin typeface="+mj-lt"/>
                <a:ea typeface="+mj-ea"/>
                <a:cs typeface="+mj-cs"/>
              </a:rPr>
              <a:t>Look after the general administration of the Department and related procedures</a:t>
            </a:r>
          </a:p>
          <a:p>
            <a:pPr marL="0" indent="0">
              <a:buNone/>
              <a:defRPr/>
            </a:pPr>
            <a:r>
              <a:rPr lang="en-GB" sz="2800" dirty="0">
                <a:solidFill>
                  <a:schemeClr val="accent1">
                    <a:lumMod val="75000"/>
                  </a:schemeClr>
                </a:solidFill>
                <a:latin typeface="+mj-lt"/>
                <a:ea typeface="+mj-ea"/>
                <a:cs typeface="+mj-cs"/>
              </a:rPr>
              <a:t>Strong Link with the Group Administrative Assistants</a:t>
            </a:r>
          </a:p>
          <a:p>
            <a:pPr marL="0" indent="0" algn="ctr">
              <a:buNone/>
              <a:defRPr/>
            </a:pPr>
            <a:r>
              <a:rPr lang="en-GB" sz="3200" dirty="0">
                <a:solidFill>
                  <a:schemeClr val="tx1"/>
                </a:solidFill>
                <a:latin typeface="+mj-lt"/>
                <a:ea typeface="+mj-ea"/>
                <a:cs typeface="+mj-cs"/>
              </a:rPr>
              <a:t>Contact: </a:t>
            </a:r>
            <a:r>
              <a:rPr lang="en-GB" sz="3200" dirty="0">
                <a:solidFill>
                  <a:schemeClr val="tx1"/>
                </a:solidFill>
                <a:latin typeface="+mj-lt"/>
                <a:ea typeface="+mj-ea"/>
                <a:cs typeface="+mj-cs"/>
                <a:hlinkClick r:id="rId5"/>
              </a:rPr>
              <a:t>BE.central.secretariat@cern.ch</a:t>
            </a:r>
            <a:endParaRPr lang="en-GB" sz="3200" dirty="0">
              <a:solidFill>
                <a:schemeClr val="tx1"/>
              </a:solidFill>
              <a:latin typeface="+mj-lt"/>
              <a:ea typeface="+mj-ea"/>
              <a:cs typeface="+mj-cs"/>
            </a:endParaRPr>
          </a:p>
          <a:p>
            <a:pPr marL="0" indent="0">
              <a:buNone/>
              <a:defRPr/>
            </a:pPr>
            <a:r>
              <a:rPr lang="en-GB" sz="2400" dirty="0">
                <a:solidFill>
                  <a:schemeClr val="tx1"/>
                </a:solidFill>
                <a:latin typeface="+mj-lt"/>
                <a:ea typeface="+mj-ea"/>
                <a:cs typeface="+mj-cs"/>
              </a:rPr>
              <a:t>Contracts all status, arrivals/departures, special leaves, subsistence, overtime, collaboration agreements, personal schedules etc…..</a:t>
            </a:r>
          </a:p>
        </p:txBody>
      </p:sp>
    </p:spTree>
    <p:extLst>
      <p:ext uri="{BB962C8B-B14F-4D97-AF65-F5344CB8AC3E}">
        <p14:creationId xmlns:p14="http://schemas.microsoft.com/office/powerpoint/2010/main" val="28799566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A366-A49E-450B-B58B-E5BDF91D353E}"/>
              </a:ext>
            </a:extLst>
          </p:cNvPr>
          <p:cNvSpPr>
            <a:spLocks noGrp="1"/>
          </p:cNvSpPr>
          <p:nvPr>
            <p:ph type="title"/>
          </p:nvPr>
        </p:nvSpPr>
        <p:spPr/>
        <p:txBody>
          <a:bodyPr/>
          <a:lstStyle/>
          <a:p>
            <a:r>
              <a:rPr lang="en-US" dirty="0"/>
              <a:t>Physics Beyond Colliders: Gamma Factory</a:t>
            </a:r>
            <a:endParaRPr lang="en-GB" dirty="0"/>
          </a:p>
        </p:txBody>
      </p:sp>
      <p:sp>
        <p:nvSpPr>
          <p:cNvPr id="8" name="Content Placeholder 7">
            <a:extLst>
              <a:ext uri="{FF2B5EF4-FFF2-40B4-BE49-F238E27FC236}">
                <a16:creationId xmlns:a16="http://schemas.microsoft.com/office/drawing/2014/main" id="{8239F87F-C14B-46E3-A736-6D1AB75369AC}"/>
              </a:ext>
            </a:extLst>
          </p:cNvPr>
          <p:cNvSpPr>
            <a:spLocks noGrp="1"/>
          </p:cNvSpPr>
          <p:nvPr>
            <p:ph sz="half" idx="1"/>
          </p:nvPr>
        </p:nvSpPr>
        <p:spPr>
          <a:xfrm>
            <a:off x="417052" y="1189749"/>
            <a:ext cx="7138538" cy="4608512"/>
          </a:xfrm>
        </p:spPr>
        <p:txBody>
          <a:bodyPr/>
          <a:lstStyle/>
          <a:p>
            <a:pPr>
              <a:lnSpc>
                <a:spcPct val="100000"/>
              </a:lnSpc>
              <a:spcBef>
                <a:spcPts val="0"/>
              </a:spcBef>
              <a:spcAft>
                <a:spcPts val="1200"/>
              </a:spcAft>
            </a:pPr>
            <a:r>
              <a:rPr lang="en-US" sz="2400" b="0" dirty="0">
                <a:solidFill>
                  <a:srgbClr val="FF0000"/>
                </a:solidFill>
                <a:sym typeface="Wingdings" panose="05000000000000000000" pitchFamily="2" charset="2"/>
              </a:rPr>
              <a:t>Bright, high-energy, photon source</a:t>
            </a:r>
          </a:p>
          <a:p>
            <a:pPr marL="342900" indent="-342900">
              <a:lnSpc>
                <a:spcPct val="100000"/>
              </a:lnSpc>
              <a:spcBef>
                <a:spcPts val="0"/>
              </a:spcBef>
              <a:spcAft>
                <a:spcPts val="1200"/>
              </a:spcAft>
              <a:buFont typeface="Arial" panose="020B0604020202020204" pitchFamily="34" charset="0"/>
              <a:buChar char="•"/>
            </a:pPr>
            <a:r>
              <a:rPr lang="en-US" sz="2000" b="0" dirty="0">
                <a:solidFill>
                  <a:schemeClr val="tx1"/>
                </a:solidFill>
                <a:sym typeface="Wingdings" panose="05000000000000000000" pitchFamily="2" charset="2"/>
              </a:rPr>
              <a:t>Huge variety of applications: </a:t>
            </a:r>
            <a:r>
              <a:rPr lang="en-GB" sz="2000" b="0" dirty="0">
                <a:solidFill>
                  <a:schemeClr val="tx1"/>
                </a:solidFill>
                <a:sym typeface="Wingdings" panose="05000000000000000000" pitchFamily="2" charset="2"/>
              </a:rPr>
              <a:t>Atomic, Nuclear, High energy physics, Accelerator physics</a:t>
            </a:r>
            <a:endParaRPr lang="en-US" sz="2000" b="0" dirty="0">
              <a:solidFill>
                <a:schemeClr val="tx1"/>
              </a:solidFill>
            </a:endParaRPr>
          </a:p>
          <a:p>
            <a:pPr>
              <a:lnSpc>
                <a:spcPct val="100000"/>
              </a:lnSpc>
              <a:spcBef>
                <a:spcPts val="0"/>
              </a:spcBef>
              <a:spcAft>
                <a:spcPts val="1200"/>
              </a:spcAft>
            </a:pPr>
            <a:r>
              <a:rPr lang="en-US" sz="2400" b="0" dirty="0">
                <a:solidFill>
                  <a:schemeClr val="tx1"/>
                </a:solidFill>
              </a:rPr>
              <a:t>Using high-energy, </a:t>
            </a:r>
            <a:r>
              <a:rPr lang="en-US" sz="2400" b="0" dirty="0">
                <a:solidFill>
                  <a:srgbClr val="FF0000"/>
                </a:solidFill>
              </a:rPr>
              <a:t>partially stripped ion beams (SPS, LHC) to amplify photon energy </a:t>
            </a:r>
            <a:r>
              <a:rPr lang="en-US" sz="2400" b="0" dirty="0">
                <a:solidFill>
                  <a:schemeClr val="tx1"/>
                </a:solidFill>
              </a:rPr>
              <a:t>of impinging laser beam</a:t>
            </a:r>
          </a:p>
          <a:p>
            <a:pPr>
              <a:lnSpc>
                <a:spcPct val="100000"/>
              </a:lnSpc>
              <a:spcBef>
                <a:spcPts val="0"/>
              </a:spcBef>
              <a:spcAft>
                <a:spcPts val="1200"/>
              </a:spcAft>
            </a:pPr>
            <a:r>
              <a:rPr lang="en-US" sz="2400" b="0" dirty="0">
                <a:solidFill>
                  <a:schemeClr val="tx1"/>
                </a:solidFill>
                <a:sym typeface="Wingdings" panose="05000000000000000000" pitchFamily="2" charset="2"/>
              </a:rPr>
              <a:t>Aim for </a:t>
            </a:r>
            <a:r>
              <a:rPr lang="en-US" sz="2400" b="0" dirty="0">
                <a:solidFill>
                  <a:srgbClr val="FF0000"/>
                </a:solidFill>
                <a:sym typeface="Wingdings" panose="05000000000000000000" pitchFamily="2" charset="2"/>
              </a:rPr>
              <a:t>proof of principle test in the SPS</a:t>
            </a:r>
            <a:endParaRPr lang="en-GB" sz="2400" b="0" dirty="0">
              <a:solidFill>
                <a:srgbClr val="FF0000"/>
              </a:solidFill>
              <a:sym typeface="Wingdings" panose="05000000000000000000" pitchFamily="2" charset="2"/>
            </a:endParaRPr>
          </a:p>
        </p:txBody>
      </p:sp>
      <p:sp>
        <p:nvSpPr>
          <p:cNvPr id="5" name="Date Placeholder 4">
            <a:extLst>
              <a:ext uri="{FF2B5EF4-FFF2-40B4-BE49-F238E27FC236}">
                <a16:creationId xmlns:a16="http://schemas.microsoft.com/office/drawing/2014/main" id="{81562D03-4537-4291-9BE9-7036E9E965E4}"/>
              </a:ext>
            </a:extLst>
          </p:cNvPr>
          <p:cNvSpPr>
            <a:spLocks noGrp="1"/>
          </p:cNvSpPr>
          <p:nvPr>
            <p:ph type="dt" sz="half" idx="10"/>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4720B9F9-ED2A-4AA2-AFD3-808A1CE78AAD}"/>
              </a:ext>
            </a:extLst>
          </p:cNvPr>
          <p:cNvSpPr>
            <a:spLocks noGrp="1"/>
          </p:cNvSpPr>
          <p:nvPr>
            <p:ph type="ftr" sz="quarter" idx="11"/>
          </p:nvPr>
        </p:nvSpPr>
        <p:spPr/>
        <p:txBody>
          <a:bodyPr/>
          <a:lstStyle/>
          <a:p>
            <a:r>
              <a:rPr lang="en-GB"/>
              <a:t>Introduction to the Beams Department 2021</a:t>
            </a:r>
            <a:endParaRPr lang="en-US" dirty="0"/>
          </a:p>
        </p:txBody>
      </p:sp>
      <p:sp>
        <p:nvSpPr>
          <p:cNvPr id="7" name="Slide Number Placeholder 6">
            <a:extLst>
              <a:ext uri="{FF2B5EF4-FFF2-40B4-BE49-F238E27FC236}">
                <a16:creationId xmlns:a16="http://schemas.microsoft.com/office/drawing/2014/main" id="{38C0EBA3-497D-49DC-88A7-4C01385F3293}"/>
              </a:ext>
            </a:extLst>
          </p:cNvPr>
          <p:cNvSpPr>
            <a:spLocks noGrp="1"/>
          </p:cNvSpPr>
          <p:nvPr>
            <p:ph type="sldNum" sz="quarter" idx="12"/>
          </p:nvPr>
        </p:nvSpPr>
        <p:spPr/>
        <p:txBody>
          <a:bodyPr/>
          <a:lstStyle/>
          <a:p>
            <a:fld id="{36B5EA5A-BC32-A742-B11B-8E7414D5B535}" type="slidenum">
              <a:rPr lang="en-US" smtClean="0"/>
              <a:pPr/>
              <a:t>70</a:t>
            </a:fld>
            <a:endParaRPr lang="en-US" dirty="0"/>
          </a:p>
        </p:txBody>
      </p:sp>
      <p:pic>
        <p:nvPicPr>
          <p:cNvPr id="13" name="Content Placeholder 12">
            <a:extLst>
              <a:ext uri="{FF2B5EF4-FFF2-40B4-BE49-F238E27FC236}">
                <a16:creationId xmlns:a16="http://schemas.microsoft.com/office/drawing/2014/main" id="{AF53BB8F-EBA1-424C-B473-D50EFA8CC658}"/>
              </a:ext>
            </a:extLst>
          </p:cNvPr>
          <p:cNvPicPr>
            <a:picLocks noGrp="1" noChangeAspect="1"/>
          </p:cNvPicPr>
          <p:nvPr>
            <p:ph sz="half" idx="2"/>
          </p:nvPr>
        </p:nvPicPr>
        <p:blipFill>
          <a:blip r:embed="rId2"/>
          <a:stretch>
            <a:fillRect/>
          </a:stretch>
        </p:blipFill>
        <p:spPr>
          <a:xfrm>
            <a:off x="7555590" y="1415841"/>
            <a:ext cx="4636410" cy="2798307"/>
          </a:xfrm>
          <a:prstGeom prst="rect">
            <a:avLst/>
          </a:prstGeom>
        </p:spPr>
      </p:pic>
      <p:sp>
        <p:nvSpPr>
          <p:cNvPr id="9" name="Content Placeholder 7">
            <a:extLst>
              <a:ext uri="{FF2B5EF4-FFF2-40B4-BE49-F238E27FC236}">
                <a16:creationId xmlns:a16="http://schemas.microsoft.com/office/drawing/2014/main" id="{6DE21D0F-8DD8-4F87-A1E8-E019FC553DFE}"/>
              </a:ext>
            </a:extLst>
          </p:cNvPr>
          <p:cNvSpPr txBox="1">
            <a:spLocks/>
          </p:cNvSpPr>
          <p:nvPr/>
        </p:nvSpPr>
        <p:spPr>
          <a:xfrm>
            <a:off x="366338" y="4455803"/>
            <a:ext cx="11081835" cy="4608512"/>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pPr>
            <a:r>
              <a:rPr lang="en-GB" sz="2400" b="0" dirty="0">
                <a:solidFill>
                  <a:schemeClr val="tx1"/>
                </a:solidFill>
                <a:sym typeface="Wingdings" panose="05000000000000000000" pitchFamily="2" charset="2"/>
              </a:rPr>
              <a:t>Contributions from BE on:</a:t>
            </a:r>
          </a:p>
          <a:p>
            <a:pPr marL="457200" indent="-457200">
              <a:lnSpc>
                <a:spcPct val="100000"/>
              </a:lnSpc>
              <a:spcBef>
                <a:spcPts val="0"/>
              </a:spcBef>
              <a:spcAft>
                <a:spcPts val="1200"/>
              </a:spcAft>
              <a:buFont typeface="Arial" panose="020B0604020202020204" pitchFamily="34" charset="0"/>
              <a:buChar char="•"/>
            </a:pPr>
            <a:r>
              <a:rPr lang="en-GB" sz="2000" b="0" dirty="0">
                <a:solidFill>
                  <a:srgbClr val="FF0000"/>
                </a:solidFill>
                <a:sym typeface="Wingdings" panose="05000000000000000000" pitchFamily="2" charset="2"/>
              </a:rPr>
              <a:t>Beam dynamics of partially stripped beams</a:t>
            </a:r>
            <a:r>
              <a:rPr lang="en-GB" sz="2000" b="0" dirty="0">
                <a:solidFill>
                  <a:schemeClr val="tx1"/>
                </a:solidFill>
                <a:sym typeface="Wingdings" panose="05000000000000000000" pitchFamily="2" charset="2"/>
              </a:rPr>
              <a:t>, applications for the </a:t>
            </a:r>
            <a:r>
              <a:rPr lang="en-GB" sz="2000" b="0" dirty="0">
                <a:solidFill>
                  <a:srgbClr val="FF0000"/>
                </a:solidFill>
                <a:sym typeface="Wingdings" panose="05000000000000000000" pitchFamily="2" charset="2"/>
              </a:rPr>
              <a:t>production of high brightness positron and muon beams</a:t>
            </a:r>
          </a:p>
          <a:p>
            <a:pPr marL="457200" indent="-457200">
              <a:lnSpc>
                <a:spcPct val="100000"/>
              </a:lnSpc>
              <a:spcBef>
                <a:spcPts val="0"/>
              </a:spcBef>
              <a:spcAft>
                <a:spcPts val="1200"/>
              </a:spcAft>
              <a:buFont typeface="Arial" panose="020B0604020202020204" pitchFamily="34" charset="0"/>
              <a:buChar char="•"/>
            </a:pPr>
            <a:r>
              <a:rPr lang="en-GB" sz="2000" b="0" dirty="0">
                <a:solidFill>
                  <a:srgbClr val="FF0000"/>
                </a:solidFill>
                <a:sym typeface="Wingdings" panose="05000000000000000000" pitchFamily="2" charset="2"/>
              </a:rPr>
              <a:t>Production and operation with the partially stripped ions </a:t>
            </a:r>
            <a:r>
              <a:rPr lang="en-GB" sz="2000" b="0" dirty="0">
                <a:solidFill>
                  <a:schemeClr val="tx1"/>
                </a:solidFill>
                <a:sym typeface="Wingdings" panose="05000000000000000000" pitchFamily="2" charset="2"/>
              </a:rPr>
              <a:t>in the injector chain</a:t>
            </a:r>
            <a:endParaRPr lang="en-GB" sz="2800" b="0" dirty="0">
              <a:solidFill>
                <a:schemeClr val="tx1"/>
              </a:solidFill>
              <a:sym typeface="Wingdings" panose="05000000000000000000" pitchFamily="2" charset="2"/>
            </a:endParaRPr>
          </a:p>
        </p:txBody>
      </p:sp>
    </p:spTree>
    <p:extLst>
      <p:ext uri="{BB962C8B-B14F-4D97-AF65-F5344CB8AC3E}">
        <p14:creationId xmlns:p14="http://schemas.microsoft.com/office/powerpoint/2010/main" val="1858375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A366-A49E-450B-B58B-E5BDF91D353E}"/>
              </a:ext>
            </a:extLst>
          </p:cNvPr>
          <p:cNvSpPr>
            <a:spLocks noGrp="1"/>
          </p:cNvSpPr>
          <p:nvPr>
            <p:ph type="title"/>
          </p:nvPr>
        </p:nvSpPr>
        <p:spPr/>
        <p:txBody>
          <a:bodyPr/>
          <a:lstStyle/>
          <a:p>
            <a:r>
              <a:rPr lang="en-US" dirty="0"/>
              <a:t>Medical Applications</a:t>
            </a:r>
            <a:endParaRPr lang="en-GB" dirty="0"/>
          </a:p>
        </p:txBody>
      </p:sp>
      <p:sp>
        <p:nvSpPr>
          <p:cNvPr id="8" name="Content Placeholder 7">
            <a:extLst>
              <a:ext uri="{FF2B5EF4-FFF2-40B4-BE49-F238E27FC236}">
                <a16:creationId xmlns:a16="http://schemas.microsoft.com/office/drawing/2014/main" id="{8239F87F-C14B-46E3-A736-6D1AB75369AC}"/>
              </a:ext>
            </a:extLst>
          </p:cNvPr>
          <p:cNvSpPr>
            <a:spLocks noGrp="1"/>
          </p:cNvSpPr>
          <p:nvPr>
            <p:ph sz="half" idx="1"/>
          </p:nvPr>
        </p:nvSpPr>
        <p:spPr>
          <a:xfrm>
            <a:off x="268287" y="2509047"/>
            <a:ext cx="4355084" cy="3682367"/>
          </a:xfrm>
        </p:spPr>
        <p:txBody>
          <a:bodyPr/>
          <a:lstStyle/>
          <a:p>
            <a:pPr marL="457200" indent="-457200">
              <a:lnSpc>
                <a:spcPct val="100000"/>
              </a:lnSpc>
              <a:spcBef>
                <a:spcPts val="0"/>
              </a:spcBef>
              <a:spcAft>
                <a:spcPts val="1200"/>
              </a:spcAft>
              <a:buFont typeface="Arial" panose="020B0604020202020204" pitchFamily="34" charset="0"/>
              <a:buChar char="•"/>
            </a:pPr>
            <a:r>
              <a:rPr lang="en-GB" sz="2000" b="0" dirty="0">
                <a:solidFill>
                  <a:schemeClr val="tx1"/>
                </a:solidFill>
              </a:rPr>
              <a:t>Design of </a:t>
            </a:r>
            <a:r>
              <a:rPr lang="en-GB" sz="2000" b="0" dirty="0">
                <a:solidFill>
                  <a:srgbClr val="FF0000"/>
                </a:solidFill>
              </a:rPr>
              <a:t>innovative high frequency </a:t>
            </a:r>
            <a:r>
              <a:rPr lang="en-GB" sz="2000" b="0" dirty="0" err="1">
                <a:solidFill>
                  <a:srgbClr val="FF0000"/>
                </a:solidFill>
              </a:rPr>
              <a:t>linacs</a:t>
            </a:r>
            <a:r>
              <a:rPr lang="en-GB" sz="2000" b="0" dirty="0">
                <a:solidFill>
                  <a:srgbClr val="FF0000"/>
                </a:solidFill>
              </a:rPr>
              <a:t> </a:t>
            </a:r>
            <a:r>
              <a:rPr lang="en-GB" sz="2000" b="0" dirty="0">
                <a:solidFill>
                  <a:schemeClr val="tx1"/>
                </a:solidFill>
              </a:rPr>
              <a:t>(RFQ, </a:t>
            </a:r>
            <a:r>
              <a:rPr lang="en-GB" sz="2000" b="0" dirty="0">
                <a:solidFill>
                  <a:srgbClr val="FF0000"/>
                </a:solidFill>
              </a:rPr>
              <a:t>bent </a:t>
            </a:r>
            <a:r>
              <a:rPr lang="en-GB" sz="2000" b="0" dirty="0" err="1">
                <a:solidFill>
                  <a:srgbClr val="FF0000"/>
                </a:solidFill>
              </a:rPr>
              <a:t>linac</a:t>
            </a:r>
            <a:r>
              <a:rPr lang="en-GB" sz="2000" b="0" dirty="0">
                <a:solidFill>
                  <a:schemeClr val="tx1"/>
                </a:solidFill>
              </a:rPr>
              <a:t>)</a:t>
            </a:r>
          </a:p>
          <a:p>
            <a:pPr marL="457200" indent="-457200">
              <a:lnSpc>
                <a:spcPct val="100000"/>
              </a:lnSpc>
              <a:spcBef>
                <a:spcPts val="0"/>
              </a:spcBef>
              <a:spcAft>
                <a:spcPts val="1200"/>
              </a:spcAft>
              <a:buFont typeface="Arial" panose="020B0604020202020204" pitchFamily="34" charset="0"/>
              <a:buChar char="•"/>
            </a:pPr>
            <a:r>
              <a:rPr lang="en-GB" sz="2000" b="0" dirty="0">
                <a:solidFill>
                  <a:schemeClr val="tx1"/>
                </a:solidFill>
              </a:rPr>
              <a:t>Design and test of </a:t>
            </a:r>
            <a:r>
              <a:rPr lang="en-GB" sz="2000" b="0" dirty="0">
                <a:solidFill>
                  <a:srgbClr val="FF0000"/>
                </a:solidFill>
              </a:rPr>
              <a:t>Carbon Ion source </a:t>
            </a:r>
            <a:r>
              <a:rPr lang="en-GB" sz="2000" b="0" dirty="0">
                <a:solidFill>
                  <a:schemeClr val="tx1"/>
                </a:solidFill>
              </a:rPr>
              <a:t>producing high current fully stripped ions and its </a:t>
            </a:r>
            <a:r>
              <a:rPr lang="en-GB" sz="2000" b="0" dirty="0">
                <a:solidFill>
                  <a:srgbClr val="FF0000"/>
                </a:solidFill>
              </a:rPr>
              <a:t>LEBT</a:t>
            </a:r>
          </a:p>
          <a:p>
            <a:pPr marL="457200" indent="-457200">
              <a:lnSpc>
                <a:spcPct val="100000"/>
              </a:lnSpc>
              <a:spcBef>
                <a:spcPts val="0"/>
              </a:spcBef>
              <a:spcAft>
                <a:spcPts val="1200"/>
              </a:spcAft>
              <a:buFont typeface="Arial" panose="020B0604020202020204" pitchFamily="34" charset="0"/>
              <a:buChar char="•"/>
            </a:pPr>
            <a:r>
              <a:rPr lang="en-GB" sz="2000" b="0" dirty="0">
                <a:solidFill>
                  <a:schemeClr val="tx1"/>
                </a:solidFill>
              </a:rPr>
              <a:t>Collaboration with CIEMAT and industry </a:t>
            </a:r>
          </a:p>
          <a:p>
            <a:pPr>
              <a:lnSpc>
                <a:spcPct val="100000"/>
              </a:lnSpc>
              <a:spcBef>
                <a:spcPts val="0"/>
              </a:spcBef>
              <a:spcAft>
                <a:spcPts val="600"/>
              </a:spcAft>
            </a:pPr>
            <a:endParaRPr lang="en-GB" sz="2800" b="0" dirty="0">
              <a:solidFill>
                <a:schemeClr val="tx1"/>
              </a:solidFill>
            </a:endParaRPr>
          </a:p>
        </p:txBody>
      </p:sp>
      <p:pic>
        <p:nvPicPr>
          <p:cNvPr id="4" name="Content Placeholder 3">
            <a:extLst>
              <a:ext uri="{FF2B5EF4-FFF2-40B4-BE49-F238E27FC236}">
                <a16:creationId xmlns:a16="http://schemas.microsoft.com/office/drawing/2014/main" id="{265607D5-002A-41E5-9085-530FA17F06F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81060" y="2344444"/>
            <a:ext cx="7410940" cy="3292126"/>
          </a:xfrm>
          <a:prstGeom prst="rect">
            <a:avLst/>
          </a:prstGeom>
        </p:spPr>
      </p:pic>
      <p:sp>
        <p:nvSpPr>
          <p:cNvPr id="5" name="Date Placeholder 4">
            <a:extLst>
              <a:ext uri="{FF2B5EF4-FFF2-40B4-BE49-F238E27FC236}">
                <a16:creationId xmlns:a16="http://schemas.microsoft.com/office/drawing/2014/main" id="{81562D03-4537-4291-9BE9-7036E9E965E4}"/>
              </a:ext>
            </a:extLst>
          </p:cNvPr>
          <p:cNvSpPr>
            <a:spLocks noGrp="1"/>
          </p:cNvSpPr>
          <p:nvPr>
            <p:ph type="dt" sz="half" idx="10"/>
          </p:nvPr>
        </p:nvSpPr>
        <p:spPr/>
        <p:txBody>
          <a:bodyPr/>
          <a:lstStyle/>
          <a:p>
            <a:r>
              <a:rPr lang="en-GB"/>
              <a:t>21/01/2021</a:t>
            </a:r>
            <a:endParaRPr lang="en-US" dirty="0"/>
          </a:p>
        </p:txBody>
      </p:sp>
      <p:sp>
        <p:nvSpPr>
          <p:cNvPr id="6" name="Footer Placeholder 5">
            <a:extLst>
              <a:ext uri="{FF2B5EF4-FFF2-40B4-BE49-F238E27FC236}">
                <a16:creationId xmlns:a16="http://schemas.microsoft.com/office/drawing/2014/main" id="{4720B9F9-ED2A-4AA2-AFD3-808A1CE78AAD}"/>
              </a:ext>
            </a:extLst>
          </p:cNvPr>
          <p:cNvSpPr>
            <a:spLocks noGrp="1"/>
          </p:cNvSpPr>
          <p:nvPr>
            <p:ph type="ftr" sz="quarter" idx="11"/>
          </p:nvPr>
        </p:nvSpPr>
        <p:spPr/>
        <p:txBody>
          <a:bodyPr/>
          <a:lstStyle/>
          <a:p>
            <a:r>
              <a:rPr lang="en-GB"/>
              <a:t>Introduction to the Beams Department 2021</a:t>
            </a:r>
            <a:endParaRPr lang="en-US" dirty="0"/>
          </a:p>
        </p:txBody>
      </p:sp>
      <p:sp>
        <p:nvSpPr>
          <p:cNvPr id="7" name="Slide Number Placeholder 6">
            <a:extLst>
              <a:ext uri="{FF2B5EF4-FFF2-40B4-BE49-F238E27FC236}">
                <a16:creationId xmlns:a16="http://schemas.microsoft.com/office/drawing/2014/main" id="{38C0EBA3-497D-49DC-88A7-4C01385F3293}"/>
              </a:ext>
            </a:extLst>
          </p:cNvPr>
          <p:cNvSpPr>
            <a:spLocks noGrp="1"/>
          </p:cNvSpPr>
          <p:nvPr>
            <p:ph type="sldNum" sz="quarter" idx="12"/>
          </p:nvPr>
        </p:nvSpPr>
        <p:spPr/>
        <p:txBody>
          <a:bodyPr/>
          <a:lstStyle/>
          <a:p>
            <a:fld id="{36B5EA5A-BC32-A742-B11B-8E7414D5B535}" type="slidenum">
              <a:rPr lang="en-US" smtClean="0"/>
              <a:pPr/>
              <a:t>71</a:t>
            </a:fld>
            <a:endParaRPr lang="en-US" dirty="0"/>
          </a:p>
        </p:txBody>
      </p:sp>
      <p:sp>
        <p:nvSpPr>
          <p:cNvPr id="190" name="Content Placeholder 7">
            <a:extLst>
              <a:ext uri="{FF2B5EF4-FFF2-40B4-BE49-F238E27FC236}">
                <a16:creationId xmlns:a16="http://schemas.microsoft.com/office/drawing/2014/main" id="{D7735768-709E-4C77-9C91-47C86C9CFE55}"/>
              </a:ext>
            </a:extLst>
          </p:cNvPr>
          <p:cNvSpPr txBox="1">
            <a:spLocks/>
          </p:cNvSpPr>
          <p:nvPr/>
        </p:nvSpPr>
        <p:spPr>
          <a:xfrm>
            <a:off x="407988" y="1208587"/>
            <a:ext cx="7440613" cy="4801392"/>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600"/>
              </a:spcAft>
            </a:pPr>
            <a:r>
              <a:rPr lang="en-GB" sz="2800" b="0" dirty="0">
                <a:solidFill>
                  <a:srgbClr val="FF0000"/>
                </a:solidFill>
              </a:rPr>
              <a:t>Compact &amp; hospital friendly Carbon Ion </a:t>
            </a:r>
            <a:r>
              <a:rPr lang="en-GB" sz="2800" b="0" dirty="0" err="1">
                <a:solidFill>
                  <a:srgbClr val="FF0000"/>
                </a:solidFill>
              </a:rPr>
              <a:t>Linac</a:t>
            </a:r>
            <a:r>
              <a:rPr lang="en-GB" sz="2800" b="0" dirty="0">
                <a:solidFill>
                  <a:schemeClr val="tx1"/>
                </a:solidFill>
              </a:rPr>
              <a:t>:</a:t>
            </a:r>
          </a:p>
        </p:txBody>
      </p:sp>
    </p:spTree>
    <p:extLst>
      <p:ext uri="{BB962C8B-B14F-4D97-AF65-F5344CB8AC3E}">
        <p14:creationId xmlns:p14="http://schemas.microsoft.com/office/powerpoint/2010/main" val="957545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3C15-90F4-B445-B1A4-454BF9B4509D}"/>
              </a:ext>
            </a:extLst>
          </p:cNvPr>
          <p:cNvSpPr>
            <a:spLocks noGrp="1"/>
          </p:cNvSpPr>
          <p:nvPr>
            <p:ph type="title"/>
          </p:nvPr>
        </p:nvSpPr>
        <p:spPr/>
        <p:txBody>
          <a:bodyPr/>
          <a:lstStyle/>
          <a:p>
            <a:r>
              <a:rPr lang="en-US" dirty="0"/>
              <a:t>Medical Applications</a:t>
            </a:r>
            <a:endParaRPr lang="en-US" dirty="0">
              <a:solidFill>
                <a:srgbClr val="002060"/>
              </a:solidFill>
            </a:endParaRPr>
          </a:p>
        </p:txBody>
      </p:sp>
      <p:pic>
        <p:nvPicPr>
          <p:cNvPr id="4" name="Picture 3">
            <a:extLst>
              <a:ext uri="{FF2B5EF4-FFF2-40B4-BE49-F238E27FC236}">
                <a16:creationId xmlns:a16="http://schemas.microsoft.com/office/drawing/2014/main" id="{58EE3722-990B-684E-8741-C38404F370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85" y="1968706"/>
            <a:ext cx="8659218" cy="3177295"/>
          </a:xfrm>
          <a:prstGeom prst="rect">
            <a:avLst/>
          </a:prstGeom>
        </p:spPr>
      </p:pic>
      <p:sp>
        <p:nvSpPr>
          <p:cNvPr id="5" name="TextBox 4">
            <a:extLst>
              <a:ext uri="{FF2B5EF4-FFF2-40B4-BE49-F238E27FC236}">
                <a16:creationId xmlns:a16="http://schemas.microsoft.com/office/drawing/2014/main" id="{6C1836DA-5378-8847-BDD4-A2A54147EF82}"/>
              </a:ext>
            </a:extLst>
          </p:cNvPr>
          <p:cNvSpPr txBox="1"/>
          <p:nvPr/>
        </p:nvSpPr>
        <p:spPr>
          <a:xfrm>
            <a:off x="137397" y="1054641"/>
            <a:ext cx="8604221" cy="830997"/>
          </a:xfrm>
          <a:prstGeom prst="rect">
            <a:avLst/>
          </a:prstGeom>
          <a:noFill/>
        </p:spPr>
        <p:txBody>
          <a:bodyPr wrap="square" rtlCol="0">
            <a:spAutoFit/>
          </a:bodyPr>
          <a:lstStyle/>
          <a:p>
            <a:r>
              <a:rPr lang="en-US" sz="2400" dirty="0">
                <a:solidFill>
                  <a:srgbClr val="FF0000"/>
                </a:solidFill>
              </a:rPr>
              <a:t>FLASH therapy facility </a:t>
            </a:r>
            <a:r>
              <a:rPr lang="en-US" sz="2400" dirty="0"/>
              <a:t>being designed in collaboration with </a:t>
            </a:r>
            <a:r>
              <a:rPr lang="en-US" sz="2400" dirty="0">
                <a:solidFill>
                  <a:srgbClr val="FF0000"/>
                </a:solidFill>
              </a:rPr>
              <a:t>CHUV</a:t>
            </a:r>
            <a:r>
              <a:rPr lang="en-US" sz="2400" dirty="0">
                <a:solidFill>
                  <a:srgbClr val="0070C0"/>
                </a:solidFill>
              </a:rPr>
              <a:t> </a:t>
            </a:r>
            <a:r>
              <a:rPr lang="en-US" sz="2400" dirty="0">
                <a:sym typeface="Wingdings" panose="05000000000000000000" pitchFamily="2" charset="2"/>
              </a:rPr>
              <a:t> using </a:t>
            </a:r>
            <a:r>
              <a:rPr lang="en-US" sz="2400" dirty="0">
                <a:solidFill>
                  <a:srgbClr val="FF0000"/>
                </a:solidFill>
              </a:rPr>
              <a:t>CLIC technology</a:t>
            </a:r>
            <a:endParaRPr lang="en-GB" sz="2400" dirty="0">
              <a:solidFill>
                <a:srgbClr val="FF0000"/>
              </a:solidFill>
            </a:endParaRPr>
          </a:p>
        </p:txBody>
      </p:sp>
      <p:sp>
        <p:nvSpPr>
          <p:cNvPr id="6" name="TextBox 5">
            <a:extLst>
              <a:ext uri="{FF2B5EF4-FFF2-40B4-BE49-F238E27FC236}">
                <a16:creationId xmlns:a16="http://schemas.microsoft.com/office/drawing/2014/main" id="{0B67BA05-168E-884E-9194-57E6FA02484F}"/>
              </a:ext>
            </a:extLst>
          </p:cNvPr>
          <p:cNvSpPr txBox="1"/>
          <p:nvPr/>
        </p:nvSpPr>
        <p:spPr>
          <a:xfrm>
            <a:off x="137397" y="3312221"/>
            <a:ext cx="4783924" cy="1631216"/>
          </a:xfrm>
          <a:prstGeom prst="rect">
            <a:avLst/>
          </a:prstGeom>
          <a:noFill/>
        </p:spPr>
        <p:txBody>
          <a:bodyPr wrap="square" rtlCol="0">
            <a:spAutoFit/>
          </a:bodyPr>
          <a:lstStyle/>
          <a:p>
            <a:pPr>
              <a:spcAft>
                <a:spcPts val="600"/>
              </a:spcAft>
            </a:pPr>
            <a:r>
              <a:rPr lang="en-US" dirty="0"/>
              <a:t>Treat large, deep-seated tumors in </a:t>
            </a:r>
            <a:r>
              <a:rPr lang="en-US" dirty="0">
                <a:solidFill>
                  <a:srgbClr val="0070C0"/>
                </a:solidFill>
              </a:rPr>
              <a:t>FLASH</a:t>
            </a:r>
            <a:r>
              <a:rPr lang="en-US" dirty="0"/>
              <a:t> conditions. </a:t>
            </a:r>
          </a:p>
          <a:p>
            <a:pPr>
              <a:spcAft>
                <a:spcPts val="600"/>
              </a:spcAft>
            </a:pPr>
            <a:r>
              <a:rPr lang="en-US" dirty="0"/>
              <a:t>Uses </a:t>
            </a:r>
            <a:r>
              <a:rPr lang="en-US" dirty="0">
                <a:solidFill>
                  <a:srgbClr val="FF0000"/>
                </a:solidFill>
              </a:rPr>
              <a:t>100 MeV electrons</a:t>
            </a:r>
            <a:r>
              <a:rPr lang="en-US" dirty="0"/>
              <a:t> and optimized dose delivery.</a:t>
            </a:r>
          </a:p>
          <a:p>
            <a:pPr>
              <a:spcAft>
                <a:spcPts val="600"/>
              </a:spcAft>
            </a:pPr>
            <a:r>
              <a:rPr lang="en-US" dirty="0">
                <a:solidFill>
                  <a:srgbClr val="FF0000"/>
                </a:solidFill>
              </a:rPr>
              <a:t>Compact</a:t>
            </a:r>
            <a:r>
              <a:rPr lang="en-US" dirty="0"/>
              <a:t> to fit on a typical hospital campus.</a:t>
            </a:r>
            <a:endParaRPr lang="en-GB" dirty="0"/>
          </a:p>
        </p:txBody>
      </p:sp>
      <p:pic>
        <p:nvPicPr>
          <p:cNvPr id="9" name="Picture 8">
            <a:extLst>
              <a:ext uri="{FF2B5EF4-FFF2-40B4-BE49-F238E27FC236}">
                <a16:creationId xmlns:a16="http://schemas.microsoft.com/office/drawing/2014/main" id="{DB5C84E1-8873-4845-B1FD-38CECD1B31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3516" y="1281928"/>
            <a:ext cx="3395385" cy="3864073"/>
          </a:xfrm>
          <a:prstGeom prst="rect">
            <a:avLst/>
          </a:prstGeom>
        </p:spPr>
      </p:pic>
      <p:sp>
        <p:nvSpPr>
          <p:cNvPr id="10" name="Rectangle 9">
            <a:extLst>
              <a:ext uri="{FF2B5EF4-FFF2-40B4-BE49-F238E27FC236}">
                <a16:creationId xmlns:a16="http://schemas.microsoft.com/office/drawing/2014/main" id="{796FD0CB-96AE-0F4A-963D-8C6928E1FC82}"/>
              </a:ext>
            </a:extLst>
          </p:cNvPr>
          <p:cNvSpPr/>
          <p:nvPr/>
        </p:nvSpPr>
        <p:spPr>
          <a:xfrm>
            <a:off x="269318" y="5297001"/>
            <a:ext cx="6604093" cy="738664"/>
          </a:xfrm>
          <a:prstGeom prst="rect">
            <a:avLst/>
          </a:prstGeom>
          <a:solidFill>
            <a:srgbClr val="FF9900"/>
          </a:solidFill>
        </p:spPr>
        <p:txBody>
          <a:bodyPr wrap="square">
            <a:spAutoFit/>
          </a:bodyPr>
          <a:lstStyle/>
          <a:p>
            <a:r>
              <a:rPr lang="en-US" sz="1400" b="1" dirty="0">
                <a:solidFill>
                  <a:srgbClr val="FFFF00"/>
                </a:solidFill>
              </a:rPr>
              <a:t>BE contribution:</a:t>
            </a:r>
          </a:p>
          <a:p>
            <a:r>
              <a:rPr lang="en-US" sz="1400" b="1" dirty="0" err="1">
                <a:solidFill>
                  <a:srgbClr val="FFFF00"/>
                </a:solidFill>
              </a:rPr>
              <a:t>Linac</a:t>
            </a:r>
            <a:r>
              <a:rPr lang="en-US" sz="1400" b="1" dirty="0">
                <a:solidFill>
                  <a:srgbClr val="FFFF00"/>
                </a:solidFill>
              </a:rPr>
              <a:t> &amp; transport beam dynamics</a:t>
            </a:r>
          </a:p>
          <a:p>
            <a:r>
              <a:rPr lang="en-US" sz="1400" b="1" dirty="0">
                <a:solidFill>
                  <a:srgbClr val="FFFF00"/>
                </a:solidFill>
              </a:rPr>
              <a:t>Beam physics – commissioning and operation planning</a:t>
            </a:r>
          </a:p>
        </p:txBody>
      </p:sp>
      <p:sp>
        <p:nvSpPr>
          <p:cNvPr id="11" name="Rectangle 10">
            <a:extLst>
              <a:ext uri="{FF2B5EF4-FFF2-40B4-BE49-F238E27FC236}">
                <a16:creationId xmlns:a16="http://schemas.microsoft.com/office/drawing/2014/main" id="{C30D202B-5798-B449-92AD-21DCB5A21D54}"/>
              </a:ext>
            </a:extLst>
          </p:cNvPr>
          <p:cNvSpPr/>
          <p:nvPr/>
        </p:nvSpPr>
        <p:spPr>
          <a:xfrm>
            <a:off x="8521820" y="5172652"/>
            <a:ext cx="3532783" cy="400110"/>
          </a:xfrm>
          <a:prstGeom prst="rect">
            <a:avLst/>
          </a:prstGeom>
        </p:spPr>
        <p:txBody>
          <a:bodyPr wrap="square">
            <a:spAutoFit/>
          </a:bodyPr>
          <a:lstStyle/>
          <a:p>
            <a:r>
              <a:rPr lang="en-GB" sz="1000" dirty="0">
                <a:hlinkClick r:id="rId4"/>
              </a:rPr>
              <a:t>https://home.cern/news/news/knowledge-sharing/cern-and-lausanne-university-hospital-collaborate-pioneering-new-cancer</a:t>
            </a:r>
            <a:r>
              <a:rPr lang="en-GB" sz="1000" dirty="0"/>
              <a:t> </a:t>
            </a:r>
          </a:p>
        </p:txBody>
      </p:sp>
      <p:sp>
        <p:nvSpPr>
          <p:cNvPr id="3" name="Date Placeholder 2">
            <a:extLst>
              <a:ext uri="{FF2B5EF4-FFF2-40B4-BE49-F238E27FC236}">
                <a16:creationId xmlns:a16="http://schemas.microsoft.com/office/drawing/2014/main" id="{26B38109-3B37-42CA-B866-BA9F16DE047E}"/>
              </a:ext>
            </a:extLst>
          </p:cNvPr>
          <p:cNvSpPr>
            <a:spLocks noGrp="1"/>
          </p:cNvSpPr>
          <p:nvPr>
            <p:ph type="dt" sz="half" idx="10"/>
          </p:nvPr>
        </p:nvSpPr>
        <p:spPr/>
        <p:txBody>
          <a:bodyPr/>
          <a:lstStyle/>
          <a:p>
            <a:r>
              <a:rPr lang="en-GB"/>
              <a:t>21/01/2021</a:t>
            </a:r>
            <a:endParaRPr lang="en-US" dirty="0"/>
          </a:p>
        </p:txBody>
      </p:sp>
      <p:sp>
        <p:nvSpPr>
          <p:cNvPr id="7" name="Footer Placeholder 6">
            <a:extLst>
              <a:ext uri="{FF2B5EF4-FFF2-40B4-BE49-F238E27FC236}">
                <a16:creationId xmlns:a16="http://schemas.microsoft.com/office/drawing/2014/main" id="{87AB79A1-66B0-45F0-A230-6A86F68CDD05}"/>
              </a:ext>
            </a:extLst>
          </p:cNvPr>
          <p:cNvSpPr>
            <a:spLocks noGrp="1"/>
          </p:cNvSpPr>
          <p:nvPr>
            <p:ph type="ftr" sz="quarter" idx="11"/>
          </p:nvPr>
        </p:nvSpPr>
        <p:spPr/>
        <p:txBody>
          <a:bodyPr/>
          <a:lstStyle/>
          <a:p>
            <a:r>
              <a:rPr lang="en-GB"/>
              <a:t>Introduction to the Beams Department 2021</a:t>
            </a:r>
            <a:endParaRPr lang="en-US" dirty="0"/>
          </a:p>
        </p:txBody>
      </p:sp>
      <p:sp>
        <p:nvSpPr>
          <p:cNvPr id="8" name="Slide Number Placeholder 7">
            <a:extLst>
              <a:ext uri="{FF2B5EF4-FFF2-40B4-BE49-F238E27FC236}">
                <a16:creationId xmlns:a16="http://schemas.microsoft.com/office/drawing/2014/main" id="{53698FF6-256C-4607-882E-3716152A0E5C}"/>
              </a:ext>
            </a:extLst>
          </p:cNvPr>
          <p:cNvSpPr>
            <a:spLocks noGrp="1"/>
          </p:cNvSpPr>
          <p:nvPr>
            <p:ph type="sldNum" sz="quarter" idx="12"/>
          </p:nvPr>
        </p:nvSpPr>
        <p:spPr/>
        <p:txBody>
          <a:bodyPr/>
          <a:lstStyle/>
          <a:p>
            <a:fld id="{36B5EA5A-BC32-A742-B11B-8E7414D5B535}" type="slidenum">
              <a:rPr lang="en-US" smtClean="0"/>
              <a:pPr/>
              <a:t>72</a:t>
            </a:fld>
            <a:endParaRPr lang="en-US" dirty="0"/>
          </a:p>
        </p:txBody>
      </p:sp>
    </p:spTree>
    <p:extLst>
      <p:ext uri="{BB962C8B-B14F-4D97-AF65-F5344CB8AC3E}">
        <p14:creationId xmlns:p14="http://schemas.microsoft.com/office/powerpoint/2010/main" val="2075528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A4F660-D87C-4E98-B455-DCF6E922DC6F}"/>
              </a:ext>
            </a:extLst>
          </p:cNvPr>
          <p:cNvSpPr>
            <a:spLocks noGrp="1"/>
          </p:cNvSpPr>
          <p:nvPr>
            <p:ph type="title"/>
          </p:nvPr>
        </p:nvSpPr>
        <p:spPr>
          <a:xfrm>
            <a:off x="321361" y="381426"/>
            <a:ext cx="11257831" cy="1065742"/>
          </a:xfrm>
        </p:spPr>
        <p:txBody>
          <a:bodyPr anchor="t">
            <a:normAutofit/>
          </a:bodyPr>
          <a:lstStyle/>
          <a:p>
            <a:r>
              <a:rPr lang="en-US" dirty="0"/>
              <a:t>BEAMS impact on Projects/Studies is/can be HUGE!</a:t>
            </a:r>
            <a:endParaRPr lang="en-GB" dirty="0"/>
          </a:p>
        </p:txBody>
      </p:sp>
      <p:sp>
        <p:nvSpPr>
          <p:cNvPr id="4" name="Content Placeholder 3">
            <a:extLst>
              <a:ext uri="{FF2B5EF4-FFF2-40B4-BE49-F238E27FC236}">
                <a16:creationId xmlns:a16="http://schemas.microsoft.com/office/drawing/2014/main" id="{16E4FC59-E57B-4E37-B8C0-FC0E2444310A}"/>
              </a:ext>
            </a:extLst>
          </p:cNvPr>
          <p:cNvSpPr>
            <a:spLocks noGrp="1"/>
          </p:cNvSpPr>
          <p:nvPr>
            <p:ph sz="half" idx="1"/>
          </p:nvPr>
        </p:nvSpPr>
        <p:spPr>
          <a:xfrm>
            <a:off x="280727" y="1532618"/>
            <a:ext cx="7636399" cy="4608512"/>
          </a:xfrm>
        </p:spPr>
        <p:txBody>
          <a:bodyPr/>
          <a:lstStyle/>
          <a:p>
            <a:pPr>
              <a:lnSpc>
                <a:spcPct val="100000"/>
              </a:lnSpc>
              <a:spcBef>
                <a:spcPts val="0"/>
              </a:spcBef>
              <a:spcAft>
                <a:spcPts val="600"/>
              </a:spcAft>
            </a:pPr>
            <a:r>
              <a:rPr lang="en-US" b="0" dirty="0">
                <a:solidFill>
                  <a:schemeClr val="tx1"/>
                </a:solidFill>
              </a:rPr>
              <a:t>We need to be </a:t>
            </a:r>
            <a:r>
              <a:rPr lang="en-US" b="0" dirty="0">
                <a:solidFill>
                  <a:srgbClr val="FF0000"/>
                </a:solidFill>
              </a:rPr>
              <a:t>creative</a:t>
            </a:r>
            <a:r>
              <a:rPr lang="en-US" b="0" dirty="0">
                <a:solidFill>
                  <a:schemeClr val="tx1"/>
                </a:solidFill>
              </a:rPr>
              <a:t> to: </a:t>
            </a:r>
          </a:p>
          <a:p>
            <a:pPr marL="342900" indent="-342900">
              <a:lnSpc>
                <a:spcPct val="100000"/>
              </a:lnSpc>
              <a:spcBef>
                <a:spcPts val="0"/>
              </a:spcBef>
              <a:spcAft>
                <a:spcPts val="600"/>
              </a:spcAft>
              <a:buFont typeface="Arial" panose="020B0604020202020204" pitchFamily="34" charset="0"/>
              <a:buChar char="•"/>
            </a:pPr>
            <a:r>
              <a:rPr lang="en-US" b="0" dirty="0">
                <a:solidFill>
                  <a:schemeClr val="tx1"/>
                </a:solidFill>
              </a:rPr>
              <a:t>Best </a:t>
            </a:r>
            <a:r>
              <a:rPr lang="en-US" b="0" dirty="0">
                <a:solidFill>
                  <a:srgbClr val="FF0000"/>
                </a:solidFill>
              </a:rPr>
              <a:t>profit from existing infrastructure</a:t>
            </a:r>
            <a:r>
              <a:rPr lang="en-US" b="0" dirty="0">
                <a:solidFill>
                  <a:schemeClr val="tx1"/>
                </a:solidFill>
              </a:rPr>
              <a:t> to increase CERN discovery potential</a:t>
            </a:r>
          </a:p>
          <a:p>
            <a:pPr marL="342900" indent="-342900">
              <a:lnSpc>
                <a:spcPct val="100000"/>
              </a:lnSpc>
              <a:spcBef>
                <a:spcPts val="0"/>
              </a:spcBef>
              <a:spcAft>
                <a:spcPts val="600"/>
              </a:spcAft>
              <a:buFont typeface="Arial" panose="020B0604020202020204" pitchFamily="34" charset="0"/>
              <a:buChar char="•"/>
            </a:pPr>
            <a:r>
              <a:rPr lang="en-US" b="0" dirty="0">
                <a:solidFill>
                  <a:srgbClr val="FF0000"/>
                </a:solidFill>
              </a:rPr>
              <a:t>Reduce size, cost and environmental impact </a:t>
            </a:r>
            <a:r>
              <a:rPr lang="en-US" b="0" dirty="0">
                <a:solidFill>
                  <a:schemeClr val="tx1"/>
                </a:solidFill>
              </a:rPr>
              <a:t>of present and new accelerators/experiments</a:t>
            </a:r>
          </a:p>
          <a:p>
            <a:pPr marL="342900" indent="-342900">
              <a:lnSpc>
                <a:spcPct val="100000"/>
              </a:lnSpc>
              <a:spcBef>
                <a:spcPts val="0"/>
              </a:spcBef>
              <a:spcAft>
                <a:spcPts val="600"/>
              </a:spcAft>
              <a:buFont typeface="Arial" panose="020B0604020202020204" pitchFamily="34" charset="0"/>
              <a:buChar char="•"/>
            </a:pPr>
            <a:endParaRPr lang="en-US" sz="1000" b="0" dirty="0">
              <a:solidFill>
                <a:schemeClr val="tx1"/>
              </a:solidFill>
            </a:endParaRPr>
          </a:p>
          <a:p>
            <a:pPr>
              <a:lnSpc>
                <a:spcPct val="100000"/>
              </a:lnSpc>
              <a:spcBef>
                <a:spcPts val="0"/>
              </a:spcBef>
              <a:spcAft>
                <a:spcPts val="600"/>
              </a:spcAft>
            </a:pPr>
            <a:r>
              <a:rPr lang="en-GB" b="0" dirty="0">
                <a:solidFill>
                  <a:schemeClr val="tx1"/>
                </a:solidFill>
              </a:rPr>
              <a:t>BEAMS has an </a:t>
            </a:r>
            <a:r>
              <a:rPr lang="en-GB" b="0" dirty="0">
                <a:solidFill>
                  <a:srgbClr val="FF0000"/>
                </a:solidFill>
              </a:rPr>
              <a:t>enormous potential to help with</a:t>
            </a:r>
            <a:r>
              <a:rPr lang="en-GB" b="0" dirty="0">
                <a:solidFill>
                  <a:schemeClr val="tx1"/>
                </a:solidFill>
              </a:rPr>
              <a:t>:</a:t>
            </a:r>
            <a:endParaRPr lang="en-US" b="0" dirty="0">
              <a:solidFill>
                <a:schemeClr val="tx1"/>
              </a:solidFill>
            </a:endParaRPr>
          </a:p>
          <a:p>
            <a:pPr marL="342900" indent="-342900">
              <a:lnSpc>
                <a:spcPct val="100000"/>
              </a:lnSpc>
              <a:spcBef>
                <a:spcPts val="0"/>
              </a:spcBef>
              <a:spcAft>
                <a:spcPts val="600"/>
              </a:spcAft>
              <a:buFont typeface="Arial" panose="020B0604020202020204" pitchFamily="34" charset="0"/>
              <a:buChar char="•"/>
            </a:pPr>
            <a:r>
              <a:rPr lang="en-US" b="0" dirty="0">
                <a:solidFill>
                  <a:srgbClr val="FF0000"/>
                </a:solidFill>
              </a:rPr>
              <a:t>Operational experience </a:t>
            </a:r>
            <a:r>
              <a:rPr lang="en-US" b="0" dirty="0">
                <a:solidFill>
                  <a:schemeClr val="tx1"/>
                </a:solidFill>
              </a:rPr>
              <a:t>and profound </a:t>
            </a:r>
            <a:r>
              <a:rPr lang="en-US" b="0" dirty="0">
                <a:solidFill>
                  <a:srgbClr val="FF0000"/>
                </a:solidFill>
              </a:rPr>
              <a:t>knowledge of the infrastructure</a:t>
            </a:r>
          </a:p>
          <a:p>
            <a:pPr marL="342900" indent="-342900">
              <a:lnSpc>
                <a:spcPct val="100000"/>
              </a:lnSpc>
              <a:spcBef>
                <a:spcPts val="0"/>
              </a:spcBef>
              <a:spcAft>
                <a:spcPts val="600"/>
              </a:spcAft>
              <a:buFont typeface="Arial" panose="020B0604020202020204" pitchFamily="34" charset="0"/>
              <a:buChar char="•"/>
            </a:pPr>
            <a:r>
              <a:rPr lang="en-US" b="0" dirty="0">
                <a:solidFill>
                  <a:schemeClr val="tx1"/>
                </a:solidFill>
              </a:rPr>
              <a:t>Cutting-edge </a:t>
            </a:r>
            <a:r>
              <a:rPr lang="en-US" b="0" dirty="0">
                <a:solidFill>
                  <a:srgbClr val="FF0000"/>
                </a:solidFill>
              </a:rPr>
              <a:t>competence and tools in accelerator and experimental area design, applied high perf. computing</a:t>
            </a:r>
          </a:p>
          <a:p>
            <a:pPr marL="342900" indent="-342900">
              <a:lnSpc>
                <a:spcPct val="100000"/>
              </a:lnSpc>
              <a:spcBef>
                <a:spcPts val="0"/>
              </a:spcBef>
              <a:spcAft>
                <a:spcPts val="600"/>
              </a:spcAft>
              <a:buFont typeface="Arial" panose="020B0604020202020204" pitchFamily="34" charset="0"/>
              <a:buChar char="•"/>
            </a:pPr>
            <a:r>
              <a:rPr lang="en-US" b="0" dirty="0">
                <a:solidFill>
                  <a:schemeClr val="tx1"/>
                </a:solidFill>
              </a:rPr>
              <a:t>Unique experience in </a:t>
            </a:r>
            <a:r>
              <a:rPr lang="en-US" b="0" dirty="0">
                <a:solidFill>
                  <a:srgbClr val="FF0000"/>
                </a:solidFill>
              </a:rPr>
              <a:t>metrology for large infrastructures</a:t>
            </a:r>
          </a:p>
          <a:p>
            <a:pPr marL="342900" indent="-342900">
              <a:lnSpc>
                <a:spcPct val="100000"/>
              </a:lnSpc>
              <a:spcBef>
                <a:spcPts val="0"/>
              </a:spcBef>
              <a:spcAft>
                <a:spcPts val="600"/>
              </a:spcAft>
              <a:buFont typeface="Arial" panose="020B0604020202020204" pitchFamily="34" charset="0"/>
              <a:buChar char="•"/>
            </a:pPr>
            <a:r>
              <a:rPr lang="en-US" b="0" dirty="0">
                <a:solidFill>
                  <a:schemeClr val="tx1"/>
                </a:solidFill>
              </a:rPr>
              <a:t>State-of-the-art </a:t>
            </a:r>
            <a:r>
              <a:rPr lang="en-US" b="0" dirty="0">
                <a:solidFill>
                  <a:srgbClr val="FF0000"/>
                </a:solidFill>
              </a:rPr>
              <a:t>controls technology </a:t>
            </a:r>
            <a:r>
              <a:rPr lang="en-US" b="0" dirty="0">
                <a:solidFill>
                  <a:schemeClr val="tx1"/>
                </a:solidFill>
              </a:rPr>
              <a:t>for complex systems </a:t>
            </a:r>
          </a:p>
          <a:p>
            <a:endParaRPr lang="en-GB" dirty="0"/>
          </a:p>
        </p:txBody>
      </p:sp>
      <p:sp>
        <p:nvSpPr>
          <p:cNvPr id="9" name="Date Placeholder 3">
            <a:extLst>
              <a:ext uri="{FF2B5EF4-FFF2-40B4-BE49-F238E27FC236}">
                <a16:creationId xmlns:a16="http://schemas.microsoft.com/office/drawing/2014/main" id="{0DB6442B-BB5C-47D6-8FEF-FC564E7B9372}"/>
              </a:ext>
            </a:extLst>
          </p:cNvPr>
          <p:cNvSpPr>
            <a:spLocks noGrp="1"/>
          </p:cNvSpPr>
          <p:nvPr>
            <p:ph type="dt" sz="half" idx="10"/>
          </p:nvPr>
        </p:nvSpPr>
        <p:spPr/>
        <p:txBody>
          <a:bodyPr/>
          <a:lstStyle/>
          <a:p>
            <a:pPr>
              <a:spcAft>
                <a:spcPts val="600"/>
              </a:spcAft>
            </a:pPr>
            <a:r>
              <a:rPr lang="en-GB"/>
              <a:t>21/01/2021</a:t>
            </a:r>
            <a:endParaRPr lang="en-US"/>
          </a:p>
        </p:txBody>
      </p:sp>
      <p:sp>
        <p:nvSpPr>
          <p:cNvPr id="11" name="Footer Placeholder 4">
            <a:extLst>
              <a:ext uri="{FF2B5EF4-FFF2-40B4-BE49-F238E27FC236}">
                <a16:creationId xmlns:a16="http://schemas.microsoft.com/office/drawing/2014/main" id="{A240185C-6344-42D7-9B78-645EAA4FDA11}"/>
              </a:ext>
            </a:extLst>
          </p:cNvPr>
          <p:cNvSpPr>
            <a:spLocks noGrp="1"/>
          </p:cNvSpPr>
          <p:nvPr>
            <p:ph type="ftr" sz="quarter" idx="11"/>
          </p:nvPr>
        </p:nvSpPr>
        <p:spPr/>
        <p:txBody>
          <a:bodyPr/>
          <a:lstStyle/>
          <a:p>
            <a:pPr>
              <a:spcAft>
                <a:spcPts val="600"/>
              </a:spcAft>
            </a:pPr>
            <a:r>
              <a:rPr lang="en-GB"/>
              <a:t>Introduction to the Beams Department 2021</a:t>
            </a:r>
            <a:endParaRPr lang="en-US"/>
          </a:p>
        </p:txBody>
      </p:sp>
      <p:sp>
        <p:nvSpPr>
          <p:cNvPr id="13" name="Slide Number Placeholder 5">
            <a:extLst>
              <a:ext uri="{FF2B5EF4-FFF2-40B4-BE49-F238E27FC236}">
                <a16:creationId xmlns:a16="http://schemas.microsoft.com/office/drawing/2014/main" id="{32A14741-AC4B-4859-8D05-0D38E7AB8880}"/>
              </a:ext>
            </a:extLst>
          </p:cNvPr>
          <p:cNvSpPr>
            <a:spLocks noGrp="1"/>
          </p:cNvSpPr>
          <p:nvPr>
            <p:ph type="sldNum" sz="quarter" idx="12"/>
          </p:nvPr>
        </p:nvSpPr>
        <p:spPr/>
        <p:txBody>
          <a:bodyPr/>
          <a:lstStyle/>
          <a:p>
            <a:pPr>
              <a:spcAft>
                <a:spcPts val="600"/>
              </a:spcAft>
            </a:pPr>
            <a:fld id="{36B5EA5A-BC32-A742-B11B-8E7414D5B535}" type="slidenum">
              <a:rPr lang="en-US" smtClean="0"/>
              <a:pPr>
                <a:spcAft>
                  <a:spcPts val="600"/>
                </a:spcAft>
              </a:pPr>
              <a:t>73</a:t>
            </a:fld>
            <a:endParaRPr lang="en-US"/>
          </a:p>
        </p:txBody>
      </p:sp>
      <p:pic>
        <p:nvPicPr>
          <p:cNvPr id="10" name="Picture 9">
            <a:extLst>
              <a:ext uri="{FF2B5EF4-FFF2-40B4-BE49-F238E27FC236}">
                <a16:creationId xmlns:a16="http://schemas.microsoft.com/office/drawing/2014/main" id="{053E0CF0-96A0-4093-9B67-F43FFE26C8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b="-1"/>
          <a:stretch/>
        </p:blipFill>
        <p:spPr>
          <a:xfrm>
            <a:off x="7876492" y="1439335"/>
            <a:ext cx="4075415" cy="4200567"/>
          </a:xfrm>
          <a:prstGeom prst="rect">
            <a:avLst/>
          </a:prstGeom>
          <a:noFill/>
        </p:spPr>
      </p:pic>
    </p:spTree>
    <p:extLst>
      <p:ext uri="{BB962C8B-B14F-4D97-AF65-F5344CB8AC3E}">
        <p14:creationId xmlns:p14="http://schemas.microsoft.com/office/powerpoint/2010/main" val="1669544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Projects Hosted by the BEAMS Department</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Rhodri Jones</a:t>
            </a:r>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74</a:t>
            </a:fld>
            <a:endParaRPr lang="en-US" dirty="0"/>
          </a:p>
        </p:txBody>
      </p:sp>
    </p:spTree>
    <p:extLst>
      <p:ext uri="{BB962C8B-B14F-4D97-AF65-F5344CB8AC3E}">
        <p14:creationId xmlns:p14="http://schemas.microsoft.com/office/powerpoint/2010/main" val="3653935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C8040C-4CD5-48CC-8165-83A9DF154CB4}"/>
              </a:ext>
            </a:extLst>
          </p:cNvPr>
          <p:cNvSpPr>
            <a:spLocks noGrp="1"/>
          </p:cNvSpPr>
          <p:nvPr>
            <p:ph idx="1"/>
          </p:nvPr>
        </p:nvSpPr>
        <p:spPr>
          <a:xfrm>
            <a:off x="145080" y="1255790"/>
            <a:ext cx="11638933" cy="4944985"/>
          </a:xfrm>
        </p:spPr>
        <p:txBody>
          <a:bodyPr/>
          <a:lstStyle/>
          <a:p>
            <a:pPr>
              <a:lnSpc>
                <a:spcPct val="100000"/>
              </a:lnSpc>
              <a:spcBef>
                <a:spcPts val="200"/>
              </a:spcBef>
            </a:pPr>
            <a:r>
              <a:rPr lang="en-GB" sz="2400" dirty="0"/>
              <a:t>Hostlab Phase-II Project </a:t>
            </a:r>
            <a:br>
              <a:rPr lang="en-GB" sz="2400" dirty="0"/>
            </a:br>
            <a:r>
              <a:rPr lang="en-GB" sz="2400" dirty="0"/>
              <a:t>reached approval in 2020</a:t>
            </a:r>
          </a:p>
          <a:p>
            <a:pPr>
              <a:lnSpc>
                <a:spcPct val="100000"/>
              </a:lnSpc>
              <a:spcBef>
                <a:spcPts val="200"/>
              </a:spcBef>
            </a:pPr>
            <a:r>
              <a:rPr lang="en-GB" sz="2400" dirty="0"/>
              <a:t>Addressing key projects over </a:t>
            </a:r>
            <a:br>
              <a:rPr lang="en-GB" sz="2400" dirty="0"/>
            </a:br>
            <a:r>
              <a:rPr lang="en-GB" sz="2400" dirty="0"/>
              <a:t>the years 2021-2027</a:t>
            </a:r>
          </a:p>
          <a:p>
            <a:pPr>
              <a:lnSpc>
                <a:spcPct val="100000"/>
              </a:lnSpc>
              <a:spcBef>
                <a:spcPts val="200"/>
              </a:spcBef>
            </a:pPr>
            <a:r>
              <a:rPr lang="en-GB" sz="2400" dirty="0"/>
              <a:t>Counting on key </a:t>
            </a:r>
            <a:br>
              <a:rPr lang="en-GB" sz="2400" dirty="0"/>
            </a:br>
            <a:r>
              <a:rPr lang="en-GB" sz="2400" dirty="0"/>
              <a:t>technical ATS services</a:t>
            </a:r>
          </a:p>
        </p:txBody>
      </p:sp>
      <p:sp>
        <p:nvSpPr>
          <p:cNvPr id="3" name="Title 2">
            <a:extLst>
              <a:ext uri="{FF2B5EF4-FFF2-40B4-BE49-F238E27FC236}">
                <a16:creationId xmlns:a16="http://schemas.microsoft.com/office/drawing/2014/main" id="{9C70417E-522A-478D-8ED2-B8F23E2A0BBD}"/>
              </a:ext>
            </a:extLst>
          </p:cNvPr>
          <p:cNvSpPr>
            <a:spLocks noGrp="1"/>
          </p:cNvSpPr>
          <p:nvPr>
            <p:ph type="title"/>
          </p:nvPr>
        </p:nvSpPr>
        <p:spPr>
          <a:xfrm>
            <a:off x="412775" y="373593"/>
            <a:ext cx="11376025" cy="1065742"/>
          </a:xfrm>
        </p:spPr>
        <p:txBody>
          <a:bodyPr/>
          <a:lstStyle/>
          <a:p>
            <a:r>
              <a:rPr lang="en-GB" dirty="0"/>
              <a:t>Hostlab – </a:t>
            </a:r>
            <a:r>
              <a:rPr lang="en-GB" dirty="0">
                <a:solidFill>
                  <a:srgbClr val="C00000"/>
                </a:solidFill>
              </a:rPr>
              <a:t>Phase-II Upgrades</a:t>
            </a:r>
            <a:br>
              <a:rPr lang="en-GB" dirty="0"/>
            </a:br>
            <a:r>
              <a:rPr kumimoji="0" lang="en-US" sz="2000" b="1" i="0" u="none" strike="noStrike" kern="1200" cap="none" spc="0" normalizeH="0" baseline="0" noProof="0" dirty="0">
                <a:ln>
                  <a:noFill/>
                </a:ln>
                <a:solidFill>
                  <a:srgbClr val="0033A0"/>
                </a:solidFill>
                <a:effectLst/>
                <a:uLnTx/>
                <a:uFillTx/>
                <a:latin typeface="Arial"/>
                <a:ea typeface="+mj-ea"/>
                <a:cs typeface="+mj-cs"/>
              </a:rPr>
              <a:t>Project Leader: Fabio Formenti</a:t>
            </a:r>
            <a:endParaRPr lang="en-GB" dirty="0"/>
          </a:p>
        </p:txBody>
      </p:sp>
      <p:sp>
        <p:nvSpPr>
          <p:cNvPr id="4" name="Date Placeholder 3">
            <a:extLst>
              <a:ext uri="{FF2B5EF4-FFF2-40B4-BE49-F238E27FC236}">
                <a16:creationId xmlns:a16="http://schemas.microsoft.com/office/drawing/2014/main" id="{F35567D2-EBCD-48B6-9451-AD795016FB2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3A0"/>
                </a:solidFill>
                <a:effectLst/>
                <a:uLnTx/>
                <a:uFillTx/>
                <a:latin typeface="Arial"/>
                <a:ea typeface="+mn-ea"/>
                <a:cs typeface="+mn-cs"/>
              </a:rPr>
              <a:t>21/01/2021</a:t>
            </a:r>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67153A6-8F10-401D-9D3D-52DD93218D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Introduction to the Beams Department 2021</a:t>
            </a:r>
            <a:endParaRPr kumimoji="0" lang="en-US" sz="12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4FFA67CD-F222-4E5D-A390-3C13688247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AA7C7A56-72BF-463C-AD2F-17F79BF42D88}"/>
              </a:ext>
            </a:extLst>
          </p:cNvPr>
          <p:cNvGrpSpPr/>
          <p:nvPr/>
        </p:nvGrpSpPr>
        <p:grpSpPr>
          <a:xfrm>
            <a:off x="5540183" y="3948762"/>
            <a:ext cx="6364114" cy="2209862"/>
            <a:chOff x="1316527" y="3315469"/>
            <a:chExt cx="8972549" cy="3115609"/>
          </a:xfrm>
        </p:grpSpPr>
        <p:grpSp>
          <p:nvGrpSpPr>
            <p:cNvPr id="8" name="Group 7">
              <a:extLst>
                <a:ext uri="{FF2B5EF4-FFF2-40B4-BE49-F238E27FC236}">
                  <a16:creationId xmlns:a16="http://schemas.microsoft.com/office/drawing/2014/main" id="{7474D574-738B-4689-83C4-5EB8C5BCFB62}"/>
                </a:ext>
              </a:extLst>
            </p:cNvPr>
            <p:cNvGrpSpPr/>
            <p:nvPr/>
          </p:nvGrpSpPr>
          <p:grpSpPr>
            <a:xfrm>
              <a:off x="1316527" y="3315469"/>
              <a:ext cx="8972549" cy="3115609"/>
              <a:chOff x="1316527" y="3315469"/>
              <a:chExt cx="8972549" cy="3115609"/>
            </a:xfrm>
          </p:grpSpPr>
          <p:grpSp>
            <p:nvGrpSpPr>
              <p:cNvPr id="12" name="Group 11">
                <a:extLst>
                  <a:ext uri="{FF2B5EF4-FFF2-40B4-BE49-F238E27FC236}">
                    <a16:creationId xmlns:a16="http://schemas.microsoft.com/office/drawing/2014/main" id="{F71D2336-617F-4E24-96F5-E728DCD7F848}"/>
                  </a:ext>
                </a:extLst>
              </p:cNvPr>
              <p:cNvGrpSpPr/>
              <p:nvPr/>
            </p:nvGrpSpPr>
            <p:grpSpPr>
              <a:xfrm>
                <a:off x="1316527" y="3315469"/>
                <a:ext cx="8972549" cy="3115609"/>
                <a:chOff x="1316527" y="3315469"/>
                <a:chExt cx="8972549" cy="3115609"/>
              </a:xfrm>
            </p:grpSpPr>
            <p:grpSp>
              <p:nvGrpSpPr>
                <p:cNvPr id="14" name="Group 13">
                  <a:extLst>
                    <a:ext uri="{FF2B5EF4-FFF2-40B4-BE49-F238E27FC236}">
                      <a16:creationId xmlns:a16="http://schemas.microsoft.com/office/drawing/2014/main" id="{0315FF1D-72E4-4E1F-A2F7-EE444E9BBB4A}"/>
                    </a:ext>
                  </a:extLst>
                </p:cNvPr>
                <p:cNvGrpSpPr/>
                <p:nvPr/>
              </p:nvGrpSpPr>
              <p:grpSpPr>
                <a:xfrm>
                  <a:off x="1316527" y="3315469"/>
                  <a:ext cx="8972549" cy="3115609"/>
                  <a:chOff x="1316527" y="3315469"/>
                  <a:chExt cx="8972549" cy="3115609"/>
                </a:xfrm>
              </p:grpSpPr>
              <p:pic>
                <p:nvPicPr>
                  <p:cNvPr id="17" name="Picture 16">
                    <a:extLst>
                      <a:ext uri="{FF2B5EF4-FFF2-40B4-BE49-F238E27FC236}">
                        <a16:creationId xmlns:a16="http://schemas.microsoft.com/office/drawing/2014/main" id="{457C6C0F-86CD-415E-9B4F-4FB818DD56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6527" y="3315469"/>
                    <a:ext cx="8972549" cy="3115609"/>
                  </a:xfrm>
                  <a:prstGeom prst="rect">
                    <a:avLst/>
                  </a:prstGeom>
                </p:spPr>
              </p:pic>
              <p:sp>
                <p:nvSpPr>
                  <p:cNvPr id="18" name="TextBox 17">
                    <a:extLst>
                      <a:ext uri="{FF2B5EF4-FFF2-40B4-BE49-F238E27FC236}">
                        <a16:creationId xmlns:a16="http://schemas.microsoft.com/office/drawing/2014/main" id="{D30816C3-546D-42E3-AAF1-F71498ED4ED6}"/>
                      </a:ext>
                    </a:extLst>
                  </p:cNvPr>
                  <p:cNvSpPr txBox="1"/>
                  <p:nvPr/>
                </p:nvSpPr>
                <p:spPr>
                  <a:xfrm>
                    <a:off x="6731755" y="5252364"/>
                    <a:ext cx="149784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625475" algn="l"/>
                      </a:tabLst>
                      <a:defRPr/>
                    </a:pPr>
                    <a:r>
                      <a:rPr kumimoji="0" lang="en-GB" sz="1100" b="0" i="0" u="none" strike="noStrike" kern="0" cap="none" spc="0" normalizeH="0" baseline="0" noProof="0" dirty="0">
                        <a:ln>
                          <a:noFill/>
                        </a:ln>
                        <a:solidFill>
                          <a:prstClr val="white">
                            <a:lumMod val="75000"/>
                          </a:prstClr>
                        </a:solidFill>
                        <a:effectLst/>
                        <a:highlight>
                          <a:srgbClr val="0050A6"/>
                        </a:highlight>
                        <a:uLnTx/>
                        <a:uFillTx/>
                        <a:latin typeface="Arial Narrow" panose="020B0606020202030204" pitchFamily="34" charset="0"/>
                        <a:ea typeface="+mn-ea"/>
                        <a:cs typeface="+mn-cs"/>
                      </a:rPr>
                      <a:t>2021		   2024</a:t>
                    </a:r>
                  </a:p>
                </p:txBody>
              </p:sp>
              <p:sp>
                <p:nvSpPr>
                  <p:cNvPr id="19" name="TextBox 18">
                    <a:extLst>
                      <a:ext uri="{FF2B5EF4-FFF2-40B4-BE49-F238E27FC236}">
                        <a16:creationId xmlns:a16="http://schemas.microsoft.com/office/drawing/2014/main" id="{09C529B6-8DBB-42BE-AF34-D563098AD63A}"/>
                      </a:ext>
                    </a:extLst>
                  </p:cNvPr>
                  <p:cNvSpPr txBox="1"/>
                  <p:nvPr/>
                </p:nvSpPr>
                <p:spPr>
                  <a:xfrm>
                    <a:off x="8122920" y="5261384"/>
                    <a:ext cx="133604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625475" algn="l"/>
                      </a:tabLst>
                      <a:defRPr/>
                    </a:pPr>
                    <a:r>
                      <a:rPr kumimoji="0" lang="en-GB" sz="1100" b="0" i="0" u="none" strike="noStrike" kern="0" cap="none" spc="0" normalizeH="0" baseline="0" noProof="0" dirty="0">
                        <a:ln>
                          <a:noFill/>
                        </a:ln>
                        <a:solidFill>
                          <a:prstClr val="white">
                            <a:lumMod val="75000"/>
                          </a:prstClr>
                        </a:solidFill>
                        <a:effectLst/>
                        <a:highlight>
                          <a:srgbClr val="0050A6"/>
                        </a:highlight>
                        <a:uLnTx/>
                        <a:uFillTx/>
                        <a:latin typeface="Arial Narrow" panose="020B0606020202030204" pitchFamily="34" charset="0"/>
                        <a:ea typeface="+mn-ea"/>
                        <a:cs typeface="+mn-cs"/>
                      </a:rPr>
                      <a:t>2025     2026     2027</a:t>
                    </a:r>
                  </a:p>
                </p:txBody>
              </p:sp>
            </p:grpSp>
            <p:sp>
              <p:nvSpPr>
                <p:cNvPr id="15" name="TextBox 14">
                  <a:extLst>
                    <a:ext uri="{FF2B5EF4-FFF2-40B4-BE49-F238E27FC236}">
                      <a16:creationId xmlns:a16="http://schemas.microsoft.com/office/drawing/2014/main" id="{BD323974-7388-48C7-ABF3-E2E968D5E1FE}"/>
                    </a:ext>
                  </a:extLst>
                </p:cNvPr>
                <p:cNvSpPr txBox="1"/>
                <p:nvPr/>
              </p:nvSpPr>
              <p:spPr>
                <a:xfrm>
                  <a:off x="5953127" y="5467562"/>
                  <a:ext cx="882267" cy="82445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sng" strike="noStrike" kern="0" cap="none" spc="0" normalizeH="0" baseline="0" noProof="0" dirty="0" err="1">
                      <a:ln>
                        <a:noFill/>
                      </a:ln>
                      <a:solidFill>
                        <a:prstClr val="black"/>
                      </a:solidFill>
                      <a:effectLst/>
                      <a:uLnTx/>
                      <a:uFillTx/>
                      <a:latin typeface="Calibri" panose="020F0502020204030204"/>
                      <a:ea typeface="+mn-ea"/>
                      <a:cs typeface="+mn-cs"/>
                    </a:rPr>
                    <a:t>LHCb</a:t>
                  </a:r>
                  <a:r>
                    <a:rPr kumimoji="0" lang="en-GB" sz="800" b="1" i="0" u="sng" strike="noStrike" kern="0" cap="none" spc="0" normalizeH="0" baseline="0" noProof="0" dirty="0">
                      <a:ln>
                        <a:noFill/>
                      </a:ln>
                      <a:solidFill>
                        <a:prstClr val="black"/>
                      </a:solidFill>
                      <a:effectLst/>
                      <a:uLnTx/>
                      <a:uFillTx/>
                      <a:latin typeface="Calibri" panose="020F0502020204030204"/>
                      <a:ea typeface="+mn-ea"/>
                      <a:cs typeface="+mn-cs"/>
                    </a:rPr>
                    <a:t> &amp; ALICE: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black"/>
                      </a:solidFill>
                      <a:effectLst/>
                      <a:uLnTx/>
                      <a:uFillTx/>
                      <a:latin typeface="Calibri" panose="020F0502020204030204"/>
                      <a:ea typeface="+mn-ea"/>
                      <a:cs typeface="+mn-cs"/>
                    </a:rPr>
                    <a:t>major upgrades</a:t>
                  </a:r>
                </a:p>
              </p:txBody>
            </p:sp>
            <p:sp>
              <p:nvSpPr>
                <p:cNvPr id="16" name="TextBox 15">
                  <a:extLst>
                    <a:ext uri="{FF2B5EF4-FFF2-40B4-BE49-F238E27FC236}">
                      <a16:creationId xmlns:a16="http://schemas.microsoft.com/office/drawing/2014/main" id="{9B0B2FF4-3203-4CA7-A732-2622C1278C5E}"/>
                    </a:ext>
                  </a:extLst>
                </p:cNvPr>
                <p:cNvSpPr txBox="1"/>
                <p:nvPr/>
              </p:nvSpPr>
              <p:spPr>
                <a:xfrm>
                  <a:off x="8065771" y="5465340"/>
                  <a:ext cx="1154429" cy="650886"/>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sng" strike="noStrike" kern="0" cap="none" spc="0" normalizeH="0" baseline="0" noProof="0" dirty="0">
                      <a:ln>
                        <a:noFill/>
                      </a:ln>
                      <a:solidFill>
                        <a:prstClr val="black"/>
                      </a:solidFill>
                      <a:effectLst/>
                      <a:uLnTx/>
                      <a:uFillTx/>
                      <a:latin typeface="Calibri" panose="020F0502020204030204"/>
                      <a:ea typeface="+mn-ea"/>
                      <a:cs typeface="+mn-cs"/>
                    </a:rPr>
                    <a:t>ATLAS &amp; CMS upgrades: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noProof="0" dirty="0">
                      <a:ln>
                        <a:noFill/>
                      </a:ln>
                      <a:solidFill>
                        <a:prstClr val="black"/>
                      </a:solidFill>
                      <a:effectLst/>
                      <a:uLnTx/>
                      <a:uFillTx/>
                      <a:latin typeface="Calibri" panose="020F0502020204030204"/>
                      <a:ea typeface="+mn-ea"/>
                      <a:cs typeface="+mn-cs"/>
                    </a:rPr>
                    <a:t>Finish Ph2</a:t>
                  </a:r>
                </a:p>
              </p:txBody>
            </p:sp>
          </p:grpSp>
          <p:sp>
            <p:nvSpPr>
              <p:cNvPr id="13" name="TextBox 12">
                <a:extLst>
                  <a:ext uri="{FF2B5EF4-FFF2-40B4-BE49-F238E27FC236}">
                    <a16:creationId xmlns:a16="http://schemas.microsoft.com/office/drawing/2014/main" id="{496E4C60-1B74-4230-8B71-A1B112CBDEC6}"/>
                  </a:ext>
                </a:extLst>
              </p:cNvPr>
              <p:cNvSpPr txBox="1"/>
              <p:nvPr/>
            </p:nvSpPr>
            <p:spPr>
              <a:xfrm>
                <a:off x="2300031" y="5138778"/>
                <a:ext cx="55746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0" cap="none" spc="0" normalizeH="0" baseline="0" noProof="0" dirty="0">
                    <a:ln>
                      <a:noFill/>
                    </a:ln>
                    <a:solidFill>
                      <a:srgbClr val="B6283C"/>
                    </a:solidFill>
                    <a:effectLst/>
                    <a:uLnTx/>
                    <a:uFillTx/>
                    <a:latin typeface="Calibri" panose="020F0502020204030204"/>
                    <a:ea typeface="+mn-ea"/>
                    <a:cs typeface="+mn-cs"/>
                  </a:rPr>
                  <a:t>LHC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1" i="0" u="sng" strike="noStrike" kern="0" cap="none" spc="0" normalizeH="0" baseline="0" noProof="0" dirty="0">
                  <a:ln>
                    <a:noFill/>
                  </a:ln>
                  <a:solidFill>
                    <a:srgbClr val="B6283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sng" strike="noStrike" kern="0" cap="none" spc="0" normalizeH="0" baseline="0" noProof="0" dirty="0">
                    <a:ln>
                      <a:noFill/>
                    </a:ln>
                    <a:solidFill>
                      <a:srgbClr val="B6283C"/>
                    </a:solidFill>
                    <a:effectLst/>
                    <a:uLnTx/>
                    <a:uFillTx/>
                    <a:latin typeface="Calibri" panose="020F0502020204030204"/>
                    <a:ea typeface="+mn-ea"/>
                    <a:cs typeface="+mn-cs"/>
                  </a:rPr>
                  <a:t>restart</a:t>
                </a:r>
              </a:p>
            </p:txBody>
          </p:sp>
        </p:grpSp>
        <p:grpSp>
          <p:nvGrpSpPr>
            <p:cNvPr id="9" name="Group 8">
              <a:extLst>
                <a:ext uri="{FF2B5EF4-FFF2-40B4-BE49-F238E27FC236}">
                  <a16:creationId xmlns:a16="http://schemas.microsoft.com/office/drawing/2014/main" id="{7D292130-C642-4D2C-9157-58D457F13919}"/>
                </a:ext>
              </a:extLst>
            </p:cNvPr>
            <p:cNvGrpSpPr/>
            <p:nvPr/>
          </p:nvGrpSpPr>
          <p:grpSpPr>
            <a:xfrm>
              <a:off x="7328923" y="4528733"/>
              <a:ext cx="532098" cy="798849"/>
              <a:chOff x="7339314" y="4528733"/>
              <a:chExt cx="532098" cy="798849"/>
            </a:xfrm>
          </p:grpSpPr>
          <p:sp>
            <p:nvSpPr>
              <p:cNvPr id="10" name="TextBox 9">
                <a:extLst>
                  <a:ext uri="{FF2B5EF4-FFF2-40B4-BE49-F238E27FC236}">
                    <a16:creationId xmlns:a16="http://schemas.microsoft.com/office/drawing/2014/main" id="{0842B978-04E7-45E6-863B-5158ADDD39A1}"/>
                  </a:ext>
                </a:extLst>
              </p:cNvPr>
              <p:cNvSpPr txBox="1"/>
              <p:nvPr/>
            </p:nvSpPr>
            <p:spPr>
              <a:xfrm>
                <a:off x="7339314" y="4528733"/>
                <a:ext cx="532098" cy="400110"/>
              </a:xfrm>
              <a:prstGeom prst="rect">
                <a:avLst/>
              </a:prstGeom>
              <a:solidFill>
                <a:srgbClr val="0050A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prstClr val="white"/>
                    </a:solidFill>
                    <a:effectLst/>
                    <a:uLnTx/>
                    <a:uFillTx/>
                    <a:latin typeface="Calibri" panose="020F0502020204030204"/>
                    <a:ea typeface="+mn-ea"/>
                    <a:cs typeface="+mn-cs"/>
                  </a:rPr>
                  <a:t>EYETS 23/24</a:t>
                </a:r>
              </a:p>
            </p:txBody>
          </p:sp>
          <p:sp>
            <p:nvSpPr>
              <p:cNvPr id="11" name="Rectangle 10">
                <a:extLst>
                  <a:ext uri="{FF2B5EF4-FFF2-40B4-BE49-F238E27FC236}">
                    <a16:creationId xmlns:a16="http://schemas.microsoft.com/office/drawing/2014/main" id="{FC9FD0E1-4900-4D24-AAD0-2374C62B4A89}"/>
                  </a:ext>
                </a:extLst>
              </p:cNvPr>
              <p:cNvSpPr/>
              <p:nvPr/>
            </p:nvSpPr>
            <p:spPr>
              <a:xfrm>
                <a:off x="7533409" y="4927472"/>
                <a:ext cx="123127" cy="400110"/>
              </a:xfrm>
              <a:prstGeom prst="rect">
                <a:avLst/>
              </a:prstGeom>
              <a:solidFill>
                <a:srgbClr val="EDEDE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0" name="Content Placeholder 2">
            <a:extLst>
              <a:ext uri="{FF2B5EF4-FFF2-40B4-BE49-F238E27FC236}">
                <a16:creationId xmlns:a16="http://schemas.microsoft.com/office/drawing/2014/main" id="{D8748720-4AFA-4659-B232-0920C52B4FDF}"/>
              </a:ext>
            </a:extLst>
          </p:cNvPr>
          <p:cNvSpPr txBox="1">
            <a:spLocks/>
          </p:cNvSpPr>
          <p:nvPr/>
        </p:nvSpPr>
        <p:spPr>
          <a:xfrm>
            <a:off x="3869376" y="-740"/>
            <a:ext cx="5132194" cy="1331516"/>
          </a:xfrm>
          <a:prstGeom prst="rect">
            <a:avLst/>
          </a:prstGeom>
        </p:spPr>
        <p:txBody>
          <a:bodyPr/>
          <a:lstStyle>
            <a:lvl1pPr marL="225425" indent="-225425" algn="l" rtl="0" fontAlgn="base">
              <a:spcBef>
                <a:spcPts val="900"/>
              </a:spcBef>
              <a:spcAft>
                <a:spcPct val="0"/>
              </a:spcAft>
              <a:buClr>
                <a:schemeClr val="accent1"/>
              </a:buClr>
              <a:buSzPct val="100000"/>
              <a:buFont typeface="Arial" panose="020B0604020202020204" pitchFamily="34" charset="0"/>
              <a:buChar char="•"/>
              <a:defRPr sz="3000" kern="1200">
                <a:solidFill>
                  <a:srgbClr val="0C377B"/>
                </a:solidFill>
                <a:latin typeface="+mn-lt"/>
                <a:ea typeface="Ubuntu Light"/>
                <a:cs typeface="Ubuntu Light"/>
              </a:defRPr>
            </a:lvl1pPr>
            <a:lvl2pPr marL="460375" indent="-228600" algn="l" rtl="0" fontAlgn="base">
              <a:spcBef>
                <a:spcPts val="900"/>
              </a:spcBef>
              <a:spcAft>
                <a:spcPct val="0"/>
              </a:spcAft>
              <a:buClr>
                <a:schemeClr val="bg2"/>
              </a:buClr>
              <a:buSzPct val="100000"/>
              <a:buFont typeface="Arial" panose="020B0604020202020204" pitchFamily="34" charset="0"/>
              <a:buChar char="•"/>
              <a:defRPr sz="2800" kern="1200">
                <a:solidFill>
                  <a:srgbClr val="0C377B"/>
                </a:solidFill>
                <a:latin typeface="+mn-lt"/>
                <a:ea typeface="Ubuntu Light"/>
                <a:cs typeface="Ubuntu Light"/>
              </a:defRPr>
            </a:lvl2pPr>
            <a:lvl3pPr marL="685800" indent="-225425" algn="l" rtl="0" fontAlgn="base">
              <a:spcBef>
                <a:spcPts val="900"/>
              </a:spcBef>
              <a:spcAft>
                <a:spcPct val="0"/>
              </a:spcAft>
              <a:buClr>
                <a:schemeClr val="accent2"/>
              </a:buClr>
              <a:buSzPct val="100000"/>
              <a:buFont typeface="Arial" panose="020B0604020202020204" pitchFamily="34" charset="0"/>
              <a:buChar char="•"/>
              <a:defRPr sz="2400" kern="1200">
                <a:solidFill>
                  <a:srgbClr val="0C377B"/>
                </a:solidFill>
                <a:latin typeface="+mn-lt"/>
                <a:ea typeface="Ubuntu Light"/>
                <a:cs typeface="Ubuntu Light"/>
              </a:defRPr>
            </a:lvl3pPr>
            <a:lvl4pPr marL="909638" indent="-223838" algn="l" rtl="0" fontAlgn="base">
              <a:spcBef>
                <a:spcPts val="900"/>
              </a:spcBef>
              <a:spcAft>
                <a:spcPct val="0"/>
              </a:spcAft>
              <a:buClr>
                <a:srgbClr val="4F9A06"/>
              </a:buClr>
              <a:buSzPct val="100000"/>
              <a:buFont typeface="Arial" panose="020B0604020202020204" pitchFamily="34" charset="0"/>
              <a:buChar char="•"/>
              <a:defRPr sz="2400" kern="1200">
                <a:solidFill>
                  <a:srgbClr val="0C377B"/>
                </a:solidFill>
                <a:latin typeface="+mn-lt"/>
                <a:ea typeface="Ubuntu Light"/>
                <a:cs typeface="Ubuntu Light"/>
              </a:defRPr>
            </a:lvl4pPr>
            <a:lvl5pPr marL="1146175" indent="-236538" algn="l" rtl="0" fontAlgn="base">
              <a:spcBef>
                <a:spcPts val="900"/>
              </a:spcBef>
              <a:spcAft>
                <a:spcPct val="0"/>
              </a:spcAft>
              <a:buClr>
                <a:srgbClr val="5197CC"/>
              </a:buClr>
              <a:buSzPct val="100000"/>
              <a:buFont typeface="Arial" panose="020B0604020202020204" pitchFamily="34" charset="0"/>
              <a:buChar char="•"/>
              <a:defRPr sz="2400" kern="1200">
                <a:solidFill>
                  <a:srgbClr val="0C377B"/>
                </a:solidFill>
                <a:latin typeface="+mn-lt"/>
                <a:ea typeface="Ubuntu Light"/>
                <a:cs typeface="Ubuntu Light"/>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225425" marR="0" lvl="0" indent="-225425" algn="l" defTabSz="914400" rtl="0" eaLnBrk="1" fontAlgn="base" latinLnBrk="0" hangingPunct="1">
              <a:lnSpc>
                <a:spcPct val="100000"/>
              </a:lnSpc>
              <a:spcBef>
                <a:spcPts val="200"/>
              </a:spcBef>
              <a:spcAft>
                <a:spcPct val="0"/>
              </a:spcAft>
              <a:buClr>
                <a:srgbClr val="0033A0"/>
              </a:buClr>
              <a:buSzPct val="100000"/>
              <a:buFont typeface="Arial" panose="020B0604020202020204" pitchFamily="34" charset="0"/>
              <a:buChar char="•"/>
              <a:tabLst/>
              <a:defRPr/>
            </a:pPr>
            <a:endParaRPr kumimoji="0" lang="en-GB" sz="1050" b="1" i="0" u="none" strike="noStrike" kern="1200" cap="none" spc="0" normalizeH="0" baseline="0" noProof="0" dirty="0">
              <a:ln>
                <a:noFill/>
              </a:ln>
              <a:solidFill>
                <a:srgbClr val="0033A0"/>
              </a:solidFill>
              <a:effectLst/>
              <a:uLnTx/>
              <a:uFillTx/>
              <a:latin typeface="Arial"/>
            </a:endParaRPr>
          </a:p>
        </p:txBody>
      </p:sp>
      <p:sp>
        <p:nvSpPr>
          <p:cNvPr id="21" name="Rectangle 20">
            <a:extLst>
              <a:ext uri="{FF2B5EF4-FFF2-40B4-BE49-F238E27FC236}">
                <a16:creationId xmlns:a16="http://schemas.microsoft.com/office/drawing/2014/main" id="{4B2CE2D6-C783-4DB5-AFBD-12A0E24B5D5E}"/>
              </a:ext>
            </a:extLst>
          </p:cNvPr>
          <p:cNvSpPr/>
          <p:nvPr/>
        </p:nvSpPr>
        <p:spPr>
          <a:xfrm>
            <a:off x="5676794" y="3420405"/>
            <a:ext cx="63045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(Experiments to get prepared for EYETS and LSs)</a:t>
            </a:r>
          </a:p>
        </p:txBody>
      </p:sp>
      <p:sp>
        <p:nvSpPr>
          <p:cNvPr id="22" name="TextBox 21">
            <a:extLst>
              <a:ext uri="{FF2B5EF4-FFF2-40B4-BE49-F238E27FC236}">
                <a16:creationId xmlns:a16="http://schemas.microsoft.com/office/drawing/2014/main" id="{CF422827-AE9D-49DA-82CC-0BDF9362F31D}"/>
              </a:ext>
            </a:extLst>
          </p:cNvPr>
          <p:cNvSpPr txBox="1"/>
          <p:nvPr/>
        </p:nvSpPr>
        <p:spPr>
          <a:xfrm>
            <a:off x="6979131" y="5803252"/>
            <a:ext cx="1218567" cy="461665"/>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Chamonix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Kick-off Phase-1</a:t>
            </a:r>
          </a:p>
        </p:txBody>
      </p:sp>
      <p:cxnSp>
        <p:nvCxnSpPr>
          <p:cNvPr id="23" name="Straight Connector 22">
            <a:extLst>
              <a:ext uri="{FF2B5EF4-FFF2-40B4-BE49-F238E27FC236}">
                <a16:creationId xmlns:a16="http://schemas.microsoft.com/office/drawing/2014/main" id="{B7EFA37A-1199-4B86-96D9-A7298169DAA2}"/>
              </a:ext>
            </a:extLst>
          </p:cNvPr>
          <p:cNvCxnSpPr>
            <a:cxnSpLocks/>
          </p:cNvCxnSpPr>
          <p:nvPr/>
        </p:nvCxnSpPr>
        <p:spPr>
          <a:xfrm>
            <a:off x="8226271" y="4880162"/>
            <a:ext cx="7430" cy="1391074"/>
          </a:xfrm>
          <a:prstGeom prst="line">
            <a:avLst/>
          </a:prstGeom>
          <a:noFill/>
          <a:ln w="28575" cap="flat" cmpd="sng" algn="ctr">
            <a:solidFill>
              <a:srgbClr val="FF0000"/>
            </a:solidFill>
            <a:prstDash val="solid"/>
            <a:miter lim="800000"/>
          </a:ln>
          <a:effectLst/>
        </p:spPr>
      </p:cxnSp>
      <p:sp>
        <p:nvSpPr>
          <p:cNvPr id="24" name="TextBox 23">
            <a:extLst>
              <a:ext uri="{FF2B5EF4-FFF2-40B4-BE49-F238E27FC236}">
                <a16:creationId xmlns:a16="http://schemas.microsoft.com/office/drawing/2014/main" id="{CD935976-51A8-4794-BF50-2F0C40643824}"/>
              </a:ext>
            </a:extLst>
          </p:cNvPr>
          <p:cNvSpPr txBox="1"/>
          <p:nvPr/>
        </p:nvSpPr>
        <p:spPr>
          <a:xfrm>
            <a:off x="8792408" y="4196405"/>
            <a:ext cx="1218567" cy="461665"/>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MTP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a:ea typeface="+mn-ea"/>
                <a:cs typeface="+mn-cs"/>
              </a:rPr>
              <a:t>Kick-off Phase-2</a:t>
            </a:r>
          </a:p>
        </p:txBody>
      </p:sp>
      <p:cxnSp>
        <p:nvCxnSpPr>
          <p:cNvPr id="25" name="Straight Connector 24">
            <a:extLst>
              <a:ext uri="{FF2B5EF4-FFF2-40B4-BE49-F238E27FC236}">
                <a16:creationId xmlns:a16="http://schemas.microsoft.com/office/drawing/2014/main" id="{9E0398FC-7815-4421-BC93-077EF5E8F103}"/>
              </a:ext>
            </a:extLst>
          </p:cNvPr>
          <p:cNvCxnSpPr>
            <a:cxnSpLocks/>
          </p:cNvCxnSpPr>
          <p:nvPr/>
        </p:nvCxnSpPr>
        <p:spPr>
          <a:xfrm>
            <a:off x="8802649" y="4560018"/>
            <a:ext cx="9538" cy="1710674"/>
          </a:xfrm>
          <a:prstGeom prst="line">
            <a:avLst/>
          </a:prstGeom>
          <a:noFill/>
          <a:ln w="28575" cap="flat" cmpd="sng" algn="ctr">
            <a:solidFill>
              <a:srgbClr val="FF0000"/>
            </a:solidFill>
            <a:prstDash val="solid"/>
            <a:miter lim="800000"/>
          </a:ln>
          <a:effectLst/>
        </p:spPr>
      </p:cxnSp>
      <p:grpSp>
        <p:nvGrpSpPr>
          <p:cNvPr id="26" name="Group 25">
            <a:extLst>
              <a:ext uri="{FF2B5EF4-FFF2-40B4-BE49-F238E27FC236}">
                <a16:creationId xmlns:a16="http://schemas.microsoft.com/office/drawing/2014/main" id="{45DA4628-B85D-4CE1-8FEC-00F542FDDF49}"/>
              </a:ext>
            </a:extLst>
          </p:cNvPr>
          <p:cNvGrpSpPr/>
          <p:nvPr/>
        </p:nvGrpSpPr>
        <p:grpSpPr>
          <a:xfrm>
            <a:off x="803818" y="3697506"/>
            <a:ext cx="3674188" cy="2503269"/>
            <a:chOff x="1759974" y="2625214"/>
            <a:chExt cx="5680831" cy="3837750"/>
          </a:xfrm>
        </p:grpSpPr>
        <p:grpSp>
          <p:nvGrpSpPr>
            <p:cNvPr id="27" name="Group 26">
              <a:extLst>
                <a:ext uri="{FF2B5EF4-FFF2-40B4-BE49-F238E27FC236}">
                  <a16:creationId xmlns:a16="http://schemas.microsoft.com/office/drawing/2014/main" id="{B3F7C63D-BBAC-4EB9-BDF3-22B1DDD89ED6}"/>
                </a:ext>
              </a:extLst>
            </p:cNvPr>
            <p:cNvGrpSpPr/>
            <p:nvPr/>
          </p:nvGrpSpPr>
          <p:grpSpPr>
            <a:xfrm>
              <a:off x="1759974" y="2625214"/>
              <a:ext cx="5680831" cy="3837750"/>
              <a:chOff x="1759974" y="2625214"/>
              <a:chExt cx="5680831" cy="3837750"/>
            </a:xfrm>
          </p:grpSpPr>
          <p:grpSp>
            <p:nvGrpSpPr>
              <p:cNvPr id="29" name="Group 28">
                <a:extLst>
                  <a:ext uri="{FF2B5EF4-FFF2-40B4-BE49-F238E27FC236}">
                    <a16:creationId xmlns:a16="http://schemas.microsoft.com/office/drawing/2014/main" id="{EED456BA-26DF-4E23-9B3F-AE2FA641F623}"/>
                  </a:ext>
                </a:extLst>
              </p:cNvPr>
              <p:cNvGrpSpPr/>
              <p:nvPr/>
            </p:nvGrpSpPr>
            <p:grpSpPr>
              <a:xfrm>
                <a:off x="1759974" y="2625214"/>
                <a:ext cx="5680831" cy="3837750"/>
                <a:chOff x="336923" y="2259040"/>
                <a:chExt cx="5917757" cy="4155812"/>
              </a:xfrm>
            </p:grpSpPr>
            <p:pic>
              <p:nvPicPr>
                <p:cNvPr id="31" name="Picture 30">
                  <a:extLst>
                    <a:ext uri="{FF2B5EF4-FFF2-40B4-BE49-F238E27FC236}">
                      <a16:creationId xmlns:a16="http://schemas.microsoft.com/office/drawing/2014/main" id="{55290A8A-E5A8-4604-BC00-E2E7BC58A7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837" y="2500312"/>
                  <a:ext cx="5500895" cy="3797440"/>
                </a:xfrm>
                <a:prstGeom prst="rect">
                  <a:avLst/>
                </a:prstGeom>
              </p:spPr>
            </p:pic>
            <p:sp>
              <p:nvSpPr>
                <p:cNvPr id="32" name="Freeform: Shape 31">
                  <a:extLst>
                    <a:ext uri="{FF2B5EF4-FFF2-40B4-BE49-F238E27FC236}">
                      <a16:creationId xmlns:a16="http://schemas.microsoft.com/office/drawing/2014/main" id="{94D36C6F-FED2-4C06-8A9B-9C0A5940CBFE}"/>
                    </a:ext>
                  </a:extLst>
                </p:cNvPr>
                <p:cNvSpPr/>
                <p:nvPr/>
              </p:nvSpPr>
              <p:spPr>
                <a:xfrm>
                  <a:off x="336923" y="2259040"/>
                  <a:ext cx="5917757" cy="4155812"/>
                </a:xfrm>
                <a:custGeom>
                  <a:avLst/>
                  <a:gdLst>
                    <a:gd name="connsiteX0" fmla="*/ 4043108 w 6619340"/>
                    <a:gd name="connsiteY0" fmla="*/ 389038 h 4721211"/>
                    <a:gd name="connsiteX1" fmla="*/ 6042596 w 6619340"/>
                    <a:gd name="connsiteY1" fmla="*/ 389038 h 4721211"/>
                    <a:gd name="connsiteX2" fmla="*/ 6152324 w 6619340"/>
                    <a:gd name="connsiteY2" fmla="*/ 4412398 h 4721211"/>
                    <a:gd name="connsiteX3" fmla="*/ 458660 w 6619340"/>
                    <a:gd name="connsiteY3" fmla="*/ 4351438 h 4721211"/>
                    <a:gd name="connsiteX4" fmla="*/ 775652 w 6619340"/>
                    <a:gd name="connsiteY4" fmla="*/ 3583342 h 4721211"/>
                    <a:gd name="connsiteX5" fmla="*/ 4213796 w 6619340"/>
                    <a:gd name="connsiteY5" fmla="*/ 3558958 h 4721211"/>
                    <a:gd name="connsiteX6" fmla="*/ 3994340 w 6619340"/>
                    <a:gd name="connsiteY6" fmla="*/ 2437294 h 4721211"/>
                    <a:gd name="connsiteX7" fmla="*/ 4043108 w 6619340"/>
                    <a:gd name="connsiteY7" fmla="*/ 389038 h 4721211"/>
                    <a:gd name="connsiteX0" fmla="*/ 4043108 w 6648298"/>
                    <a:gd name="connsiteY0" fmla="*/ 196329 h 4503252"/>
                    <a:gd name="connsiteX1" fmla="*/ 6115748 w 6648298"/>
                    <a:gd name="connsiteY1" fmla="*/ 537705 h 4503252"/>
                    <a:gd name="connsiteX2" fmla="*/ 6152324 w 6648298"/>
                    <a:gd name="connsiteY2" fmla="*/ 4219689 h 4503252"/>
                    <a:gd name="connsiteX3" fmla="*/ 458660 w 6648298"/>
                    <a:gd name="connsiteY3" fmla="*/ 4158729 h 4503252"/>
                    <a:gd name="connsiteX4" fmla="*/ 775652 w 6648298"/>
                    <a:gd name="connsiteY4" fmla="*/ 3390633 h 4503252"/>
                    <a:gd name="connsiteX5" fmla="*/ 4213796 w 6648298"/>
                    <a:gd name="connsiteY5" fmla="*/ 3366249 h 4503252"/>
                    <a:gd name="connsiteX6" fmla="*/ 3994340 w 6648298"/>
                    <a:gd name="connsiteY6" fmla="*/ 2244585 h 4503252"/>
                    <a:gd name="connsiteX7" fmla="*/ 4043108 w 6648298"/>
                    <a:gd name="connsiteY7" fmla="*/ 196329 h 4503252"/>
                    <a:gd name="connsiteX0" fmla="*/ 4140644 w 6643810"/>
                    <a:gd name="connsiteY0" fmla="*/ 251542 h 4412161"/>
                    <a:gd name="connsiteX1" fmla="*/ 6115748 w 6643810"/>
                    <a:gd name="connsiteY1" fmla="*/ 446614 h 4412161"/>
                    <a:gd name="connsiteX2" fmla="*/ 6152324 w 6643810"/>
                    <a:gd name="connsiteY2" fmla="*/ 4128598 h 4412161"/>
                    <a:gd name="connsiteX3" fmla="*/ 458660 w 6643810"/>
                    <a:gd name="connsiteY3" fmla="*/ 4067638 h 4412161"/>
                    <a:gd name="connsiteX4" fmla="*/ 775652 w 6643810"/>
                    <a:gd name="connsiteY4" fmla="*/ 3299542 h 4412161"/>
                    <a:gd name="connsiteX5" fmla="*/ 4213796 w 6643810"/>
                    <a:gd name="connsiteY5" fmla="*/ 3275158 h 4412161"/>
                    <a:gd name="connsiteX6" fmla="*/ 3994340 w 6643810"/>
                    <a:gd name="connsiteY6" fmla="*/ 2153494 h 4412161"/>
                    <a:gd name="connsiteX7" fmla="*/ 4140644 w 6643810"/>
                    <a:gd name="connsiteY7" fmla="*/ 251542 h 4412161"/>
                    <a:gd name="connsiteX0" fmla="*/ 4140644 w 6643810"/>
                    <a:gd name="connsiteY0" fmla="*/ 273492 h 4434111"/>
                    <a:gd name="connsiteX1" fmla="*/ 6115748 w 6643810"/>
                    <a:gd name="connsiteY1" fmla="*/ 468564 h 4434111"/>
                    <a:gd name="connsiteX2" fmla="*/ 6152324 w 6643810"/>
                    <a:gd name="connsiteY2" fmla="*/ 4150548 h 4434111"/>
                    <a:gd name="connsiteX3" fmla="*/ 458660 w 6643810"/>
                    <a:gd name="connsiteY3" fmla="*/ 4089588 h 4434111"/>
                    <a:gd name="connsiteX4" fmla="*/ 775652 w 6643810"/>
                    <a:gd name="connsiteY4" fmla="*/ 3321492 h 4434111"/>
                    <a:gd name="connsiteX5" fmla="*/ 4213796 w 6643810"/>
                    <a:gd name="connsiteY5" fmla="*/ 3297108 h 4434111"/>
                    <a:gd name="connsiteX6" fmla="*/ 4091876 w 6643810"/>
                    <a:gd name="connsiteY6" fmla="*/ 2516820 h 4434111"/>
                    <a:gd name="connsiteX7" fmla="*/ 4140644 w 6643810"/>
                    <a:gd name="connsiteY7" fmla="*/ 273492 h 4434111"/>
                    <a:gd name="connsiteX0" fmla="*/ 5006276 w 6606133"/>
                    <a:gd name="connsiteY0" fmla="*/ 192313 h 4596772"/>
                    <a:gd name="connsiteX1" fmla="*/ 6115748 w 6606133"/>
                    <a:gd name="connsiteY1" fmla="*/ 631225 h 4596772"/>
                    <a:gd name="connsiteX2" fmla="*/ 6152324 w 6606133"/>
                    <a:gd name="connsiteY2" fmla="*/ 4313209 h 4596772"/>
                    <a:gd name="connsiteX3" fmla="*/ 458660 w 6606133"/>
                    <a:gd name="connsiteY3" fmla="*/ 4252249 h 4596772"/>
                    <a:gd name="connsiteX4" fmla="*/ 775652 w 6606133"/>
                    <a:gd name="connsiteY4" fmla="*/ 3484153 h 4596772"/>
                    <a:gd name="connsiteX5" fmla="*/ 4213796 w 6606133"/>
                    <a:gd name="connsiteY5" fmla="*/ 3459769 h 4596772"/>
                    <a:gd name="connsiteX6" fmla="*/ 4091876 w 6606133"/>
                    <a:gd name="connsiteY6" fmla="*/ 2679481 h 4596772"/>
                    <a:gd name="connsiteX7" fmla="*/ 5006276 w 6606133"/>
                    <a:gd name="connsiteY7" fmla="*/ 192313 h 4596772"/>
                    <a:gd name="connsiteX0" fmla="*/ 5006276 w 6606133"/>
                    <a:gd name="connsiteY0" fmla="*/ 192313 h 4596772"/>
                    <a:gd name="connsiteX1" fmla="*/ 6115748 w 6606133"/>
                    <a:gd name="connsiteY1" fmla="*/ 631225 h 4596772"/>
                    <a:gd name="connsiteX2" fmla="*/ 6152324 w 6606133"/>
                    <a:gd name="connsiteY2" fmla="*/ 4313209 h 4596772"/>
                    <a:gd name="connsiteX3" fmla="*/ 458660 w 6606133"/>
                    <a:gd name="connsiteY3" fmla="*/ 4252249 h 4596772"/>
                    <a:gd name="connsiteX4" fmla="*/ 775652 w 6606133"/>
                    <a:gd name="connsiteY4" fmla="*/ 3484153 h 4596772"/>
                    <a:gd name="connsiteX5" fmla="*/ 4213796 w 6606133"/>
                    <a:gd name="connsiteY5" fmla="*/ 3459769 h 4596772"/>
                    <a:gd name="connsiteX6" fmla="*/ 4091876 w 6606133"/>
                    <a:gd name="connsiteY6" fmla="*/ 2679481 h 4596772"/>
                    <a:gd name="connsiteX7" fmla="*/ 4664901 w 6606133"/>
                    <a:gd name="connsiteY7" fmla="*/ 826296 h 4596772"/>
                    <a:gd name="connsiteX8" fmla="*/ 5006276 w 6606133"/>
                    <a:gd name="connsiteY8" fmla="*/ 192313 h 4596772"/>
                    <a:gd name="connsiteX0" fmla="*/ 5006276 w 6606133"/>
                    <a:gd name="connsiteY0" fmla="*/ 54104 h 4458563"/>
                    <a:gd name="connsiteX1" fmla="*/ 6115748 w 6606133"/>
                    <a:gd name="connsiteY1" fmla="*/ 493016 h 4458563"/>
                    <a:gd name="connsiteX2" fmla="*/ 6152324 w 6606133"/>
                    <a:gd name="connsiteY2" fmla="*/ 4175000 h 4458563"/>
                    <a:gd name="connsiteX3" fmla="*/ 458660 w 6606133"/>
                    <a:gd name="connsiteY3" fmla="*/ 4114040 h 4458563"/>
                    <a:gd name="connsiteX4" fmla="*/ 775652 w 6606133"/>
                    <a:gd name="connsiteY4" fmla="*/ 3345944 h 4458563"/>
                    <a:gd name="connsiteX5" fmla="*/ 4213796 w 6606133"/>
                    <a:gd name="connsiteY5" fmla="*/ 3321560 h 4458563"/>
                    <a:gd name="connsiteX6" fmla="*/ 4091876 w 6606133"/>
                    <a:gd name="connsiteY6" fmla="*/ 2541272 h 4458563"/>
                    <a:gd name="connsiteX7" fmla="*/ 4116261 w 6606133"/>
                    <a:gd name="connsiteY7" fmla="*/ 285751 h 4458563"/>
                    <a:gd name="connsiteX8" fmla="*/ 5006276 w 6606133"/>
                    <a:gd name="connsiteY8" fmla="*/ 54104 h 4458563"/>
                    <a:gd name="connsiteX0" fmla="*/ 5006276 w 6606133"/>
                    <a:gd name="connsiteY0" fmla="*/ 29008 h 4433467"/>
                    <a:gd name="connsiteX1" fmla="*/ 6115748 w 6606133"/>
                    <a:gd name="connsiteY1" fmla="*/ 467920 h 4433467"/>
                    <a:gd name="connsiteX2" fmla="*/ 6152324 w 6606133"/>
                    <a:gd name="connsiteY2" fmla="*/ 4149904 h 4433467"/>
                    <a:gd name="connsiteX3" fmla="*/ 458660 w 6606133"/>
                    <a:gd name="connsiteY3" fmla="*/ 4088944 h 4433467"/>
                    <a:gd name="connsiteX4" fmla="*/ 775652 w 6606133"/>
                    <a:gd name="connsiteY4" fmla="*/ 3320848 h 4433467"/>
                    <a:gd name="connsiteX5" fmla="*/ 4213796 w 6606133"/>
                    <a:gd name="connsiteY5" fmla="*/ 3296464 h 4433467"/>
                    <a:gd name="connsiteX6" fmla="*/ 4091876 w 6606133"/>
                    <a:gd name="connsiteY6" fmla="*/ 2516176 h 4433467"/>
                    <a:gd name="connsiteX7" fmla="*/ 4116261 w 6606133"/>
                    <a:gd name="connsiteY7" fmla="*/ 260655 h 4433467"/>
                    <a:gd name="connsiteX8" fmla="*/ 5006276 w 6606133"/>
                    <a:gd name="connsiteY8" fmla="*/ 29008 h 4433467"/>
                    <a:gd name="connsiteX0" fmla="*/ 5006276 w 6629205"/>
                    <a:gd name="connsiteY0" fmla="*/ 73152 h 4483923"/>
                    <a:gd name="connsiteX1" fmla="*/ 6176708 w 6629205"/>
                    <a:gd name="connsiteY1" fmla="*/ 426720 h 4483923"/>
                    <a:gd name="connsiteX2" fmla="*/ 6152324 w 6629205"/>
                    <a:gd name="connsiteY2" fmla="*/ 4194048 h 4483923"/>
                    <a:gd name="connsiteX3" fmla="*/ 458660 w 6629205"/>
                    <a:gd name="connsiteY3" fmla="*/ 4133088 h 4483923"/>
                    <a:gd name="connsiteX4" fmla="*/ 775652 w 6629205"/>
                    <a:gd name="connsiteY4" fmla="*/ 3364992 h 4483923"/>
                    <a:gd name="connsiteX5" fmla="*/ 4213796 w 6629205"/>
                    <a:gd name="connsiteY5" fmla="*/ 3340608 h 4483923"/>
                    <a:gd name="connsiteX6" fmla="*/ 4091876 w 6629205"/>
                    <a:gd name="connsiteY6" fmla="*/ 2560320 h 4483923"/>
                    <a:gd name="connsiteX7" fmla="*/ 4116261 w 6629205"/>
                    <a:gd name="connsiteY7" fmla="*/ 304799 h 4483923"/>
                    <a:gd name="connsiteX8" fmla="*/ 5006276 w 6629205"/>
                    <a:gd name="connsiteY8" fmla="*/ 73152 h 4483923"/>
                    <a:gd name="connsiteX0" fmla="*/ 5006276 w 6706624"/>
                    <a:gd name="connsiteY0" fmla="*/ 6028 h 4416799"/>
                    <a:gd name="connsiteX1" fmla="*/ 6176708 w 6706624"/>
                    <a:gd name="connsiteY1" fmla="*/ 359596 h 4416799"/>
                    <a:gd name="connsiteX2" fmla="*/ 6152324 w 6706624"/>
                    <a:gd name="connsiteY2" fmla="*/ 4126924 h 4416799"/>
                    <a:gd name="connsiteX3" fmla="*/ 458660 w 6706624"/>
                    <a:gd name="connsiteY3" fmla="*/ 4065964 h 4416799"/>
                    <a:gd name="connsiteX4" fmla="*/ 775652 w 6706624"/>
                    <a:gd name="connsiteY4" fmla="*/ 3297868 h 4416799"/>
                    <a:gd name="connsiteX5" fmla="*/ 4213796 w 6706624"/>
                    <a:gd name="connsiteY5" fmla="*/ 3273484 h 4416799"/>
                    <a:gd name="connsiteX6" fmla="*/ 4091876 w 6706624"/>
                    <a:gd name="connsiteY6" fmla="*/ 2493196 h 4416799"/>
                    <a:gd name="connsiteX7" fmla="*/ 4116261 w 6706624"/>
                    <a:gd name="connsiteY7" fmla="*/ 237675 h 4416799"/>
                    <a:gd name="connsiteX8" fmla="*/ 5006276 w 6706624"/>
                    <a:gd name="connsiteY8" fmla="*/ 6028 h 4416799"/>
                    <a:gd name="connsiteX0" fmla="*/ 5189156 w 6621262"/>
                    <a:gd name="connsiteY0" fmla="*/ 67888 h 4490851"/>
                    <a:gd name="connsiteX1" fmla="*/ 6176708 w 6621262"/>
                    <a:gd name="connsiteY1" fmla="*/ 433648 h 4490851"/>
                    <a:gd name="connsiteX2" fmla="*/ 6152324 w 6621262"/>
                    <a:gd name="connsiteY2" fmla="*/ 4200976 h 4490851"/>
                    <a:gd name="connsiteX3" fmla="*/ 458660 w 6621262"/>
                    <a:gd name="connsiteY3" fmla="*/ 4140016 h 4490851"/>
                    <a:gd name="connsiteX4" fmla="*/ 775652 w 6621262"/>
                    <a:gd name="connsiteY4" fmla="*/ 3371920 h 4490851"/>
                    <a:gd name="connsiteX5" fmla="*/ 4213796 w 6621262"/>
                    <a:gd name="connsiteY5" fmla="*/ 3347536 h 4490851"/>
                    <a:gd name="connsiteX6" fmla="*/ 4091876 w 6621262"/>
                    <a:gd name="connsiteY6" fmla="*/ 2567248 h 4490851"/>
                    <a:gd name="connsiteX7" fmla="*/ 4116261 w 6621262"/>
                    <a:gd name="connsiteY7" fmla="*/ 311727 h 4490851"/>
                    <a:gd name="connsiteX8" fmla="*/ 5189156 w 6621262"/>
                    <a:gd name="connsiteY8" fmla="*/ 67888 h 4490851"/>
                    <a:gd name="connsiteX0" fmla="*/ 5189156 w 6697161"/>
                    <a:gd name="connsiteY0" fmla="*/ 5098 h 4428061"/>
                    <a:gd name="connsiteX1" fmla="*/ 6176708 w 6697161"/>
                    <a:gd name="connsiteY1" fmla="*/ 370858 h 4428061"/>
                    <a:gd name="connsiteX2" fmla="*/ 6152324 w 6697161"/>
                    <a:gd name="connsiteY2" fmla="*/ 4138186 h 4428061"/>
                    <a:gd name="connsiteX3" fmla="*/ 458660 w 6697161"/>
                    <a:gd name="connsiteY3" fmla="*/ 4077226 h 4428061"/>
                    <a:gd name="connsiteX4" fmla="*/ 775652 w 6697161"/>
                    <a:gd name="connsiteY4" fmla="*/ 3309130 h 4428061"/>
                    <a:gd name="connsiteX5" fmla="*/ 4213796 w 6697161"/>
                    <a:gd name="connsiteY5" fmla="*/ 3284746 h 4428061"/>
                    <a:gd name="connsiteX6" fmla="*/ 4091876 w 6697161"/>
                    <a:gd name="connsiteY6" fmla="*/ 2504458 h 4428061"/>
                    <a:gd name="connsiteX7" fmla="*/ 4116261 w 6697161"/>
                    <a:gd name="connsiteY7" fmla="*/ 248937 h 4428061"/>
                    <a:gd name="connsiteX8" fmla="*/ 5189156 w 6697161"/>
                    <a:gd name="connsiteY8" fmla="*/ 5098 h 4428061"/>
                    <a:gd name="connsiteX0" fmla="*/ 5189156 w 6693423"/>
                    <a:gd name="connsiteY0" fmla="*/ 5098 h 4428061"/>
                    <a:gd name="connsiteX1" fmla="*/ 6176708 w 6693423"/>
                    <a:gd name="connsiteY1" fmla="*/ 370858 h 4428061"/>
                    <a:gd name="connsiteX2" fmla="*/ 6152324 w 6693423"/>
                    <a:gd name="connsiteY2" fmla="*/ 4138186 h 4428061"/>
                    <a:gd name="connsiteX3" fmla="*/ 458660 w 6693423"/>
                    <a:gd name="connsiteY3" fmla="*/ 4077226 h 4428061"/>
                    <a:gd name="connsiteX4" fmla="*/ 775652 w 6693423"/>
                    <a:gd name="connsiteY4" fmla="*/ 3309130 h 4428061"/>
                    <a:gd name="connsiteX5" fmla="*/ 4213796 w 6693423"/>
                    <a:gd name="connsiteY5" fmla="*/ 3284746 h 4428061"/>
                    <a:gd name="connsiteX6" fmla="*/ 4091876 w 6693423"/>
                    <a:gd name="connsiteY6" fmla="*/ 2504458 h 4428061"/>
                    <a:gd name="connsiteX7" fmla="*/ 4116261 w 6693423"/>
                    <a:gd name="connsiteY7" fmla="*/ 248937 h 4428061"/>
                    <a:gd name="connsiteX8" fmla="*/ 5189156 w 6693423"/>
                    <a:gd name="connsiteY8" fmla="*/ 5098 h 4428061"/>
                    <a:gd name="connsiteX0" fmla="*/ 5180198 w 6525024"/>
                    <a:gd name="connsiteY0" fmla="*/ 63419 h 4431895"/>
                    <a:gd name="connsiteX1" fmla="*/ 6167750 w 6525024"/>
                    <a:gd name="connsiteY1" fmla="*/ 429179 h 4431895"/>
                    <a:gd name="connsiteX2" fmla="*/ 6021446 w 6525024"/>
                    <a:gd name="connsiteY2" fmla="*/ 4123355 h 4431895"/>
                    <a:gd name="connsiteX3" fmla="*/ 449702 w 6525024"/>
                    <a:gd name="connsiteY3" fmla="*/ 4135547 h 4431895"/>
                    <a:gd name="connsiteX4" fmla="*/ 766694 w 6525024"/>
                    <a:gd name="connsiteY4" fmla="*/ 3367451 h 4431895"/>
                    <a:gd name="connsiteX5" fmla="*/ 4204838 w 6525024"/>
                    <a:gd name="connsiteY5" fmla="*/ 3343067 h 4431895"/>
                    <a:gd name="connsiteX6" fmla="*/ 4082918 w 6525024"/>
                    <a:gd name="connsiteY6" fmla="*/ 2562779 h 4431895"/>
                    <a:gd name="connsiteX7" fmla="*/ 4107303 w 6525024"/>
                    <a:gd name="connsiteY7" fmla="*/ 307258 h 4431895"/>
                    <a:gd name="connsiteX8" fmla="*/ 5180198 w 6525024"/>
                    <a:gd name="connsiteY8" fmla="*/ 63419 h 4431895"/>
                    <a:gd name="connsiteX0" fmla="*/ 5180198 w 6400499"/>
                    <a:gd name="connsiteY0" fmla="*/ 63419 h 4410472"/>
                    <a:gd name="connsiteX1" fmla="*/ 6167750 w 6400499"/>
                    <a:gd name="connsiteY1" fmla="*/ 429179 h 4410472"/>
                    <a:gd name="connsiteX2" fmla="*/ 6021446 w 6400499"/>
                    <a:gd name="connsiteY2" fmla="*/ 4123355 h 4410472"/>
                    <a:gd name="connsiteX3" fmla="*/ 449702 w 6400499"/>
                    <a:gd name="connsiteY3" fmla="*/ 4135547 h 4410472"/>
                    <a:gd name="connsiteX4" fmla="*/ 766694 w 6400499"/>
                    <a:gd name="connsiteY4" fmla="*/ 3367451 h 4410472"/>
                    <a:gd name="connsiteX5" fmla="*/ 4204838 w 6400499"/>
                    <a:gd name="connsiteY5" fmla="*/ 3343067 h 4410472"/>
                    <a:gd name="connsiteX6" fmla="*/ 4082918 w 6400499"/>
                    <a:gd name="connsiteY6" fmla="*/ 2562779 h 4410472"/>
                    <a:gd name="connsiteX7" fmla="*/ 4107303 w 6400499"/>
                    <a:gd name="connsiteY7" fmla="*/ 307258 h 4410472"/>
                    <a:gd name="connsiteX8" fmla="*/ 5180198 w 6400499"/>
                    <a:gd name="connsiteY8" fmla="*/ 63419 h 4410472"/>
                    <a:gd name="connsiteX0" fmla="*/ 5180198 w 6573298"/>
                    <a:gd name="connsiteY0" fmla="*/ 63419 h 4305386"/>
                    <a:gd name="connsiteX1" fmla="*/ 6167750 w 6573298"/>
                    <a:gd name="connsiteY1" fmla="*/ 429179 h 4305386"/>
                    <a:gd name="connsiteX2" fmla="*/ 6387207 w 6573298"/>
                    <a:gd name="connsiteY2" fmla="*/ 2172635 h 4305386"/>
                    <a:gd name="connsiteX3" fmla="*/ 6021446 w 6573298"/>
                    <a:gd name="connsiteY3" fmla="*/ 4123355 h 4305386"/>
                    <a:gd name="connsiteX4" fmla="*/ 449702 w 6573298"/>
                    <a:gd name="connsiteY4" fmla="*/ 4135547 h 4305386"/>
                    <a:gd name="connsiteX5" fmla="*/ 766694 w 6573298"/>
                    <a:gd name="connsiteY5" fmla="*/ 3367451 h 4305386"/>
                    <a:gd name="connsiteX6" fmla="*/ 4204838 w 6573298"/>
                    <a:gd name="connsiteY6" fmla="*/ 3343067 h 4305386"/>
                    <a:gd name="connsiteX7" fmla="*/ 4082918 w 6573298"/>
                    <a:gd name="connsiteY7" fmla="*/ 2562779 h 4305386"/>
                    <a:gd name="connsiteX8" fmla="*/ 4107303 w 6573298"/>
                    <a:gd name="connsiteY8" fmla="*/ 307258 h 4305386"/>
                    <a:gd name="connsiteX9" fmla="*/ 5180198 w 6573298"/>
                    <a:gd name="connsiteY9" fmla="*/ 63419 h 4305386"/>
                    <a:gd name="connsiteX0" fmla="*/ 5180198 w 6475711"/>
                    <a:gd name="connsiteY0" fmla="*/ 5098 h 4247065"/>
                    <a:gd name="connsiteX1" fmla="*/ 6167750 w 6475711"/>
                    <a:gd name="connsiteY1" fmla="*/ 370858 h 4247065"/>
                    <a:gd name="connsiteX2" fmla="*/ 6155559 w 6475711"/>
                    <a:gd name="connsiteY2" fmla="*/ 2114314 h 4247065"/>
                    <a:gd name="connsiteX3" fmla="*/ 6021446 w 6475711"/>
                    <a:gd name="connsiteY3" fmla="*/ 4065034 h 4247065"/>
                    <a:gd name="connsiteX4" fmla="*/ 449702 w 6475711"/>
                    <a:gd name="connsiteY4" fmla="*/ 4077226 h 4247065"/>
                    <a:gd name="connsiteX5" fmla="*/ 766694 w 6475711"/>
                    <a:gd name="connsiteY5" fmla="*/ 3309130 h 4247065"/>
                    <a:gd name="connsiteX6" fmla="*/ 4204838 w 6475711"/>
                    <a:gd name="connsiteY6" fmla="*/ 3284746 h 4247065"/>
                    <a:gd name="connsiteX7" fmla="*/ 4082918 w 6475711"/>
                    <a:gd name="connsiteY7" fmla="*/ 2504458 h 4247065"/>
                    <a:gd name="connsiteX8" fmla="*/ 4107303 w 6475711"/>
                    <a:gd name="connsiteY8" fmla="*/ 248937 h 4247065"/>
                    <a:gd name="connsiteX9" fmla="*/ 5180198 w 6475711"/>
                    <a:gd name="connsiteY9" fmla="*/ 5098 h 4247065"/>
                    <a:gd name="connsiteX0" fmla="*/ 5180198 w 6475711"/>
                    <a:gd name="connsiteY0" fmla="*/ 5098 h 4247065"/>
                    <a:gd name="connsiteX1" fmla="*/ 6167750 w 6475711"/>
                    <a:gd name="connsiteY1" fmla="*/ 370858 h 4247065"/>
                    <a:gd name="connsiteX2" fmla="*/ 6155559 w 6475711"/>
                    <a:gd name="connsiteY2" fmla="*/ 2114314 h 4247065"/>
                    <a:gd name="connsiteX3" fmla="*/ 6021446 w 6475711"/>
                    <a:gd name="connsiteY3" fmla="*/ 4065034 h 4247065"/>
                    <a:gd name="connsiteX4" fmla="*/ 449702 w 6475711"/>
                    <a:gd name="connsiteY4" fmla="*/ 4077226 h 4247065"/>
                    <a:gd name="connsiteX5" fmla="*/ 766694 w 6475711"/>
                    <a:gd name="connsiteY5" fmla="*/ 3309130 h 4247065"/>
                    <a:gd name="connsiteX6" fmla="*/ 4204838 w 6475711"/>
                    <a:gd name="connsiteY6" fmla="*/ 3284746 h 4247065"/>
                    <a:gd name="connsiteX7" fmla="*/ 4082918 w 6475711"/>
                    <a:gd name="connsiteY7" fmla="*/ 2504458 h 4247065"/>
                    <a:gd name="connsiteX8" fmla="*/ 4107303 w 6475711"/>
                    <a:gd name="connsiteY8" fmla="*/ 248937 h 4247065"/>
                    <a:gd name="connsiteX9" fmla="*/ 5180198 w 6475711"/>
                    <a:gd name="connsiteY9" fmla="*/ 5098 h 4247065"/>
                    <a:gd name="connsiteX0" fmla="*/ 5180198 w 6481911"/>
                    <a:gd name="connsiteY0" fmla="*/ 5098 h 4247065"/>
                    <a:gd name="connsiteX1" fmla="*/ 6167750 w 6481911"/>
                    <a:gd name="connsiteY1" fmla="*/ 370858 h 4247065"/>
                    <a:gd name="connsiteX2" fmla="*/ 6155559 w 6481911"/>
                    <a:gd name="connsiteY2" fmla="*/ 2114314 h 4247065"/>
                    <a:gd name="connsiteX3" fmla="*/ 6021446 w 6481911"/>
                    <a:gd name="connsiteY3" fmla="*/ 4065034 h 4247065"/>
                    <a:gd name="connsiteX4" fmla="*/ 449702 w 6481911"/>
                    <a:gd name="connsiteY4" fmla="*/ 4077226 h 4247065"/>
                    <a:gd name="connsiteX5" fmla="*/ 766694 w 6481911"/>
                    <a:gd name="connsiteY5" fmla="*/ 3309130 h 4247065"/>
                    <a:gd name="connsiteX6" fmla="*/ 4204838 w 6481911"/>
                    <a:gd name="connsiteY6" fmla="*/ 3284746 h 4247065"/>
                    <a:gd name="connsiteX7" fmla="*/ 4082918 w 6481911"/>
                    <a:gd name="connsiteY7" fmla="*/ 2504458 h 4247065"/>
                    <a:gd name="connsiteX8" fmla="*/ 4107303 w 6481911"/>
                    <a:gd name="connsiteY8" fmla="*/ 248937 h 4247065"/>
                    <a:gd name="connsiteX9" fmla="*/ 5180198 w 6481911"/>
                    <a:gd name="connsiteY9" fmla="*/ 5098 h 4247065"/>
                    <a:gd name="connsiteX0" fmla="*/ 5180198 w 6230025"/>
                    <a:gd name="connsiteY0" fmla="*/ 5098 h 4519769"/>
                    <a:gd name="connsiteX1" fmla="*/ 6167750 w 6230025"/>
                    <a:gd name="connsiteY1" fmla="*/ 370858 h 4519769"/>
                    <a:gd name="connsiteX2" fmla="*/ 6155559 w 6230025"/>
                    <a:gd name="connsiteY2" fmla="*/ 2114314 h 4519769"/>
                    <a:gd name="connsiteX3" fmla="*/ 6021446 w 6230025"/>
                    <a:gd name="connsiteY3" fmla="*/ 4065034 h 4519769"/>
                    <a:gd name="connsiteX4" fmla="*/ 449702 w 6230025"/>
                    <a:gd name="connsiteY4" fmla="*/ 4077226 h 4519769"/>
                    <a:gd name="connsiteX5" fmla="*/ 766694 w 6230025"/>
                    <a:gd name="connsiteY5" fmla="*/ 3309130 h 4519769"/>
                    <a:gd name="connsiteX6" fmla="*/ 4204838 w 6230025"/>
                    <a:gd name="connsiteY6" fmla="*/ 3284746 h 4519769"/>
                    <a:gd name="connsiteX7" fmla="*/ 4082918 w 6230025"/>
                    <a:gd name="connsiteY7" fmla="*/ 2504458 h 4519769"/>
                    <a:gd name="connsiteX8" fmla="*/ 4107303 w 6230025"/>
                    <a:gd name="connsiteY8" fmla="*/ 248937 h 4519769"/>
                    <a:gd name="connsiteX9" fmla="*/ 5180198 w 6230025"/>
                    <a:gd name="connsiteY9" fmla="*/ 5098 h 4519769"/>
                    <a:gd name="connsiteX0" fmla="*/ 4771897 w 6025276"/>
                    <a:gd name="connsiteY0" fmla="*/ 5098 h 4302897"/>
                    <a:gd name="connsiteX1" fmla="*/ 5759449 w 6025276"/>
                    <a:gd name="connsiteY1" fmla="*/ 370858 h 4302897"/>
                    <a:gd name="connsiteX2" fmla="*/ 5747258 w 6025276"/>
                    <a:gd name="connsiteY2" fmla="*/ 2114314 h 4302897"/>
                    <a:gd name="connsiteX3" fmla="*/ 5613145 w 6025276"/>
                    <a:gd name="connsiteY3" fmla="*/ 4065034 h 4302897"/>
                    <a:gd name="connsiteX4" fmla="*/ 699769 w 6025276"/>
                    <a:gd name="connsiteY4" fmla="*/ 4186954 h 4302897"/>
                    <a:gd name="connsiteX5" fmla="*/ 358393 w 6025276"/>
                    <a:gd name="connsiteY5" fmla="*/ 3309130 h 4302897"/>
                    <a:gd name="connsiteX6" fmla="*/ 3796537 w 6025276"/>
                    <a:gd name="connsiteY6" fmla="*/ 3284746 h 4302897"/>
                    <a:gd name="connsiteX7" fmla="*/ 3674617 w 6025276"/>
                    <a:gd name="connsiteY7" fmla="*/ 2504458 h 4302897"/>
                    <a:gd name="connsiteX8" fmla="*/ 3699002 w 6025276"/>
                    <a:gd name="connsiteY8" fmla="*/ 248937 h 4302897"/>
                    <a:gd name="connsiteX9" fmla="*/ 4771897 w 6025276"/>
                    <a:gd name="connsiteY9" fmla="*/ 5098 h 4302897"/>
                    <a:gd name="connsiteX0" fmla="*/ 4764348 w 6017727"/>
                    <a:gd name="connsiteY0" fmla="*/ 5098 h 4302897"/>
                    <a:gd name="connsiteX1" fmla="*/ 5751900 w 6017727"/>
                    <a:gd name="connsiteY1" fmla="*/ 370858 h 4302897"/>
                    <a:gd name="connsiteX2" fmla="*/ 5739709 w 6017727"/>
                    <a:gd name="connsiteY2" fmla="*/ 2114314 h 4302897"/>
                    <a:gd name="connsiteX3" fmla="*/ 5605596 w 6017727"/>
                    <a:gd name="connsiteY3" fmla="*/ 4065034 h 4302897"/>
                    <a:gd name="connsiteX4" fmla="*/ 692220 w 6017727"/>
                    <a:gd name="connsiteY4" fmla="*/ 4186954 h 4302897"/>
                    <a:gd name="connsiteX5" fmla="*/ 350844 w 6017727"/>
                    <a:gd name="connsiteY5" fmla="*/ 3309130 h 4302897"/>
                    <a:gd name="connsiteX6" fmla="*/ 3679260 w 6017727"/>
                    <a:gd name="connsiteY6" fmla="*/ 3345706 h 4302897"/>
                    <a:gd name="connsiteX7" fmla="*/ 3667068 w 6017727"/>
                    <a:gd name="connsiteY7" fmla="*/ 2504458 h 4302897"/>
                    <a:gd name="connsiteX8" fmla="*/ 3691453 w 6017727"/>
                    <a:gd name="connsiteY8" fmla="*/ 248937 h 4302897"/>
                    <a:gd name="connsiteX9" fmla="*/ 4764348 w 6017727"/>
                    <a:gd name="connsiteY9" fmla="*/ 5098 h 4302897"/>
                    <a:gd name="connsiteX0" fmla="*/ 4764348 w 6017727"/>
                    <a:gd name="connsiteY0" fmla="*/ 5098 h 4302897"/>
                    <a:gd name="connsiteX1" fmla="*/ 5751900 w 6017727"/>
                    <a:gd name="connsiteY1" fmla="*/ 370858 h 4302897"/>
                    <a:gd name="connsiteX2" fmla="*/ 5739709 w 6017727"/>
                    <a:gd name="connsiteY2" fmla="*/ 2114314 h 4302897"/>
                    <a:gd name="connsiteX3" fmla="*/ 5605596 w 6017727"/>
                    <a:gd name="connsiteY3" fmla="*/ 4065034 h 4302897"/>
                    <a:gd name="connsiteX4" fmla="*/ 692220 w 6017727"/>
                    <a:gd name="connsiteY4" fmla="*/ 4186954 h 4302897"/>
                    <a:gd name="connsiteX5" fmla="*/ 350844 w 6017727"/>
                    <a:gd name="connsiteY5" fmla="*/ 3309130 h 4302897"/>
                    <a:gd name="connsiteX6" fmla="*/ 3679260 w 6017727"/>
                    <a:gd name="connsiteY6" fmla="*/ 3345706 h 4302897"/>
                    <a:gd name="connsiteX7" fmla="*/ 3667068 w 6017727"/>
                    <a:gd name="connsiteY7" fmla="*/ 2504458 h 4302897"/>
                    <a:gd name="connsiteX8" fmla="*/ 3691453 w 6017727"/>
                    <a:gd name="connsiteY8" fmla="*/ 248937 h 4302897"/>
                    <a:gd name="connsiteX9" fmla="*/ 4764348 w 6017727"/>
                    <a:gd name="connsiteY9" fmla="*/ 5098 h 4302897"/>
                    <a:gd name="connsiteX0" fmla="*/ 4764348 w 6017727"/>
                    <a:gd name="connsiteY0" fmla="*/ 5098 h 4302897"/>
                    <a:gd name="connsiteX1" fmla="*/ 5751900 w 6017727"/>
                    <a:gd name="connsiteY1" fmla="*/ 370858 h 4302897"/>
                    <a:gd name="connsiteX2" fmla="*/ 5739709 w 6017727"/>
                    <a:gd name="connsiteY2" fmla="*/ 2114314 h 4302897"/>
                    <a:gd name="connsiteX3" fmla="*/ 5605596 w 6017727"/>
                    <a:gd name="connsiteY3" fmla="*/ 4065034 h 4302897"/>
                    <a:gd name="connsiteX4" fmla="*/ 692220 w 6017727"/>
                    <a:gd name="connsiteY4" fmla="*/ 4186954 h 4302897"/>
                    <a:gd name="connsiteX5" fmla="*/ 350844 w 6017727"/>
                    <a:gd name="connsiteY5" fmla="*/ 3309130 h 4302897"/>
                    <a:gd name="connsiteX6" fmla="*/ 3679260 w 6017727"/>
                    <a:gd name="connsiteY6" fmla="*/ 3345706 h 4302897"/>
                    <a:gd name="connsiteX7" fmla="*/ 3667068 w 6017727"/>
                    <a:gd name="connsiteY7" fmla="*/ 2504458 h 4302897"/>
                    <a:gd name="connsiteX8" fmla="*/ 3691453 w 6017727"/>
                    <a:gd name="connsiteY8" fmla="*/ 248937 h 4302897"/>
                    <a:gd name="connsiteX9" fmla="*/ 4764348 w 6017727"/>
                    <a:gd name="connsiteY9" fmla="*/ 5098 h 4302897"/>
                    <a:gd name="connsiteX0" fmla="*/ 4764348 w 6017727"/>
                    <a:gd name="connsiteY0" fmla="*/ 5098 h 4302897"/>
                    <a:gd name="connsiteX1" fmla="*/ 5751900 w 6017727"/>
                    <a:gd name="connsiteY1" fmla="*/ 370858 h 4302897"/>
                    <a:gd name="connsiteX2" fmla="*/ 5739709 w 6017727"/>
                    <a:gd name="connsiteY2" fmla="*/ 2114314 h 4302897"/>
                    <a:gd name="connsiteX3" fmla="*/ 5605596 w 6017727"/>
                    <a:gd name="connsiteY3" fmla="*/ 4065034 h 4302897"/>
                    <a:gd name="connsiteX4" fmla="*/ 692220 w 6017727"/>
                    <a:gd name="connsiteY4" fmla="*/ 4186954 h 4302897"/>
                    <a:gd name="connsiteX5" fmla="*/ 350844 w 6017727"/>
                    <a:gd name="connsiteY5" fmla="*/ 3309130 h 4302897"/>
                    <a:gd name="connsiteX6" fmla="*/ 3679260 w 6017727"/>
                    <a:gd name="connsiteY6" fmla="*/ 3345706 h 4302897"/>
                    <a:gd name="connsiteX7" fmla="*/ 3667068 w 6017727"/>
                    <a:gd name="connsiteY7" fmla="*/ 2504458 h 4302897"/>
                    <a:gd name="connsiteX8" fmla="*/ 3691453 w 6017727"/>
                    <a:gd name="connsiteY8" fmla="*/ 248937 h 4302897"/>
                    <a:gd name="connsiteX9" fmla="*/ 4764348 w 6017727"/>
                    <a:gd name="connsiteY9" fmla="*/ 5098 h 4302897"/>
                    <a:gd name="connsiteX0" fmla="*/ 4764348 w 6017727"/>
                    <a:gd name="connsiteY0" fmla="*/ 5098 h 4302897"/>
                    <a:gd name="connsiteX1" fmla="*/ 5751900 w 6017727"/>
                    <a:gd name="connsiteY1" fmla="*/ 370858 h 4302897"/>
                    <a:gd name="connsiteX2" fmla="*/ 5739709 w 6017727"/>
                    <a:gd name="connsiteY2" fmla="*/ 2114314 h 4302897"/>
                    <a:gd name="connsiteX3" fmla="*/ 5605596 w 6017727"/>
                    <a:gd name="connsiteY3" fmla="*/ 4065034 h 4302897"/>
                    <a:gd name="connsiteX4" fmla="*/ 692220 w 6017727"/>
                    <a:gd name="connsiteY4" fmla="*/ 4186954 h 4302897"/>
                    <a:gd name="connsiteX5" fmla="*/ 350844 w 6017727"/>
                    <a:gd name="connsiteY5" fmla="*/ 3309130 h 4302897"/>
                    <a:gd name="connsiteX6" fmla="*/ 3679260 w 6017727"/>
                    <a:gd name="connsiteY6" fmla="*/ 3345706 h 4302897"/>
                    <a:gd name="connsiteX7" fmla="*/ 3667068 w 6017727"/>
                    <a:gd name="connsiteY7" fmla="*/ 2504458 h 4302897"/>
                    <a:gd name="connsiteX8" fmla="*/ 3691453 w 6017727"/>
                    <a:gd name="connsiteY8" fmla="*/ 248937 h 4302897"/>
                    <a:gd name="connsiteX9" fmla="*/ 4764348 w 6017727"/>
                    <a:gd name="connsiteY9" fmla="*/ 5098 h 4302897"/>
                    <a:gd name="connsiteX0" fmla="*/ 4764348 w 6017727"/>
                    <a:gd name="connsiteY0" fmla="*/ 5098 h 4302897"/>
                    <a:gd name="connsiteX1" fmla="*/ 5751900 w 6017727"/>
                    <a:gd name="connsiteY1" fmla="*/ 370858 h 4302897"/>
                    <a:gd name="connsiteX2" fmla="*/ 5739709 w 6017727"/>
                    <a:gd name="connsiteY2" fmla="*/ 2114314 h 4302897"/>
                    <a:gd name="connsiteX3" fmla="*/ 5605596 w 6017727"/>
                    <a:gd name="connsiteY3" fmla="*/ 4065034 h 4302897"/>
                    <a:gd name="connsiteX4" fmla="*/ 692220 w 6017727"/>
                    <a:gd name="connsiteY4" fmla="*/ 4186954 h 4302897"/>
                    <a:gd name="connsiteX5" fmla="*/ 350844 w 6017727"/>
                    <a:gd name="connsiteY5" fmla="*/ 3309130 h 4302897"/>
                    <a:gd name="connsiteX6" fmla="*/ 3679260 w 6017727"/>
                    <a:gd name="connsiteY6" fmla="*/ 3345706 h 4302897"/>
                    <a:gd name="connsiteX7" fmla="*/ 3642684 w 6017727"/>
                    <a:gd name="connsiteY7" fmla="*/ 2333770 h 4302897"/>
                    <a:gd name="connsiteX8" fmla="*/ 3691453 w 6017727"/>
                    <a:gd name="connsiteY8" fmla="*/ 248937 h 4302897"/>
                    <a:gd name="connsiteX9" fmla="*/ 4764348 w 6017727"/>
                    <a:gd name="connsiteY9" fmla="*/ 5098 h 4302897"/>
                    <a:gd name="connsiteX0" fmla="*/ 4741272 w 5994651"/>
                    <a:gd name="connsiteY0" fmla="*/ 5098 h 4302116"/>
                    <a:gd name="connsiteX1" fmla="*/ 5728824 w 5994651"/>
                    <a:gd name="connsiteY1" fmla="*/ 370858 h 4302116"/>
                    <a:gd name="connsiteX2" fmla="*/ 5716633 w 5994651"/>
                    <a:gd name="connsiteY2" fmla="*/ 2114314 h 4302116"/>
                    <a:gd name="connsiteX3" fmla="*/ 5582520 w 5994651"/>
                    <a:gd name="connsiteY3" fmla="*/ 4065034 h 4302116"/>
                    <a:gd name="connsiteX4" fmla="*/ 669144 w 5994651"/>
                    <a:gd name="connsiteY4" fmla="*/ 4186954 h 4302116"/>
                    <a:gd name="connsiteX5" fmla="*/ 364344 w 5994651"/>
                    <a:gd name="connsiteY5" fmla="*/ 3321322 h 4302116"/>
                    <a:gd name="connsiteX6" fmla="*/ 3656184 w 5994651"/>
                    <a:gd name="connsiteY6" fmla="*/ 3345706 h 4302116"/>
                    <a:gd name="connsiteX7" fmla="*/ 3619608 w 5994651"/>
                    <a:gd name="connsiteY7" fmla="*/ 2333770 h 4302116"/>
                    <a:gd name="connsiteX8" fmla="*/ 3668377 w 5994651"/>
                    <a:gd name="connsiteY8" fmla="*/ 248937 h 4302116"/>
                    <a:gd name="connsiteX9" fmla="*/ 4741272 w 5994651"/>
                    <a:gd name="connsiteY9" fmla="*/ 5098 h 4302116"/>
                    <a:gd name="connsiteX0" fmla="*/ 4877387 w 6148654"/>
                    <a:gd name="connsiteY0" fmla="*/ 5098 h 4257520"/>
                    <a:gd name="connsiteX1" fmla="*/ 5864939 w 6148654"/>
                    <a:gd name="connsiteY1" fmla="*/ 370858 h 4257520"/>
                    <a:gd name="connsiteX2" fmla="*/ 5852748 w 6148654"/>
                    <a:gd name="connsiteY2" fmla="*/ 2114314 h 4257520"/>
                    <a:gd name="connsiteX3" fmla="*/ 5718635 w 6148654"/>
                    <a:gd name="connsiteY3" fmla="*/ 4065034 h 4257520"/>
                    <a:gd name="connsiteX4" fmla="*/ 561419 w 6148654"/>
                    <a:gd name="connsiteY4" fmla="*/ 4101610 h 4257520"/>
                    <a:gd name="connsiteX5" fmla="*/ 500459 w 6148654"/>
                    <a:gd name="connsiteY5" fmla="*/ 3321322 h 4257520"/>
                    <a:gd name="connsiteX6" fmla="*/ 3792299 w 6148654"/>
                    <a:gd name="connsiteY6" fmla="*/ 3345706 h 4257520"/>
                    <a:gd name="connsiteX7" fmla="*/ 3755723 w 6148654"/>
                    <a:gd name="connsiteY7" fmla="*/ 2333770 h 4257520"/>
                    <a:gd name="connsiteX8" fmla="*/ 3804492 w 6148654"/>
                    <a:gd name="connsiteY8" fmla="*/ 248937 h 4257520"/>
                    <a:gd name="connsiteX9" fmla="*/ 4877387 w 6148654"/>
                    <a:gd name="connsiteY9" fmla="*/ 5098 h 4257520"/>
                    <a:gd name="connsiteX0" fmla="*/ 4900047 w 6173999"/>
                    <a:gd name="connsiteY0" fmla="*/ 5098 h 4212866"/>
                    <a:gd name="connsiteX1" fmla="*/ 5887599 w 6173999"/>
                    <a:gd name="connsiteY1" fmla="*/ 370858 h 4212866"/>
                    <a:gd name="connsiteX2" fmla="*/ 5875408 w 6173999"/>
                    <a:gd name="connsiteY2" fmla="*/ 2114314 h 4212866"/>
                    <a:gd name="connsiteX3" fmla="*/ 5741295 w 6173999"/>
                    <a:gd name="connsiteY3" fmla="*/ 4065034 h 4212866"/>
                    <a:gd name="connsiteX4" fmla="*/ 547503 w 6173999"/>
                    <a:gd name="connsiteY4" fmla="*/ 3991882 h 4212866"/>
                    <a:gd name="connsiteX5" fmla="*/ 523119 w 6173999"/>
                    <a:gd name="connsiteY5" fmla="*/ 3321322 h 4212866"/>
                    <a:gd name="connsiteX6" fmla="*/ 3814959 w 6173999"/>
                    <a:gd name="connsiteY6" fmla="*/ 3345706 h 4212866"/>
                    <a:gd name="connsiteX7" fmla="*/ 3778383 w 6173999"/>
                    <a:gd name="connsiteY7" fmla="*/ 2333770 h 4212866"/>
                    <a:gd name="connsiteX8" fmla="*/ 3827152 w 6173999"/>
                    <a:gd name="connsiteY8" fmla="*/ 248937 h 4212866"/>
                    <a:gd name="connsiteX9" fmla="*/ 4900047 w 6173999"/>
                    <a:gd name="connsiteY9" fmla="*/ 5098 h 4212866"/>
                    <a:gd name="connsiteX0" fmla="*/ 4900047 w 6195488"/>
                    <a:gd name="connsiteY0" fmla="*/ 5098 h 4089032"/>
                    <a:gd name="connsiteX1" fmla="*/ 5887599 w 6195488"/>
                    <a:gd name="connsiteY1" fmla="*/ 370858 h 4089032"/>
                    <a:gd name="connsiteX2" fmla="*/ 5875408 w 6195488"/>
                    <a:gd name="connsiteY2" fmla="*/ 2114314 h 4089032"/>
                    <a:gd name="connsiteX3" fmla="*/ 5741295 w 6195488"/>
                    <a:gd name="connsiteY3" fmla="*/ 4065034 h 4089032"/>
                    <a:gd name="connsiteX4" fmla="*/ 547503 w 6195488"/>
                    <a:gd name="connsiteY4" fmla="*/ 3991882 h 4089032"/>
                    <a:gd name="connsiteX5" fmla="*/ 523119 w 6195488"/>
                    <a:gd name="connsiteY5" fmla="*/ 3321322 h 4089032"/>
                    <a:gd name="connsiteX6" fmla="*/ 3814959 w 6195488"/>
                    <a:gd name="connsiteY6" fmla="*/ 3345706 h 4089032"/>
                    <a:gd name="connsiteX7" fmla="*/ 3778383 w 6195488"/>
                    <a:gd name="connsiteY7" fmla="*/ 2333770 h 4089032"/>
                    <a:gd name="connsiteX8" fmla="*/ 3827152 w 6195488"/>
                    <a:gd name="connsiteY8" fmla="*/ 248937 h 4089032"/>
                    <a:gd name="connsiteX9" fmla="*/ 4900047 w 6195488"/>
                    <a:gd name="connsiteY9" fmla="*/ 5098 h 4089032"/>
                    <a:gd name="connsiteX0" fmla="*/ 4900047 w 6305100"/>
                    <a:gd name="connsiteY0" fmla="*/ 5098 h 4115652"/>
                    <a:gd name="connsiteX1" fmla="*/ 5887599 w 6305100"/>
                    <a:gd name="connsiteY1" fmla="*/ 370858 h 4115652"/>
                    <a:gd name="connsiteX2" fmla="*/ 5875408 w 6305100"/>
                    <a:gd name="connsiteY2" fmla="*/ 2114314 h 4115652"/>
                    <a:gd name="connsiteX3" fmla="*/ 6180206 w 6305100"/>
                    <a:gd name="connsiteY3" fmla="*/ 3431050 h 4115652"/>
                    <a:gd name="connsiteX4" fmla="*/ 5741295 w 6305100"/>
                    <a:gd name="connsiteY4" fmla="*/ 4065034 h 4115652"/>
                    <a:gd name="connsiteX5" fmla="*/ 547503 w 6305100"/>
                    <a:gd name="connsiteY5" fmla="*/ 3991882 h 4115652"/>
                    <a:gd name="connsiteX6" fmla="*/ 523119 w 6305100"/>
                    <a:gd name="connsiteY6" fmla="*/ 3321322 h 4115652"/>
                    <a:gd name="connsiteX7" fmla="*/ 3814959 w 6305100"/>
                    <a:gd name="connsiteY7" fmla="*/ 3345706 h 4115652"/>
                    <a:gd name="connsiteX8" fmla="*/ 3778383 w 6305100"/>
                    <a:gd name="connsiteY8" fmla="*/ 2333770 h 4115652"/>
                    <a:gd name="connsiteX9" fmla="*/ 3827152 w 6305100"/>
                    <a:gd name="connsiteY9" fmla="*/ 248937 h 4115652"/>
                    <a:gd name="connsiteX10" fmla="*/ 4900047 w 6305100"/>
                    <a:gd name="connsiteY10" fmla="*/ 5098 h 4115652"/>
                    <a:gd name="connsiteX0" fmla="*/ 4900047 w 6187136"/>
                    <a:gd name="connsiteY0" fmla="*/ 5098 h 4093420"/>
                    <a:gd name="connsiteX1" fmla="*/ 5887599 w 6187136"/>
                    <a:gd name="connsiteY1" fmla="*/ 370858 h 4093420"/>
                    <a:gd name="connsiteX2" fmla="*/ 5875408 w 6187136"/>
                    <a:gd name="connsiteY2" fmla="*/ 2114314 h 4093420"/>
                    <a:gd name="connsiteX3" fmla="*/ 5924174 w 6187136"/>
                    <a:gd name="connsiteY3" fmla="*/ 3735850 h 4093420"/>
                    <a:gd name="connsiteX4" fmla="*/ 5741295 w 6187136"/>
                    <a:gd name="connsiteY4" fmla="*/ 4065034 h 4093420"/>
                    <a:gd name="connsiteX5" fmla="*/ 547503 w 6187136"/>
                    <a:gd name="connsiteY5" fmla="*/ 3991882 h 4093420"/>
                    <a:gd name="connsiteX6" fmla="*/ 523119 w 6187136"/>
                    <a:gd name="connsiteY6" fmla="*/ 3321322 h 4093420"/>
                    <a:gd name="connsiteX7" fmla="*/ 3814959 w 6187136"/>
                    <a:gd name="connsiteY7" fmla="*/ 3345706 h 4093420"/>
                    <a:gd name="connsiteX8" fmla="*/ 3778383 w 6187136"/>
                    <a:gd name="connsiteY8" fmla="*/ 2333770 h 4093420"/>
                    <a:gd name="connsiteX9" fmla="*/ 3827152 w 6187136"/>
                    <a:gd name="connsiteY9" fmla="*/ 248937 h 4093420"/>
                    <a:gd name="connsiteX10" fmla="*/ 4900047 w 6187136"/>
                    <a:gd name="connsiteY10" fmla="*/ 5098 h 4093420"/>
                    <a:gd name="connsiteX0" fmla="*/ 4900047 w 6190436"/>
                    <a:gd name="connsiteY0" fmla="*/ 5098 h 4093420"/>
                    <a:gd name="connsiteX1" fmla="*/ 5887599 w 6190436"/>
                    <a:gd name="connsiteY1" fmla="*/ 370858 h 4093420"/>
                    <a:gd name="connsiteX2" fmla="*/ 5875408 w 6190436"/>
                    <a:gd name="connsiteY2" fmla="*/ 2114314 h 4093420"/>
                    <a:gd name="connsiteX3" fmla="*/ 5924174 w 6190436"/>
                    <a:gd name="connsiteY3" fmla="*/ 3735850 h 4093420"/>
                    <a:gd name="connsiteX4" fmla="*/ 5741295 w 6190436"/>
                    <a:gd name="connsiteY4" fmla="*/ 4065034 h 4093420"/>
                    <a:gd name="connsiteX5" fmla="*/ 547503 w 6190436"/>
                    <a:gd name="connsiteY5" fmla="*/ 3991882 h 4093420"/>
                    <a:gd name="connsiteX6" fmla="*/ 523119 w 6190436"/>
                    <a:gd name="connsiteY6" fmla="*/ 3321322 h 4093420"/>
                    <a:gd name="connsiteX7" fmla="*/ 3814959 w 6190436"/>
                    <a:gd name="connsiteY7" fmla="*/ 3345706 h 4093420"/>
                    <a:gd name="connsiteX8" fmla="*/ 3778383 w 6190436"/>
                    <a:gd name="connsiteY8" fmla="*/ 2333770 h 4093420"/>
                    <a:gd name="connsiteX9" fmla="*/ 3827152 w 6190436"/>
                    <a:gd name="connsiteY9" fmla="*/ 248937 h 4093420"/>
                    <a:gd name="connsiteX10" fmla="*/ 4900047 w 6190436"/>
                    <a:gd name="connsiteY10" fmla="*/ 5098 h 4093420"/>
                    <a:gd name="connsiteX0" fmla="*/ 4912482 w 5960246"/>
                    <a:gd name="connsiteY0" fmla="*/ 5098 h 4026191"/>
                    <a:gd name="connsiteX1" fmla="*/ 5900034 w 5960246"/>
                    <a:gd name="connsiteY1" fmla="*/ 370858 h 4026191"/>
                    <a:gd name="connsiteX2" fmla="*/ 5887843 w 5960246"/>
                    <a:gd name="connsiteY2" fmla="*/ 2114314 h 4026191"/>
                    <a:gd name="connsiteX3" fmla="*/ 5936609 w 5960246"/>
                    <a:gd name="connsiteY3" fmla="*/ 3735850 h 4026191"/>
                    <a:gd name="connsiteX4" fmla="*/ 559938 w 5960246"/>
                    <a:gd name="connsiteY4" fmla="*/ 3991882 h 4026191"/>
                    <a:gd name="connsiteX5" fmla="*/ 535554 w 5960246"/>
                    <a:gd name="connsiteY5" fmla="*/ 3321322 h 4026191"/>
                    <a:gd name="connsiteX6" fmla="*/ 3827394 w 5960246"/>
                    <a:gd name="connsiteY6" fmla="*/ 3345706 h 4026191"/>
                    <a:gd name="connsiteX7" fmla="*/ 3790818 w 5960246"/>
                    <a:gd name="connsiteY7" fmla="*/ 2333770 h 4026191"/>
                    <a:gd name="connsiteX8" fmla="*/ 3839587 w 5960246"/>
                    <a:gd name="connsiteY8" fmla="*/ 248937 h 4026191"/>
                    <a:gd name="connsiteX9" fmla="*/ 4912482 w 5960246"/>
                    <a:gd name="connsiteY9" fmla="*/ 5098 h 4026191"/>
                    <a:gd name="connsiteX0" fmla="*/ 4909160 w 5956924"/>
                    <a:gd name="connsiteY0" fmla="*/ 5098 h 4176619"/>
                    <a:gd name="connsiteX1" fmla="*/ 5896712 w 5956924"/>
                    <a:gd name="connsiteY1" fmla="*/ 370858 h 4176619"/>
                    <a:gd name="connsiteX2" fmla="*/ 5884521 w 5956924"/>
                    <a:gd name="connsiteY2" fmla="*/ 2114314 h 4176619"/>
                    <a:gd name="connsiteX3" fmla="*/ 5884519 w 5956924"/>
                    <a:gd name="connsiteY3" fmla="*/ 4016266 h 4176619"/>
                    <a:gd name="connsiteX4" fmla="*/ 556616 w 5956924"/>
                    <a:gd name="connsiteY4" fmla="*/ 3991882 h 4176619"/>
                    <a:gd name="connsiteX5" fmla="*/ 532232 w 5956924"/>
                    <a:gd name="connsiteY5" fmla="*/ 3321322 h 4176619"/>
                    <a:gd name="connsiteX6" fmla="*/ 3824072 w 5956924"/>
                    <a:gd name="connsiteY6" fmla="*/ 3345706 h 4176619"/>
                    <a:gd name="connsiteX7" fmla="*/ 3787496 w 5956924"/>
                    <a:gd name="connsiteY7" fmla="*/ 2333770 h 4176619"/>
                    <a:gd name="connsiteX8" fmla="*/ 3836265 w 5956924"/>
                    <a:gd name="connsiteY8" fmla="*/ 248937 h 4176619"/>
                    <a:gd name="connsiteX9" fmla="*/ 4909160 w 5956924"/>
                    <a:gd name="connsiteY9" fmla="*/ 5098 h 4176619"/>
                    <a:gd name="connsiteX0" fmla="*/ 4909160 w 5956924"/>
                    <a:gd name="connsiteY0" fmla="*/ 5098 h 4092730"/>
                    <a:gd name="connsiteX1" fmla="*/ 5896712 w 5956924"/>
                    <a:gd name="connsiteY1" fmla="*/ 370858 h 4092730"/>
                    <a:gd name="connsiteX2" fmla="*/ 5884521 w 5956924"/>
                    <a:gd name="connsiteY2" fmla="*/ 2114314 h 4092730"/>
                    <a:gd name="connsiteX3" fmla="*/ 5884519 w 5956924"/>
                    <a:gd name="connsiteY3" fmla="*/ 4016266 h 4092730"/>
                    <a:gd name="connsiteX4" fmla="*/ 556616 w 5956924"/>
                    <a:gd name="connsiteY4" fmla="*/ 3991882 h 4092730"/>
                    <a:gd name="connsiteX5" fmla="*/ 532232 w 5956924"/>
                    <a:gd name="connsiteY5" fmla="*/ 3321322 h 4092730"/>
                    <a:gd name="connsiteX6" fmla="*/ 3824072 w 5956924"/>
                    <a:gd name="connsiteY6" fmla="*/ 3345706 h 4092730"/>
                    <a:gd name="connsiteX7" fmla="*/ 3787496 w 5956924"/>
                    <a:gd name="connsiteY7" fmla="*/ 2333770 h 4092730"/>
                    <a:gd name="connsiteX8" fmla="*/ 3836265 w 5956924"/>
                    <a:gd name="connsiteY8" fmla="*/ 248937 h 4092730"/>
                    <a:gd name="connsiteX9" fmla="*/ 4909160 w 5956924"/>
                    <a:gd name="connsiteY9" fmla="*/ 5098 h 4092730"/>
                    <a:gd name="connsiteX0" fmla="*/ 4909160 w 5956924"/>
                    <a:gd name="connsiteY0" fmla="*/ 5098 h 4092730"/>
                    <a:gd name="connsiteX1" fmla="*/ 5896712 w 5956924"/>
                    <a:gd name="connsiteY1" fmla="*/ 370858 h 4092730"/>
                    <a:gd name="connsiteX2" fmla="*/ 5884521 w 5956924"/>
                    <a:gd name="connsiteY2" fmla="*/ 2114314 h 4092730"/>
                    <a:gd name="connsiteX3" fmla="*/ 5884519 w 5956924"/>
                    <a:gd name="connsiteY3" fmla="*/ 4016266 h 4092730"/>
                    <a:gd name="connsiteX4" fmla="*/ 556616 w 5956924"/>
                    <a:gd name="connsiteY4" fmla="*/ 3991882 h 4092730"/>
                    <a:gd name="connsiteX5" fmla="*/ 532232 w 5956924"/>
                    <a:gd name="connsiteY5" fmla="*/ 3321322 h 4092730"/>
                    <a:gd name="connsiteX6" fmla="*/ 3824072 w 5956924"/>
                    <a:gd name="connsiteY6" fmla="*/ 3345706 h 4092730"/>
                    <a:gd name="connsiteX7" fmla="*/ 3787496 w 5956924"/>
                    <a:gd name="connsiteY7" fmla="*/ 2333770 h 4092730"/>
                    <a:gd name="connsiteX8" fmla="*/ 3836265 w 5956924"/>
                    <a:gd name="connsiteY8" fmla="*/ 248937 h 4092730"/>
                    <a:gd name="connsiteX9" fmla="*/ 4909160 w 5956924"/>
                    <a:gd name="connsiteY9" fmla="*/ 5098 h 4092730"/>
                    <a:gd name="connsiteX0" fmla="*/ 4909160 w 5971218"/>
                    <a:gd name="connsiteY0" fmla="*/ 5098 h 4092730"/>
                    <a:gd name="connsiteX1" fmla="*/ 5896712 w 5971218"/>
                    <a:gd name="connsiteY1" fmla="*/ 370858 h 4092730"/>
                    <a:gd name="connsiteX2" fmla="*/ 5933289 w 5971218"/>
                    <a:gd name="connsiteY2" fmla="*/ 2089930 h 4092730"/>
                    <a:gd name="connsiteX3" fmla="*/ 5884519 w 5971218"/>
                    <a:gd name="connsiteY3" fmla="*/ 4016266 h 4092730"/>
                    <a:gd name="connsiteX4" fmla="*/ 556616 w 5971218"/>
                    <a:gd name="connsiteY4" fmla="*/ 3991882 h 4092730"/>
                    <a:gd name="connsiteX5" fmla="*/ 532232 w 5971218"/>
                    <a:gd name="connsiteY5" fmla="*/ 3321322 h 4092730"/>
                    <a:gd name="connsiteX6" fmla="*/ 3824072 w 5971218"/>
                    <a:gd name="connsiteY6" fmla="*/ 3345706 h 4092730"/>
                    <a:gd name="connsiteX7" fmla="*/ 3787496 w 5971218"/>
                    <a:gd name="connsiteY7" fmla="*/ 2333770 h 4092730"/>
                    <a:gd name="connsiteX8" fmla="*/ 3836265 w 5971218"/>
                    <a:gd name="connsiteY8" fmla="*/ 248937 h 4092730"/>
                    <a:gd name="connsiteX9" fmla="*/ 4909160 w 5971218"/>
                    <a:gd name="connsiteY9" fmla="*/ 5098 h 4092730"/>
                    <a:gd name="connsiteX0" fmla="*/ 4909160 w 5960163"/>
                    <a:gd name="connsiteY0" fmla="*/ 5098 h 4092730"/>
                    <a:gd name="connsiteX1" fmla="*/ 5896712 w 5960163"/>
                    <a:gd name="connsiteY1" fmla="*/ 370858 h 4092730"/>
                    <a:gd name="connsiteX2" fmla="*/ 5896713 w 5960163"/>
                    <a:gd name="connsiteY2" fmla="*/ 2089930 h 4092730"/>
                    <a:gd name="connsiteX3" fmla="*/ 5884519 w 5960163"/>
                    <a:gd name="connsiteY3" fmla="*/ 4016266 h 4092730"/>
                    <a:gd name="connsiteX4" fmla="*/ 556616 w 5960163"/>
                    <a:gd name="connsiteY4" fmla="*/ 3991882 h 4092730"/>
                    <a:gd name="connsiteX5" fmla="*/ 532232 w 5960163"/>
                    <a:gd name="connsiteY5" fmla="*/ 3321322 h 4092730"/>
                    <a:gd name="connsiteX6" fmla="*/ 3824072 w 5960163"/>
                    <a:gd name="connsiteY6" fmla="*/ 3345706 h 4092730"/>
                    <a:gd name="connsiteX7" fmla="*/ 3787496 w 5960163"/>
                    <a:gd name="connsiteY7" fmla="*/ 2333770 h 4092730"/>
                    <a:gd name="connsiteX8" fmla="*/ 3836265 w 5960163"/>
                    <a:gd name="connsiteY8" fmla="*/ 248937 h 4092730"/>
                    <a:gd name="connsiteX9" fmla="*/ 4909160 w 5960163"/>
                    <a:gd name="connsiteY9" fmla="*/ 5098 h 4092730"/>
                    <a:gd name="connsiteX0" fmla="*/ 4909160 w 5960163"/>
                    <a:gd name="connsiteY0" fmla="*/ 5098 h 4092730"/>
                    <a:gd name="connsiteX1" fmla="*/ 5896712 w 5960163"/>
                    <a:gd name="connsiteY1" fmla="*/ 370858 h 4092730"/>
                    <a:gd name="connsiteX2" fmla="*/ 5896713 w 5960163"/>
                    <a:gd name="connsiteY2" fmla="*/ 2089930 h 4092730"/>
                    <a:gd name="connsiteX3" fmla="*/ 5884519 w 5960163"/>
                    <a:gd name="connsiteY3" fmla="*/ 4016266 h 4092730"/>
                    <a:gd name="connsiteX4" fmla="*/ 556616 w 5960163"/>
                    <a:gd name="connsiteY4" fmla="*/ 3991882 h 4092730"/>
                    <a:gd name="connsiteX5" fmla="*/ 532232 w 5960163"/>
                    <a:gd name="connsiteY5" fmla="*/ 3321322 h 4092730"/>
                    <a:gd name="connsiteX6" fmla="*/ 3824072 w 5960163"/>
                    <a:gd name="connsiteY6" fmla="*/ 3345706 h 4092730"/>
                    <a:gd name="connsiteX7" fmla="*/ 3787496 w 5960163"/>
                    <a:gd name="connsiteY7" fmla="*/ 2333770 h 4092730"/>
                    <a:gd name="connsiteX8" fmla="*/ 3836265 w 5960163"/>
                    <a:gd name="connsiteY8" fmla="*/ 248937 h 4092730"/>
                    <a:gd name="connsiteX9" fmla="*/ 4909160 w 5960163"/>
                    <a:gd name="connsiteY9" fmla="*/ 5098 h 4092730"/>
                    <a:gd name="connsiteX0" fmla="*/ 4909160 w 5969864"/>
                    <a:gd name="connsiteY0" fmla="*/ 5098 h 4092730"/>
                    <a:gd name="connsiteX1" fmla="*/ 5896712 w 5969864"/>
                    <a:gd name="connsiteY1" fmla="*/ 370858 h 4092730"/>
                    <a:gd name="connsiteX2" fmla="*/ 5896713 w 5969864"/>
                    <a:gd name="connsiteY2" fmla="*/ 2089930 h 4092730"/>
                    <a:gd name="connsiteX3" fmla="*/ 5884519 w 5969864"/>
                    <a:gd name="connsiteY3" fmla="*/ 4016266 h 4092730"/>
                    <a:gd name="connsiteX4" fmla="*/ 556616 w 5969864"/>
                    <a:gd name="connsiteY4" fmla="*/ 3991882 h 4092730"/>
                    <a:gd name="connsiteX5" fmla="*/ 532232 w 5969864"/>
                    <a:gd name="connsiteY5" fmla="*/ 3321322 h 4092730"/>
                    <a:gd name="connsiteX6" fmla="*/ 3824072 w 5969864"/>
                    <a:gd name="connsiteY6" fmla="*/ 3345706 h 4092730"/>
                    <a:gd name="connsiteX7" fmla="*/ 3787496 w 5969864"/>
                    <a:gd name="connsiteY7" fmla="*/ 2333770 h 4092730"/>
                    <a:gd name="connsiteX8" fmla="*/ 3836265 w 5969864"/>
                    <a:gd name="connsiteY8" fmla="*/ 248937 h 4092730"/>
                    <a:gd name="connsiteX9" fmla="*/ 4909160 w 5969864"/>
                    <a:gd name="connsiteY9" fmla="*/ 5098 h 4092730"/>
                    <a:gd name="connsiteX0" fmla="*/ 4909160 w 5928907"/>
                    <a:gd name="connsiteY0" fmla="*/ 3769 h 4091401"/>
                    <a:gd name="connsiteX1" fmla="*/ 5835752 w 5928907"/>
                    <a:gd name="connsiteY1" fmla="*/ 345145 h 4091401"/>
                    <a:gd name="connsiteX2" fmla="*/ 5896713 w 5928907"/>
                    <a:gd name="connsiteY2" fmla="*/ 2088601 h 4091401"/>
                    <a:gd name="connsiteX3" fmla="*/ 5884519 w 5928907"/>
                    <a:gd name="connsiteY3" fmla="*/ 4014937 h 4091401"/>
                    <a:gd name="connsiteX4" fmla="*/ 556616 w 5928907"/>
                    <a:gd name="connsiteY4" fmla="*/ 3990553 h 4091401"/>
                    <a:gd name="connsiteX5" fmla="*/ 532232 w 5928907"/>
                    <a:gd name="connsiteY5" fmla="*/ 3319993 h 4091401"/>
                    <a:gd name="connsiteX6" fmla="*/ 3824072 w 5928907"/>
                    <a:gd name="connsiteY6" fmla="*/ 3344377 h 4091401"/>
                    <a:gd name="connsiteX7" fmla="*/ 3787496 w 5928907"/>
                    <a:gd name="connsiteY7" fmla="*/ 2332441 h 4091401"/>
                    <a:gd name="connsiteX8" fmla="*/ 3836265 w 5928907"/>
                    <a:gd name="connsiteY8" fmla="*/ 247608 h 4091401"/>
                    <a:gd name="connsiteX9" fmla="*/ 4909160 w 5928907"/>
                    <a:gd name="connsiteY9" fmla="*/ 3769 h 4091401"/>
                    <a:gd name="connsiteX0" fmla="*/ 4909160 w 5928907"/>
                    <a:gd name="connsiteY0" fmla="*/ 15949 h 4103581"/>
                    <a:gd name="connsiteX1" fmla="*/ 5835752 w 5928907"/>
                    <a:gd name="connsiteY1" fmla="*/ 357325 h 4103581"/>
                    <a:gd name="connsiteX2" fmla="*/ 5896713 w 5928907"/>
                    <a:gd name="connsiteY2" fmla="*/ 2100781 h 4103581"/>
                    <a:gd name="connsiteX3" fmla="*/ 5884519 w 5928907"/>
                    <a:gd name="connsiteY3" fmla="*/ 4027117 h 4103581"/>
                    <a:gd name="connsiteX4" fmla="*/ 556616 w 5928907"/>
                    <a:gd name="connsiteY4" fmla="*/ 4002733 h 4103581"/>
                    <a:gd name="connsiteX5" fmla="*/ 532232 w 5928907"/>
                    <a:gd name="connsiteY5" fmla="*/ 3332173 h 4103581"/>
                    <a:gd name="connsiteX6" fmla="*/ 3824072 w 5928907"/>
                    <a:gd name="connsiteY6" fmla="*/ 3356557 h 4103581"/>
                    <a:gd name="connsiteX7" fmla="*/ 3787496 w 5928907"/>
                    <a:gd name="connsiteY7" fmla="*/ 2344621 h 4103581"/>
                    <a:gd name="connsiteX8" fmla="*/ 3811881 w 5928907"/>
                    <a:gd name="connsiteY8" fmla="*/ 198828 h 4103581"/>
                    <a:gd name="connsiteX9" fmla="*/ 4909160 w 5928907"/>
                    <a:gd name="connsiteY9" fmla="*/ 15949 h 4103581"/>
                    <a:gd name="connsiteX0" fmla="*/ 4893444 w 5913191"/>
                    <a:gd name="connsiteY0" fmla="*/ 15949 h 4155812"/>
                    <a:gd name="connsiteX1" fmla="*/ 5820036 w 5913191"/>
                    <a:gd name="connsiteY1" fmla="*/ 357325 h 4155812"/>
                    <a:gd name="connsiteX2" fmla="*/ 5880997 w 5913191"/>
                    <a:gd name="connsiteY2" fmla="*/ 2100781 h 4155812"/>
                    <a:gd name="connsiteX3" fmla="*/ 5637155 w 5913191"/>
                    <a:gd name="connsiteY3" fmla="*/ 4100269 h 4155812"/>
                    <a:gd name="connsiteX4" fmla="*/ 540900 w 5913191"/>
                    <a:gd name="connsiteY4" fmla="*/ 4002733 h 4155812"/>
                    <a:gd name="connsiteX5" fmla="*/ 516516 w 5913191"/>
                    <a:gd name="connsiteY5" fmla="*/ 3332173 h 4155812"/>
                    <a:gd name="connsiteX6" fmla="*/ 3808356 w 5913191"/>
                    <a:gd name="connsiteY6" fmla="*/ 3356557 h 4155812"/>
                    <a:gd name="connsiteX7" fmla="*/ 3771780 w 5913191"/>
                    <a:gd name="connsiteY7" fmla="*/ 2344621 h 4155812"/>
                    <a:gd name="connsiteX8" fmla="*/ 3796165 w 5913191"/>
                    <a:gd name="connsiteY8" fmla="*/ 198828 h 4155812"/>
                    <a:gd name="connsiteX9" fmla="*/ 4893444 w 5913191"/>
                    <a:gd name="connsiteY9" fmla="*/ 15949 h 4155812"/>
                    <a:gd name="connsiteX0" fmla="*/ 4893444 w 6052309"/>
                    <a:gd name="connsiteY0" fmla="*/ 15949 h 4155812"/>
                    <a:gd name="connsiteX1" fmla="*/ 5820036 w 6052309"/>
                    <a:gd name="connsiteY1" fmla="*/ 357325 h 4155812"/>
                    <a:gd name="connsiteX2" fmla="*/ 5880997 w 6052309"/>
                    <a:gd name="connsiteY2" fmla="*/ 2100781 h 4155812"/>
                    <a:gd name="connsiteX3" fmla="*/ 5771269 w 6052309"/>
                    <a:gd name="connsiteY3" fmla="*/ 3210253 h 4155812"/>
                    <a:gd name="connsiteX4" fmla="*/ 5637155 w 6052309"/>
                    <a:gd name="connsiteY4" fmla="*/ 4100269 h 4155812"/>
                    <a:gd name="connsiteX5" fmla="*/ 540900 w 6052309"/>
                    <a:gd name="connsiteY5" fmla="*/ 4002733 h 4155812"/>
                    <a:gd name="connsiteX6" fmla="*/ 516516 w 6052309"/>
                    <a:gd name="connsiteY6" fmla="*/ 3332173 h 4155812"/>
                    <a:gd name="connsiteX7" fmla="*/ 3808356 w 6052309"/>
                    <a:gd name="connsiteY7" fmla="*/ 3356557 h 4155812"/>
                    <a:gd name="connsiteX8" fmla="*/ 3771780 w 6052309"/>
                    <a:gd name="connsiteY8" fmla="*/ 2344621 h 4155812"/>
                    <a:gd name="connsiteX9" fmla="*/ 3796165 w 6052309"/>
                    <a:gd name="connsiteY9" fmla="*/ 198828 h 4155812"/>
                    <a:gd name="connsiteX10" fmla="*/ 4893444 w 6052309"/>
                    <a:gd name="connsiteY10" fmla="*/ 15949 h 4155812"/>
                    <a:gd name="connsiteX0" fmla="*/ 4893444 w 6096600"/>
                    <a:gd name="connsiteY0" fmla="*/ 15949 h 4155812"/>
                    <a:gd name="connsiteX1" fmla="*/ 5820036 w 6096600"/>
                    <a:gd name="connsiteY1" fmla="*/ 357325 h 4155812"/>
                    <a:gd name="connsiteX2" fmla="*/ 5880997 w 6096600"/>
                    <a:gd name="connsiteY2" fmla="*/ 2100781 h 4155812"/>
                    <a:gd name="connsiteX3" fmla="*/ 5905381 w 6096600"/>
                    <a:gd name="connsiteY3" fmla="*/ 3734509 h 4155812"/>
                    <a:gd name="connsiteX4" fmla="*/ 5637155 w 6096600"/>
                    <a:gd name="connsiteY4" fmla="*/ 4100269 h 4155812"/>
                    <a:gd name="connsiteX5" fmla="*/ 540900 w 6096600"/>
                    <a:gd name="connsiteY5" fmla="*/ 4002733 h 4155812"/>
                    <a:gd name="connsiteX6" fmla="*/ 516516 w 6096600"/>
                    <a:gd name="connsiteY6" fmla="*/ 3332173 h 4155812"/>
                    <a:gd name="connsiteX7" fmla="*/ 3808356 w 6096600"/>
                    <a:gd name="connsiteY7" fmla="*/ 3356557 h 4155812"/>
                    <a:gd name="connsiteX8" fmla="*/ 3771780 w 6096600"/>
                    <a:gd name="connsiteY8" fmla="*/ 2344621 h 4155812"/>
                    <a:gd name="connsiteX9" fmla="*/ 3796165 w 6096600"/>
                    <a:gd name="connsiteY9" fmla="*/ 198828 h 4155812"/>
                    <a:gd name="connsiteX10" fmla="*/ 4893444 w 6096600"/>
                    <a:gd name="connsiteY10" fmla="*/ 15949 h 4155812"/>
                    <a:gd name="connsiteX0" fmla="*/ 4893444 w 6046444"/>
                    <a:gd name="connsiteY0" fmla="*/ 15949 h 4155812"/>
                    <a:gd name="connsiteX1" fmla="*/ 5820036 w 6046444"/>
                    <a:gd name="connsiteY1" fmla="*/ 357325 h 4155812"/>
                    <a:gd name="connsiteX2" fmla="*/ 5880997 w 6046444"/>
                    <a:gd name="connsiteY2" fmla="*/ 2100781 h 4155812"/>
                    <a:gd name="connsiteX3" fmla="*/ 5905381 w 6046444"/>
                    <a:gd name="connsiteY3" fmla="*/ 3734509 h 4155812"/>
                    <a:gd name="connsiteX4" fmla="*/ 5637155 w 6046444"/>
                    <a:gd name="connsiteY4" fmla="*/ 4100269 h 4155812"/>
                    <a:gd name="connsiteX5" fmla="*/ 540900 w 6046444"/>
                    <a:gd name="connsiteY5" fmla="*/ 4002733 h 4155812"/>
                    <a:gd name="connsiteX6" fmla="*/ 516516 w 6046444"/>
                    <a:gd name="connsiteY6" fmla="*/ 3332173 h 4155812"/>
                    <a:gd name="connsiteX7" fmla="*/ 3808356 w 6046444"/>
                    <a:gd name="connsiteY7" fmla="*/ 3356557 h 4155812"/>
                    <a:gd name="connsiteX8" fmla="*/ 3771780 w 6046444"/>
                    <a:gd name="connsiteY8" fmla="*/ 2344621 h 4155812"/>
                    <a:gd name="connsiteX9" fmla="*/ 3796165 w 6046444"/>
                    <a:gd name="connsiteY9" fmla="*/ 198828 h 4155812"/>
                    <a:gd name="connsiteX10" fmla="*/ 4893444 w 6046444"/>
                    <a:gd name="connsiteY10" fmla="*/ 15949 h 4155812"/>
                    <a:gd name="connsiteX0" fmla="*/ 4893444 w 6046444"/>
                    <a:gd name="connsiteY0" fmla="*/ 15949 h 4155812"/>
                    <a:gd name="connsiteX1" fmla="*/ 5820036 w 6046444"/>
                    <a:gd name="connsiteY1" fmla="*/ 357325 h 4155812"/>
                    <a:gd name="connsiteX2" fmla="*/ 5880997 w 6046444"/>
                    <a:gd name="connsiteY2" fmla="*/ 2100781 h 4155812"/>
                    <a:gd name="connsiteX3" fmla="*/ 5905381 w 6046444"/>
                    <a:gd name="connsiteY3" fmla="*/ 3734509 h 4155812"/>
                    <a:gd name="connsiteX4" fmla="*/ 5637155 w 6046444"/>
                    <a:gd name="connsiteY4" fmla="*/ 4100269 h 4155812"/>
                    <a:gd name="connsiteX5" fmla="*/ 540900 w 6046444"/>
                    <a:gd name="connsiteY5" fmla="*/ 4002733 h 4155812"/>
                    <a:gd name="connsiteX6" fmla="*/ 516516 w 6046444"/>
                    <a:gd name="connsiteY6" fmla="*/ 3332173 h 4155812"/>
                    <a:gd name="connsiteX7" fmla="*/ 3808356 w 6046444"/>
                    <a:gd name="connsiteY7" fmla="*/ 3356557 h 4155812"/>
                    <a:gd name="connsiteX8" fmla="*/ 3771780 w 6046444"/>
                    <a:gd name="connsiteY8" fmla="*/ 2344621 h 4155812"/>
                    <a:gd name="connsiteX9" fmla="*/ 3796165 w 6046444"/>
                    <a:gd name="connsiteY9" fmla="*/ 198828 h 4155812"/>
                    <a:gd name="connsiteX10" fmla="*/ 4893444 w 6046444"/>
                    <a:gd name="connsiteY10" fmla="*/ 15949 h 4155812"/>
                    <a:gd name="connsiteX0" fmla="*/ 4893444 w 5917757"/>
                    <a:gd name="connsiteY0" fmla="*/ 15949 h 4155812"/>
                    <a:gd name="connsiteX1" fmla="*/ 5820036 w 5917757"/>
                    <a:gd name="connsiteY1" fmla="*/ 357325 h 4155812"/>
                    <a:gd name="connsiteX2" fmla="*/ 5880997 w 5917757"/>
                    <a:gd name="connsiteY2" fmla="*/ 2100781 h 4155812"/>
                    <a:gd name="connsiteX3" fmla="*/ 5905381 w 5917757"/>
                    <a:gd name="connsiteY3" fmla="*/ 3734509 h 4155812"/>
                    <a:gd name="connsiteX4" fmla="*/ 5637155 w 5917757"/>
                    <a:gd name="connsiteY4" fmla="*/ 4100269 h 4155812"/>
                    <a:gd name="connsiteX5" fmla="*/ 540900 w 5917757"/>
                    <a:gd name="connsiteY5" fmla="*/ 4002733 h 4155812"/>
                    <a:gd name="connsiteX6" fmla="*/ 516516 w 5917757"/>
                    <a:gd name="connsiteY6" fmla="*/ 3332173 h 4155812"/>
                    <a:gd name="connsiteX7" fmla="*/ 3808356 w 5917757"/>
                    <a:gd name="connsiteY7" fmla="*/ 3356557 h 4155812"/>
                    <a:gd name="connsiteX8" fmla="*/ 3771780 w 5917757"/>
                    <a:gd name="connsiteY8" fmla="*/ 2344621 h 4155812"/>
                    <a:gd name="connsiteX9" fmla="*/ 3796165 w 5917757"/>
                    <a:gd name="connsiteY9" fmla="*/ 198828 h 4155812"/>
                    <a:gd name="connsiteX10" fmla="*/ 4893444 w 5917757"/>
                    <a:gd name="connsiteY10" fmla="*/ 15949 h 4155812"/>
                    <a:gd name="connsiteX0" fmla="*/ 4893444 w 5917757"/>
                    <a:gd name="connsiteY0" fmla="*/ 15949 h 4155812"/>
                    <a:gd name="connsiteX1" fmla="*/ 5820036 w 5917757"/>
                    <a:gd name="connsiteY1" fmla="*/ 357325 h 4155812"/>
                    <a:gd name="connsiteX2" fmla="*/ 5880997 w 5917757"/>
                    <a:gd name="connsiteY2" fmla="*/ 2100781 h 4155812"/>
                    <a:gd name="connsiteX3" fmla="*/ 5905381 w 5917757"/>
                    <a:gd name="connsiteY3" fmla="*/ 3734509 h 4155812"/>
                    <a:gd name="connsiteX4" fmla="*/ 5637155 w 5917757"/>
                    <a:gd name="connsiteY4" fmla="*/ 4100269 h 4155812"/>
                    <a:gd name="connsiteX5" fmla="*/ 540900 w 5917757"/>
                    <a:gd name="connsiteY5" fmla="*/ 4002733 h 4155812"/>
                    <a:gd name="connsiteX6" fmla="*/ 516516 w 5917757"/>
                    <a:gd name="connsiteY6" fmla="*/ 3332173 h 4155812"/>
                    <a:gd name="connsiteX7" fmla="*/ 3808356 w 5917757"/>
                    <a:gd name="connsiteY7" fmla="*/ 3356557 h 4155812"/>
                    <a:gd name="connsiteX8" fmla="*/ 3771780 w 5917757"/>
                    <a:gd name="connsiteY8" fmla="*/ 2344621 h 4155812"/>
                    <a:gd name="connsiteX9" fmla="*/ 3796165 w 5917757"/>
                    <a:gd name="connsiteY9" fmla="*/ 198828 h 4155812"/>
                    <a:gd name="connsiteX10" fmla="*/ 4893444 w 5917757"/>
                    <a:gd name="connsiteY10" fmla="*/ 15949 h 4155812"/>
                    <a:gd name="connsiteX0" fmla="*/ 4893444 w 5917757"/>
                    <a:gd name="connsiteY0" fmla="*/ 15949 h 4155812"/>
                    <a:gd name="connsiteX1" fmla="*/ 5820036 w 5917757"/>
                    <a:gd name="connsiteY1" fmla="*/ 357325 h 4155812"/>
                    <a:gd name="connsiteX2" fmla="*/ 5880997 w 5917757"/>
                    <a:gd name="connsiteY2" fmla="*/ 2100781 h 4155812"/>
                    <a:gd name="connsiteX3" fmla="*/ 5905381 w 5917757"/>
                    <a:gd name="connsiteY3" fmla="*/ 3734509 h 4155812"/>
                    <a:gd name="connsiteX4" fmla="*/ 5637155 w 5917757"/>
                    <a:gd name="connsiteY4" fmla="*/ 4100269 h 4155812"/>
                    <a:gd name="connsiteX5" fmla="*/ 540900 w 5917757"/>
                    <a:gd name="connsiteY5" fmla="*/ 4002733 h 4155812"/>
                    <a:gd name="connsiteX6" fmla="*/ 516516 w 5917757"/>
                    <a:gd name="connsiteY6" fmla="*/ 3332173 h 4155812"/>
                    <a:gd name="connsiteX7" fmla="*/ 3808356 w 5917757"/>
                    <a:gd name="connsiteY7" fmla="*/ 3356557 h 4155812"/>
                    <a:gd name="connsiteX8" fmla="*/ 3771780 w 5917757"/>
                    <a:gd name="connsiteY8" fmla="*/ 2344621 h 4155812"/>
                    <a:gd name="connsiteX9" fmla="*/ 3796165 w 5917757"/>
                    <a:gd name="connsiteY9" fmla="*/ 198828 h 4155812"/>
                    <a:gd name="connsiteX10" fmla="*/ 4893444 w 5917757"/>
                    <a:gd name="connsiteY10" fmla="*/ 15949 h 4155812"/>
                    <a:gd name="connsiteX0" fmla="*/ 4893444 w 5917757"/>
                    <a:gd name="connsiteY0" fmla="*/ 15949 h 4155812"/>
                    <a:gd name="connsiteX1" fmla="*/ 5820036 w 5917757"/>
                    <a:gd name="connsiteY1" fmla="*/ 357325 h 4155812"/>
                    <a:gd name="connsiteX2" fmla="*/ 5880997 w 5917757"/>
                    <a:gd name="connsiteY2" fmla="*/ 2100781 h 4155812"/>
                    <a:gd name="connsiteX3" fmla="*/ 5905381 w 5917757"/>
                    <a:gd name="connsiteY3" fmla="*/ 3734509 h 4155812"/>
                    <a:gd name="connsiteX4" fmla="*/ 5637155 w 5917757"/>
                    <a:gd name="connsiteY4" fmla="*/ 4100269 h 4155812"/>
                    <a:gd name="connsiteX5" fmla="*/ 540900 w 5917757"/>
                    <a:gd name="connsiteY5" fmla="*/ 4002733 h 4155812"/>
                    <a:gd name="connsiteX6" fmla="*/ 516516 w 5917757"/>
                    <a:gd name="connsiteY6" fmla="*/ 3332173 h 4155812"/>
                    <a:gd name="connsiteX7" fmla="*/ 3808356 w 5917757"/>
                    <a:gd name="connsiteY7" fmla="*/ 3356557 h 4155812"/>
                    <a:gd name="connsiteX8" fmla="*/ 3771780 w 5917757"/>
                    <a:gd name="connsiteY8" fmla="*/ 2344621 h 4155812"/>
                    <a:gd name="connsiteX9" fmla="*/ 3796165 w 5917757"/>
                    <a:gd name="connsiteY9" fmla="*/ 198828 h 4155812"/>
                    <a:gd name="connsiteX10" fmla="*/ 4893444 w 5917757"/>
                    <a:gd name="connsiteY10" fmla="*/ 15949 h 4155812"/>
                    <a:gd name="connsiteX0" fmla="*/ 4893444 w 5917757"/>
                    <a:gd name="connsiteY0" fmla="*/ 15949 h 4155812"/>
                    <a:gd name="connsiteX1" fmla="*/ 5820036 w 5917757"/>
                    <a:gd name="connsiteY1" fmla="*/ 357325 h 4155812"/>
                    <a:gd name="connsiteX2" fmla="*/ 5880997 w 5917757"/>
                    <a:gd name="connsiteY2" fmla="*/ 2100781 h 4155812"/>
                    <a:gd name="connsiteX3" fmla="*/ 5905381 w 5917757"/>
                    <a:gd name="connsiteY3" fmla="*/ 3734509 h 4155812"/>
                    <a:gd name="connsiteX4" fmla="*/ 5637155 w 5917757"/>
                    <a:gd name="connsiteY4" fmla="*/ 4100269 h 4155812"/>
                    <a:gd name="connsiteX5" fmla="*/ 540900 w 5917757"/>
                    <a:gd name="connsiteY5" fmla="*/ 4002733 h 4155812"/>
                    <a:gd name="connsiteX6" fmla="*/ 516516 w 5917757"/>
                    <a:gd name="connsiteY6" fmla="*/ 3332173 h 4155812"/>
                    <a:gd name="connsiteX7" fmla="*/ 3808356 w 5917757"/>
                    <a:gd name="connsiteY7" fmla="*/ 3356557 h 4155812"/>
                    <a:gd name="connsiteX8" fmla="*/ 3771780 w 5917757"/>
                    <a:gd name="connsiteY8" fmla="*/ 2344621 h 4155812"/>
                    <a:gd name="connsiteX9" fmla="*/ 3796165 w 5917757"/>
                    <a:gd name="connsiteY9" fmla="*/ 198828 h 4155812"/>
                    <a:gd name="connsiteX10" fmla="*/ 4893444 w 5917757"/>
                    <a:gd name="connsiteY10" fmla="*/ 15949 h 41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17757" h="4155812">
                      <a:moveTo>
                        <a:pt x="4893444" y="15949"/>
                      </a:moveTo>
                      <a:cubicBezTo>
                        <a:pt x="5230756" y="42365"/>
                        <a:pt x="5655444" y="9853"/>
                        <a:pt x="5820036" y="357325"/>
                      </a:cubicBezTo>
                      <a:cubicBezTo>
                        <a:pt x="5984628" y="704797"/>
                        <a:pt x="5889125" y="1625293"/>
                        <a:pt x="5880997" y="2100781"/>
                      </a:cubicBezTo>
                      <a:cubicBezTo>
                        <a:pt x="5872869" y="2576269"/>
                        <a:pt x="5946021" y="3401261"/>
                        <a:pt x="5905381" y="3734509"/>
                      </a:cubicBezTo>
                      <a:cubicBezTo>
                        <a:pt x="5828165" y="3921453"/>
                        <a:pt x="5789555" y="3955997"/>
                        <a:pt x="5637155" y="4100269"/>
                      </a:cubicBezTo>
                      <a:cubicBezTo>
                        <a:pt x="4712595" y="4218125"/>
                        <a:pt x="1394340" y="4130749"/>
                        <a:pt x="540900" y="4002733"/>
                      </a:cubicBezTo>
                      <a:cubicBezTo>
                        <a:pt x="-312540" y="3874717"/>
                        <a:pt x="-28060" y="3439869"/>
                        <a:pt x="516516" y="3332173"/>
                      </a:cubicBezTo>
                      <a:cubicBezTo>
                        <a:pt x="1061092" y="3224477"/>
                        <a:pt x="3271908" y="3352493"/>
                        <a:pt x="3808356" y="3356557"/>
                      </a:cubicBezTo>
                      <a:cubicBezTo>
                        <a:pt x="4161924" y="3068013"/>
                        <a:pt x="3773812" y="2870909"/>
                        <a:pt x="3771780" y="2344621"/>
                      </a:cubicBezTo>
                      <a:cubicBezTo>
                        <a:pt x="3769748" y="1818333"/>
                        <a:pt x="3643765" y="613356"/>
                        <a:pt x="3796165" y="198828"/>
                      </a:cubicBezTo>
                      <a:cubicBezTo>
                        <a:pt x="4143637" y="-32820"/>
                        <a:pt x="4556132" y="-10467"/>
                        <a:pt x="4893444" y="15949"/>
                      </a:cubicBez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E2466">
                        <a:lumMod val="75000"/>
                      </a:srgbClr>
                    </a:solidFill>
                    <a:effectLst/>
                    <a:uLnTx/>
                    <a:uFillTx/>
                    <a:latin typeface="Arial"/>
                    <a:ea typeface="+mn-ea"/>
                    <a:cs typeface="+mn-cs"/>
                  </a:endParaRPr>
                </a:p>
              </p:txBody>
            </p:sp>
          </p:grpSp>
          <p:sp>
            <p:nvSpPr>
              <p:cNvPr id="30" name="TextBox 29">
                <a:extLst>
                  <a:ext uri="{FF2B5EF4-FFF2-40B4-BE49-F238E27FC236}">
                    <a16:creationId xmlns:a16="http://schemas.microsoft.com/office/drawing/2014/main" id="{04B1621E-ABE6-473A-9B2A-A18F452BA204}"/>
                  </a:ext>
                </a:extLst>
              </p:cNvPr>
              <p:cNvSpPr txBox="1"/>
              <p:nvPr/>
            </p:nvSpPr>
            <p:spPr>
              <a:xfrm>
                <a:off x="6984914" y="4729480"/>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A0"/>
                    </a:solidFill>
                    <a:effectLst/>
                    <a:uLnTx/>
                    <a:uFillTx/>
                    <a:latin typeface="Arial"/>
                    <a:ea typeface="+mn-ea"/>
                    <a:cs typeface="+mn-cs"/>
                  </a:rPr>
                  <a:t>†</a:t>
                </a:r>
              </a:p>
            </p:txBody>
          </p:sp>
        </p:grpSp>
        <p:sp>
          <p:nvSpPr>
            <p:cNvPr id="28" name="TextBox 27">
              <a:extLst>
                <a:ext uri="{FF2B5EF4-FFF2-40B4-BE49-F238E27FC236}">
                  <a16:creationId xmlns:a16="http://schemas.microsoft.com/office/drawing/2014/main" id="{77634803-0DA9-4A2A-AC61-367765E58779}"/>
                </a:ext>
              </a:extLst>
            </p:cNvPr>
            <p:cNvSpPr txBox="1"/>
            <p:nvPr/>
          </p:nvSpPr>
          <p:spPr>
            <a:xfrm>
              <a:off x="6984914" y="5503035"/>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A0"/>
                  </a:solidFill>
                  <a:effectLst/>
                  <a:uLnTx/>
                  <a:uFillTx/>
                  <a:latin typeface="Arial"/>
                  <a:ea typeface="+mn-ea"/>
                  <a:cs typeface="+mn-cs"/>
                </a:rPr>
                <a:t>‡</a:t>
              </a:r>
            </a:p>
          </p:txBody>
        </p:sp>
      </p:grpSp>
      <p:grpSp>
        <p:nvGrpSpPr>
          <p:cNvPr id="33" name="Group 32">
            <a:extLst>
              <a:ext uri="{FF2B5EF4-FFF2-40B4-BE49-F238E27FC236}">
                <a16:creationId xmlns:a16="http://schemas.microsoft.com/office/drawing/2014/main" id="{58B911A3-F734-4973-9569-4183D4B39BE8}"/>
              </a:ext>
            </a:extLst>
          </p:cNvPr>
          <p:cNvGrpSpPr/>
          <p:nvPr/>
        </p:nvGrpSpPr>
        <p:grpSpPr>
          <a:xfrm>
            <a:off x="9216433" y="1111091"/>
            <a:ext cx="2830487" cy="2011757"/>
            <a:chOff x="450448" y="2519303"/>
            <a:chExt cx="4144550" cy="2839101"/>
          </a:xfrm>
        </p:grpSpPr>
        <p:pic>
          <p:nvPicPr>
            <p:cNvPr id="34" name="Picture 33" descr="A picture containing outdoor, grass, truck, building&#10;&#10;Description automatically generated">
              <a:extLst>
                <a:ext uri="{FF2B5EF4-FFF2-40B4-BE49-F238E27FC236}">
                  <a16:creationId xmlns:a16="http://schemas.microsoft.com/office/drawing/2014/main" id="{EAD774EE-5887-492A-88CB-A5D0684261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1275" y="2519303"/>
              <a:ext cx="2944332" cy="2839101"/>
            </a:xfrm>
            <a:prstGeom prst="rect">
              <a:avLst/>
            </a:prstGeom>
          </p:spPr>
        </p:pic>
        <p:sp>
          <p:nvSpPr>
            <p:cNvPr id="35" name="TextBox 34">
              <a:extLst>
                <a:ext uri="{FF2B5EF4-FFF2-40B4-BE49-F238E27FC236}">
                  <a16:creationId xmlns:a16="http://schemas.microsoft.com/office/drawing/2014/main" id="{596767EE-890A-4130-87F4-992D348DAB29}"/>
                </a:ext>
              </a:extLst>
            </p:cNvPr>
            <p:cNvSpPr txBox="1"/>
            <p:nvPr/>
          </p:nvSpPr>
          <p:spPr>
            <a:xfrm>
              <a:off x="450448" y="4102896"/>
              <a:ext cx="4144550" cy="7383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e</a:t>
              </a:r>
              <a:r>
                <a:rPr kumimoji="0" lang="en-GB" sz="1400" b="1" i="0" u="none" strike="noStrike" kern="1200" cap="none" spc="0" normalizeH="0" baseline="0" noProof="0" dirty="0">
                  <a:ln>
                    <a:noFill/>
                  </a:ln>
                  <a:solidFill>
                    <a:srgbClr val="FFFFFF"/>
                  </a:solidFill>
                  <a:effectLst/>
                  <a:uLnTx/>
                  <a:uFillTx/>
                  <a:latin typeface="Arial"/>
                  <a:ea typeface="+mn-ea"/>
                  <a:cs typeface="+mn-cs"/>
                </a:rPr>
                <a:t>.g. ALICE/</a:t>
              </a:r>
              <a:r>
                <a:rPr kumimoji="0" lang="en-GB" sz="1400" b="1" i="0" u="none" strike="noStrike" kern="1200" cap="none" spc="0" normalizeH="0" baseline="0" noProof="0" dirty="0" err="1">
                  <a:ln>
                    <a:noFill/>
                  </a:ln>
                  <a:solidFill>
                    <a:srgbClr val="FFFFFF"/>
                  </a:solidFill>
                  <a:effectLst/>
                  <a:uLnTx/>
                  <a:uFillTx/>
                  <a:latin typeface="Arial"/>
                  <a:ea typeface="+mn-ea"/>
                  <a:cs typeface="+mn-cs"/>
                </a:rPr>
                <a:t>LHCb</a:t>
              </a:r>
              <a:r>
                <a:rPr kumimoji="0" lang="en-GB" sz="1400" b="1" i="0" u="none" strike="noStrike" kern="1200" cap="none" spc="0" normalizeH="0" baseline="0" noProof="0" dirty="0">
                  <a:ln>
                    <a:noFill/>
                  </a:ln>
                  <a:solidFill>
                    <a:srgbClr val="FFFFFF"/>
                  </a:solidFill>
                  <a:effectLst/>
                  <a:uLnTx/>
                  <a:uFillTx/>
                  <a:latin typeface="Arial"/>
                  <a:ea typeface="+mn-ea"/>
                  <a:cs typeface="+mn-cs"/>
                </a:rPr>
                <a:t> </a:t>
              </a:r>
              <a:br>
                <a:rPr kumimoji="0" lang="en-GB" sz="1400" b="1" i="0" u="none" strike="noStrike" kern="1200" cap="none" spc="0" normalizeH="0" baseline="0" noProof="0" dirty="0">
                  <a:ln>
                    <a:noFill/>
                  </a:ln>
                  <a:solidFill>
                    <a:srgbClr val="FFFFFF"/>
                  </a:solidFill>
                  <a:effectLst/>
                  <a:uLnTx/>
                  <a:uFillTx/>
                  <a:latin typeface="Arial"/>
                  <a:ea typeface="+mn-ea"/>
                  <a:cs typeface="+mn-cs"/>
                </a:rPr>
              </a:br>
              <a:r>
                <a:rPr kumimoji="0" lang="en-GB" sz="1400" b="1" i="0" u="none" strike="noStrike" kern="1200" cap="none" spc="0" normalizeH="0" baseline="0" noProof="0" dirty="0">
                  <a:ln>
                    <a:noFill/>
                  </a:ln>
                  <a:solidFill>
                    <a:srgbClr val="FFFFFF"/>
                  </a:solidFill>
                  <a:effectLst/>
                  <a:uLnTx/>
                  <a:uFillTx/>
                  <a:latin typeface="Arial"/>
                  <a:ea typeface="+mn-ea"/>
                  <a:cs typeface="+mn-cs"/>
                </a:rPr>
                <a:t>Data </a:t>
              </a:r>
              <a:r>
                <a:rPr kumimoji="0" lang="en-GB" sz="1400" b="1" i="0" u="none" strike="noStrike" kern="1200" cap="none" spc="0" normalizeH="0" baseline="0" noProof="0" dirty="0" err="1">
                  <a:ln>
                    <a:noFill/>
                  </a:ln>
                  <a:solidFill>
                    <a:srgbClr val="FFFFFF"/>
                  </a:solidFill>
                  <a:effectLst/>
                  <a:uLnTx/>
                  <a:uFillTx/>
                  <a:latin typeface="Arial"/>
                  <a:ea typeface="+mn-ea"/>
                  <a:cs typeface="+mn-cs"/>
                </a:rPr>
                <a:t>Centers</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36" name="Group 35">
            <a:extLst>
              <a:ext uri="{FF2B5EF4-FFF2-40B4-BE49-F238E27FC236}">
                <a16:creationId xmlns:a16="http://schemas.microsoft.com/office/drawing/2014/main" id="{B847241D-CA29-454A-B4FF-0324C573D192}"/>
              </a:ext>
            </a:extLst>
          </p:cNvPr>
          <p:cNvGrpSpPr/>
          <p:nvPr/>
        </p:nvGrpSpPr>
        <p:grpSpPr>
          <a:xfrm>
            <a:off x="5170058" y="1171873"/>
            <a:ext cx="4797746" cy="1990983"/>
            <a:chOff x="328064" y="941159"/>
            <a:chExt cx="4045672" cy="1678885"/>
          </a:xfrm>
        </p:grpSpPr>
        <p:grpSp>
          <p:nvGrpSpPr>
            <p:cNvPr id="37" name="Group 36">
              <a:extLst>
                <a:ext uri="{FF2B5EF4-FFF2-40B4-BE49-F238E27FC236}">
                  <a16:creationId xmlns:a16="http://schemas.microsoft.com/office/drawing/2014/main" id="{B5FE5038-6F9F-4AB5-BA02-32EDC8674742}"/>
                </a:ext>
              </a:extLst>
            </p:cNvPr>
            <p:cNvGrpSpPr/>
            <p:nvPr/>
          </p:nvGrpSpPr>
          <p:grpSpPr>
            <a:xfrm>
              <a:off x="328064" y="941159"/>
              <a:ext cx="4045672" cy="1635688"/>
              <a:chOff x="328064" y="941159"/>
              <a:chExt cx="4045672" cy="1635688"/>
            </a:xfrm>
          </p:grpSpPr>
          <p:pic>
            <p:nvPicPr>
              <p:cNvPr id="39" name="Picture 38">
                <a:extLst>
                  <a:ext uri="{FF2B5EF4-FFF2-40B4-BE49-F238E27FC236}">
                    <a16:creationId xmlns:a16="http://schemas.microsoft.com/office/drawing/2014/main" id="{A649DE2A-2990-4B02-9D42-F612A94184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064" y="1062610"/>
                <a:ext cx="4045672" cy="1514237"/>
              </a:xfrm>
              <a:prstGeom prst="rect">
                <a:avLst/>
              </a:prstGeom>
            </p:spPr>
          </p:pic>
          <p:sp>
            <p:nvSpPr>
              <p:cNvPr id="40" name="TextBox 39">
                <a:extLst>
                  <a:ext uri="{FF2B5EF4-FFF2-40B4-BE49-F238E27FC236}">
                    <a16:creationId xmlns:a16="http://schemas.microsoft.com/office/drawing/2014/main" id="{052BE3F3-9901-4887-9368-C5D2900BAC92}"/>
                  </a:ext>
                </a:extLst>
              </p:cNvPr>
              <p:cNvSpPr txBox="1"/>
              <p:nvPr/>
            </p:nvSpPr>
            <p:spPr>
              <a:xfrm>
                <a:off x="2350900" y="941159"/>
                <a:ext cx="1870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A0"/>
                    </a:solidFill>
                    <a:effectLst/>
                    <a:uLnTx/>
                    <a:uFillTx/>
                    <a:latin typeface="Arial"/>
                    <a:ea typeface="+mn-ea"/>
                    <a:cs typeface="+mn-cs"/>
                  </a:rPr>
                  <a:t>Working principle</a:t>
                </a:r>
              </a:p>
            </p:txBody>
          </p:sp>
        </p:grpSp>
        <p:sp>
          <p:nvSpPr>
            <p:cNvPr id="38" name="TextBox 37">
              <a:extLst>
                <a:ext uri="{FF2B5EF4-FFF2-40B4-BE49-F238E27FC236}">
                  <a16:creationId xmlns:a16="http://schemas.microsoft.com/office/drawing/2014/main" id="{06FAE5A8-6B23-4663-95BD-C13E346CC12C}"/>
                </a:ext>
              </a:extLst>
            </p:cNvPr>
            <p:cNvSpPr txBox="1"/>
            <p:nvPr/>
          </p:nvSpPr>
          <p:spPr>
            <a:xfrm>
              <a:off x="1047981" y="2373823"/>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33A0"/>
                  </a:solidFill>
                  <a:effectLst/>
                  <a:uLnTx/>
                  <a:uFillTx/>
                  <a:latin typeface="Arial"/>
                  <a:ea typeface="+mn-ea"/>
                  <a:cs typeface="+mn-cs"/>
                </a:rPr>
                <a:t>2PACLs</a:t>
              </a:r>
            </a:p>
          </p:txBody>
        </p:sp>
      </p:grpSp>
      <p:sp>
        <p:nvSpPr>
          <p:cNvPr id="41" name="Title 1">
            <a:extLst>
              <a:ext uri="{FF2B5EF4-FFF2-40B4-BE49-F238E27FC236}">
                <a16:creationId xmlns:a16="http://schemas.microsoft.com/office/drawing/2014/main" id="{E73DB364-2199-4C8F-ACD2-FC1A42A99B7E}"/>
              </a:ext>
            </a:extLst>
          </p:cNvPr>
          <p:cNvSpPr txBox="1">
            <a:spLocks/>
          </p:cNvSpPr>
          <p:nvPr/>
        </p:nvSpPr>
        <p:spPr bwMode="auto">
          <a:xfrm>
            <a:off x="6096000" y="671809"/>
            <a:ext cx="7077059"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lvl1pPr algn="l" rtl="0" fontAlgn="base">
              <a:spcBef>
                <a:spcPct val="0"/>
              </a:spcBef>
              <a:spcAft>
                <a:spcPct val="0"/>
              </a:spcAft>
              <a:defRPr sz="4800" b="1" kern="1200">
                <a:solidFill>
                  <a:srgbClr val="0C377B"/>
                </a:solidFill>
                <a:latin typeface="+mj-lt"/>
                <a:ea typeface="Ubuntu Light"/>
                <a:cs typeface="Ubuntu Light"/>
              </a:defRPr>
            </a:lvl1pPr>
            <a:lvl2pPr algn="l" rtl="0" fontAlgn="base">
              <a:spcBef>
                <a:spcPct val="0"/>
              </a:spcBef>
              <a:spcAft>
                <a:spcPct val="0"/>
              </a:spcAft>
              <a:defRPr sz="4800" b="1">
                <a:solidFill>
                  <a:srgbClr val="0C377B"/>
                </a:solidFill>
                <a:latin typeface="Corbel" panose="020B0503020204020204" pitchFamily="34" charset="0"/>
                <a:ea typeface="Ubuntu Light"/>
                <a:cs typeface="Ubuntu Light"/>
              </a:defRPr>
            </a:lvl2pPr>
            <a:lvl3pPr algn="l" rtl="0" fontAlgn="base">
              <a:spcBef>
                <a:spcPct val="0"/>
              </a:spcBef>
              <a:spcAft>
                <a:spcPct val="0"/>
              </a:spcAft>
              <a:defRPr sz="4800" b="1">
                <a:solidFill>
                  <a:srgbClr val="0C377B"/>
                </a:solidFill>
                <a:latin typeface="Corbel" panose="020B0503020204020204" pitchFamily="34" charset="0"/>
                <a:ea typeface="Ubuntu Light"/>
                <a:cs typeface="Ubuntu Light"/>
              </a:defRPr>
            </a:lvl3pPr>
            <a:lvl4pPr algn="l" rtl="0" fontAlgn="base">
              <a:spcBef>
                <a:spcPct val="0"/>
              </a:spcBef>
              <a:spcAft>
                <a:spcPct val="0"/>
              </a:spcAft>
              <a:defRPr sz="4800" b="1">
                <a:solidFill>
                  <a:srgbClr val="0C377B"/>
                </a:solidFill>
                <a:latin typeface="Corbel" panose="020B0503020204020204" pitchFamily="34" charset="0"/>
                <a:ea typeface="Ubuntu Light"/>
                <a:cs typeface="Ubuntu Light"/>
              </a:defRPr>
            </a:lvl4pPr>
            <a:lvl5pPr algn="l" rtl="0" fontAlgn="base">
              <a:spcBef>
                <a:spcPct val="0"/>
              </a:spcBef>
              <a:spcAft>
                <a:spcPct val="0"/>
              </a:spcAft>
              <a:defRPr sz="4800" b="1">
                <a:solidFill>
                  <a:srgbClr val="0C377B"/>
                </a:solidFill>
                <a:latin typeface="Corbel" panose="020B0503020204020204" pitchFamily="34" charset="0"/>
                <a:ea typeface="Ubuntu Light"/>
                <a:cs typeface="Ubuntu Light"/>
              </a:defRPr>
            </a:lvl5pPr>
            <a:lvl6pPr marL="457200" algn="l" rtl="0" fontAlgn="base">
              <a:spcBef>
                <a:spcPct val="0"/>
              </a:spcBef>
              <a:spcAft>
                <a:spcPct val="0"/>
              </a:spcAft>
              <a:defRPr sz="4800" b="1">
                <a:solidFill>
                  <a:srgbClr val="0C377B"/>
                </a:solidFill>
                <a:latin typeface="Corbel" panose="020B0503020204020204" pitchFamily="34" charset="0"/>
                <a:ea typeface="Ubuntu Light"/>
                <a:cs typeface="Ubuntu Light"/>
              </a:defRPr>
            </a:lvl6pPr>
            <a:lvl7pPr marL="914400" algn="l" rtl="0" fontAlgn="base">
              <a:spcBef>
                <a:spcPct val="0"/>
              </a:spcBef>
              <a:spcAft>
                <a:spcPct val="0"/>
              </a:spcAft>
              <a:defRPr sz="4800" b="1">
                <a:solidFill>
                  <a:srgbClr val="0C377B"/>
                </a:solidFill>
                <a:latin typeface="Corbel" panose="020B0503020204020204" pitchFamily="34" charset="0"/>
                <a:ea typeface="Ubuntu Light"/>
                <a:cs typeface="Ubuntu Light"/>
              </a:defRPr>
            </a:lvl7pPr>
            <a:lvl8pPr marL="1371600" algn="l" rtl="0" fontAlgn="base">
              <a:spcBef>
                <a:spcPct val="0"/>
              </a:spcBef>
              <a:spcAft>
                <a:spcPct val="0"/>
              </a:spcAft>
              <a:defRPr sz="4800" b="1">
                <a:solidFill>
                  <a:srgbClr val="0C377B"/>
                </a:solidFill>
                <a:latin typeface="Corbel" panose="020B0503020204020204" pitchFamily="34" charset="0"/>
                <a:ea typeface="Ubuntu Light"/>
                <a:cs typeface="Ubuntu Light"/>
              </a:defRPr>
            </a:lvl8pPr>
            <a:lvl9pPr marL="1828800" algn="l" rtl="0" fontAlgn="base">
              <a:spcBef>
                <a:spcPct val="0"/>
              </a:spcBef>
              <a:spcAft>
                <a:spcPct val="0"/>
              </a:spcAft>
              <a:defRPr sz="4800" b="1">
                <a:solidFill>
                  <a:srgbClr val="0C377B"/>
                </a:solidFill>
                <a:latin typeface="Corbel" panose="020B0503020204020204" pitchFamily="34" charset="0"/>
                <a:ea typeface="Ubuntu Light"/>
                <a:cs typeface="Ubuntu Ligh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C377B"/>
                </a:solidFill>
                <a:effectLst/>
                <a:uLnTx/>
                <a:uFillTx/>
                <a:latin typeface="Arial"/>
              </a:rPr>
              <a:t>e.g. CO2 Cooling Project</a:t>
            </a:r>
            <a:endParaRPr kumimoji="0" lang="en-GB" sz="2400" b="1" i="1" u="none" strike="noStrike" kern="1200" cap="none" spc="0" normalizeH="0" baseline="0" noProof="0" dirty="0">
              <a:ln>
                <a:noFill/>
              </a:ln>
              <a:solidFill>
                <a:srgbClr val="0C377B"/>
              </a:solidFill>
              <a:effectLst/>
              <a:uLnTx/>
              <a:uFillTx/>
              <a:latin typeface="Arial"/>
            </a:endParaRPr>
          </a:p>
        </p:txBody>
      </p:sp>
    </p:spTree>
    <p:extLst>
      <p:ext uri="{BB962C8B-B14F-4D97-AF65-F5344CB8AC3E}">
        <p14:creationId xmlns:p14="http://schemas.microsoft.com/office/powerpoint/2010/main" val="762172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C8040C-4CD5-48CC-8165-83A9DF154CB4}"/>
              </a:ext>
            </a:extLst>
          </p:cNvPr>
          <p:cNvSpPr>
            <a:spLocks noGrp="1"/>
          </p:cNvSpPr>
          <p:nvPr>
            <p:ph idx="1"/>
          </p:nvPr>
        </p:nvSpPr>
        <p:spPr>
          <a:xfrm>
            <a:off x="282102" y="1356675"/>
            <a:ext cx="3996887" cy="4844100"/>
          </a:xfrm>
        </p:spPr>
        <p:txBody>
          <a:bodyPr/>
          <a:lstStyle/>
          <a:p>
            <a:r>
              <a:rPr lang="en-GB" dirty="0"/>
              <a:t>Initial implementation work focusing on urgent and safety related activities</a:t>
            </a:r>
          </a:p>
          <a:p>
            <a:r>
              <a:rPr lang="en-GB" dirty="0"/>
              <a:t>Detailed studies for mid/long-term options studied under ACC-CONS</a:t>
            </a:r>
          </a:p>
        </p:txBody>
      </p:sp>
      <p:sp>
        <p:nvSpPr>
          <p:cNvPr id="3" name="Title 2">
            <a:extLst>
              <a:ext uri="{FF2B5EF4-FFF2-40B4-BE49-F238E27FC236}">
                <a16:creationId xmlns:a16="http://schemas.microsoft.com/office/drawing/2014/main" id="{9C70417E-522A-478D-8ED2-B8F23E2A0BBD}"/>
              </a:ext>
            </a:extLst>
          </p:cNvPr>
          <p:cNvSpPr>
            <a:spLocks noGrp="1"/>
          </p:cNvSpPr>
          <p:nvPr>
            <p:ph type="title"/>
          </p:nvPr>
        </p:nvSpPr>
        <p:spPr/>
        <p:txBody>
          <a:bodyPr/>
          <a:lstStyle/>
          <a:p>
            <a:r>
              <a:rPr lang="en-GB" dirty="0"/>
              <a:t>NA-CONS – </a:t>
            </a:r>
            <a:r>
              <a:rPr lang="en-GB" dirty="0">
                <a:solidFill>
                  <a:srgbClr val="C00000"/>
                </a:solidFill>
              </a:rPr>
              <a:t>Ready For Consolidation</a:t>
            </a:r>
            <a:br>
              <a:rPr lang="en-GB" dirty="0"/>
            </a:br>
            <a:r>
              <a:rPr kumimoji="0" lang="en-US" sz="2000" b="1" i="0" u="none" strike="noStrike" kern="1200" cap="none" spc="0" normalizeH="0" baseline="0" noProof="0" dirty="0">
                <a:ln>
                  <a:noFill/>
                </a:ln>
                <a:solidFill>
                  <a:srgbClr val="0033A0"/>
                </a:solidFill>
                <a:effectLst/>
                <a:uLnTx/>
                <a:uFillTx/>
                <a:latin typeface="Arial"/>
                <a:ea typeface="+mj-ea"/>
                <a:cs typeface="+mj-cs"/>
              </a:rPr>
              <a:t>Study</a:t>
            </a:r>
            <a:r>
              <a:rPr lang="en-US" sz="2000" dirty="0">
                <a:solidFill>
                  <a:srgbClr val="0033A0"/>
                </a:solidFill>
                <a:latin typeface="Arial"/>
              </a:rPr>
              <a:t> </a:t>
            </a:r>
            <a:r>
              <a:rPr kumimoji="0" lang="en-US" sz="2000" b="1" i="0" u="none" strike="noStrike" kern="1200" cap="none" spc="0" normalizeH="0" baseline="0" noProof="0" dirty="0">
                <a:ln>
                  <a:noFill/>
                </a:ln>
                <a:solidFill>
                  <a:srgbClr val="0033A0"/>
                </a:solidFill>
                <a:effectLst/>
                <a:uLnTx/>
                <a:uFillTx/>
                <a:latin typeface="Arial"/>
                <a:ea typeface="+mj-ea"/>
                <a:cs typeface="+mj-cs"/>
              </a:rPr>
              <a:t>Leader: Yacine Kadi</a:t>
            </a:r>
            <a:endParaRPr lang="en-GB" dirty="0"/>
          </a:p>
        </p:txBody>
      </p:sp>
      <p:sp>
        <p:nvSpPr>
          <p:cNvPr id="4" name="Date Placeholder 3">
            <a:extLst>
              <a:ext uri="{FF2B5EF4-FFF2-40B4-BE49-F238E27FC236}">
                <a16:creationId xmlns:a16="http://schemas.microsoft.com/office/drawing/2014/main" id="{F35567D2-EBCD-48B6-9451-AD795016FB25}"/>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33A0"/>
                </a:solidFill>
                <a:effectLst/>
                <a:uLnTx/>
                <a:uFillTx/>
                <a:latin typeface="Arial"/>
                <a:ea typeface="+mn-ea"/>
                <a:cs typeface="+mn-cs"/>
              </a:rPr>
              <a:t>21/01/2021</a:t>
            </a:r>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67153A6-8F10-401D-9D3D-52DD93218D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Introduction to the Beams Department 2021</a:t>
            </a:r>
            <a:endParaRPr kumimoji="0" lang="en-US" sz="12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4FFA67CD-F222-4E5D-A390-3C13688247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8" name="TextBox 7">
            <a:extLst>
              <a:ext uri="{FF2B5EF4-FFF2-40B4-BE49-F238E27FC236}">
                <a16:creationId xmlns:a16="http://schemas.microsoft.com/office/drawing/2014/main" id="{099EAE9A-3013-4BD1-9683-E2E470AD818D}"/>
              </a:ext>
            </a:extLst>
          </p:cNvPr>
          <p:cNvSpPr txBox="1"/>
          <p:nvPr/>
        </p:nvSpPr>
        <p:spPr>
          <a:xfrm>
            <a:off x="4259262" y="1173602"/>
            <a:ext cx="2862496" cy="2308324"/>
          </a:xfrm>
          <a:prstGeom prst="rect">
            <a:avLst/>
          </a:prstGeom>
          <a:noFill/>
          <a:ln w="28575">
            <a:solidFill>
              <a:srgbClr val="FF0000"/>
            </a:solidFill>
          </a:ln>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33A0"/>
                </a:solidFill>
                <a:effectLst/>
                <a:uLnTx/>
                <a:uFillTx/>
                <a:latin typeface="Corbel" panose="020B0503020204020204" pitchFamily="34" charset="0"/>
                <a:ea typeface="+mn-ea"/>
                <a:cs typeface="+mn-cs"/>
              </a:rPr>
              <a:t> </a:t>
            </a:r>
            <a:r>
              <a:rPr kumimoji="0" lang="en-US" sz="2400" b="1" i="0" u="none" strike="noStrike" kern="1200" cap="none" spc="0" normalizeH="0" baseline="0" noProof="0" dirty="0">
                <a:ln>
                  <a:noFill/>
                </a:ln>
                <a:solidFill>
                  <a:srgbClr val="0033A0"/>
                </a:solidFill>
                <a:effectLst/>
                <a:uLnTx/>
                <a:uFillTx/>
                <a:latin typeface="Corbel" panose="020B0503020204020204" pitchFamily="34" charset="0"/>
                <a:ea typeface="+mn-ea"/>
                <a:cs typeface="+mn-cs"/>
              </a:rPr>
              <a:t>2021-2030: Consolidation Strategy: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A0"/>
                </a:solidFill>
                <a:effectLst/>
                <a:uLnTx/>
                <a:uFillTx/>
                <a:latin typeface="Corbel" panose="020B0503020204020204" pitchFamily="34" charset="0"/>
                <a:ea typeface="+mn-ea"/>
                <a:cs typeface="+mn-cs"/>
              </a:rPr>
              <a:t>Proposal in View of</a:t>
            </a:r>
            <a:br>
              <a:rPr kumimoji="0" lang="en-US" sz="2400" b="0" i="0" u="none" strike="noStrike" kern="1200" cap="none" spc="0" normalizeH="0" baseline="0" noProof="0" dirty="0">
                <a:ln>
                  <a:noFill/>
                </a:ln>
                <a:solidFill>
                  <a:srgbClr val="0033A0"/>
                </a:solidFill>
                <a:effectLst/>
                <a:uLnTx/>
                <a:uFillTx/>
                <a:latin typeface="Corbel" panose="020B0503020204020204" pitchFamily="34" charset="0"/>
                <a:ea typeface="+mn-ea"/>
                <a:cs typeface="+mn-cs"/>
              </a:rPr>
            </a:br>
            <a:r>
              <a:rPr kumimoji="0" lang="en-US" sz="2400" b="1" i="0" u="none" strike="noStrike" kern="1200" cap="none" spc="0" normalizeH="0" baseline="0" noProof="0" dirty="0">
                <a:ln>
                  <a:noFill/>
                </a:ln>
                <a:solidFill>
                  <a:srgbClr val="0033A0"/>
                </a:solidFill>
                <a:effectLst/>
                <a:uLnTx/>
                <a:uFillTx/>
                <a:latin typeface="Corbel" panose="020B0503020204020204" pitchFamily="34" charset="0"/>
                <a:ea typeface="+mn-ea"/>
                <a:cs typeface="+mn-cs"/>
              </a:rPr>
              <a:t>Operation, Flexibility, Physics</a:t>
            </a:r>
            <a:endParaRPr kumimoji="0" lang="en-US" sz="1800" b="1" i="0" u="none" strike="noStrike" kern="1200" cap="none" spc="0" normalizeH="0" baseline="0" noProof="0" dirty="0">
              <a:ln>
                <a:noFill/>
              </a:ln>
              <a:solidFill>
                <a:srgbClr val="0033A0"/>
              </a:solidFill>
              <a:effectLst/>
              <a:uLnTx/>
              <a:uFillTx/>
              <a:latin typeface="Corbel" panose="020B0503020204020204" pitchFamily="34" charset="0"/>
              <a:ea typeface="+mn-ea"/>
              <a:cs typeface="+mn-cs"/>
            </a:endParaRPr>
          </a:p>
        </p:txBody>
      </p:sp>
      <p:pic>
        <p:nvPicPr>
          <p:cNvPr id="9" name="Picture 8">
            <a:extLst>
              <a:ext uri="{FF2B5EF4-FFF2-40B4-BE49-F238E27FC236}">
                <a16:creationId xmlns:a16="http://schemas.microsoft.com/office/drawing/2014/main" id="{B7C11F91-F6F6-40CF-B6AE-BC7CD6FCAE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2204" y="1464358"/>
            <a:ext cx="4304864" cy="183417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B827C833-0AF8-4FAE-BC79-90A0EAC1BD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2076" y="3645587"/>
            <a:ext cx="6190873" cy="2513992"/>
          </a:xfrm>
          <a:prstGeom prst="rect">
            <a:avLst/>
          </a:prstGeom>
          <a:ln>
            <a:noFill/>
          </a:ln>
          <a:effectLst>
            <a:outerShdw blurRad="190500" algn="tl" rotWithShape="0">
              <a:srgbClr val="000000">
                <a:alpha val="70000"/>
              </a:srgbClr>
            </a:outerShdw>
          </a:effectLst>
        </p:spPr>
      </p:pic>
      <p:grpSp>
        <p:nvGrpSpPr>
          <p:cNvPr id="11" name="Group 10">
            <a:extLst>
              <a:ext uri="{FF2B5EF4-FFF2-40B4-BE49-F238E27FC236}">
                <a16:creationId xmlns:a16="http://schemas.microsoft.com/office/drawing/2014/main" id="{0703CF1C-671C-48EC-A457-7F2C5D0BA3A5}"/>
              </a:ext>
            </a:extLst>
          </p:cNvPr>
          <p:cNvGrpSpPr/>
          <p:nvPr/>
        </p:nvGrpSpPr>
        <p:grpSpPr>
          <a:xfrm>
            <a:off x="7140102" y="3645587"/>
            <a:ext cx="4586966" cy="2555188"/>
            <a:chOff x="7012504" y="3510143"/>
            <a:chExt cx="4927368" cy="2777781"/>
          </a:xfrm>
        </p:grpSpPr>
        <p:pic>
          <p:nvPicPr>
            <p:cNvPr id="12" name="Picture 11">
              <a:extLst>
                <a:ext uri="{FF2B5EF4-FFF2-40B4-BE49-F238E27FC236}">
                  <a16:creationId xmlns:a16="http://schemas.microsoft.com/office/drawing/2014/main" id="{D36DD5D9-17F0-47FF-8CA9-97DC1CB1FF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5430" y="3510143"/>
              <a:ext cx="4924442" cy="43460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AE75DA70-7A8C-47E2-B60F-EFB5C94CD2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12504" y="3950415"/>
              <a:ext cx="1526102" cy="1116282"/>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7472A15C-1EEC-4AB9-836A-56D81FCD437A}"/>
                </a:ext>
              </a:extLst>
            </p:cNvPr>
            <p:cNvPicPr/>
            <p:nvPr/>
          </p:nvPicPr>
          <p:blipFill>
            <a:blip r:embed="rId6" cstate="screen">
              <a:extLst>
                <a:ext uri="{28A0092B-C50C-407E-A947-70E740481C1C}">
                  <a14:useLocalDpi xmlns:a14="http://schemas.microsoft.com/office/drawing/2010/main"/>
                </a:ext>
              </a:extLst>
            </a:blip>
            <a:stretch>
              <a:fillRect/>
            </a:stretch>
          </p:blipFill>
          <p:spPr>
            <a:xfrm>
              <a:off x="7015430" y="5066697"/>
              <a:ext cx="1857403" cy="120797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E19F2724-5DD4-48AA-93A2-F3FEEE1D48F6}"/>
                </a:ext>
              </a:extLst>
            </p:cNvPr>
            <p:cNvPicPr/>
            <p:nvPr/>
          </p:nvPicPr>
          <p:blipFill>
            <a:blip r:embed="rId7" cstate="screen">
              <a:extLst>
                <a:ext uri="{28A0092B-C50C-407E-A947-70E740481C1C}">
                  <a14:useLocalDpi xmlns:a14="http://schemas.microsoft.com/office/drawing/2010/main"/>
                </a:ext>
              </a:extLst>
            </a:blip>
            <a:stretch>
              <a:fillRect/>
            </a:stretch>
          </p:blipFill>
          <p:spPr>
            <a:xfrm>
              <a:off x="10663796" y="3950415"/>
              <a:ext cx="1276076" cy="2337509"/>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AF4C3AE4-7A39-47EF-B90B-CDE8BE5932DC}"/>
                </a:ext>
              </a:extLst>
            </p:cNvPr>
            <p:cNvPicPr/>
            <p:nvPr/>
          </p:nvPicPr>
          <p:blipFill>
            <a:blip r:embed="rId8" cstate="screen">
              <a:extLst>
                <a:ext uri="{28A0092B-C50C-407E-A947-70E740481C1C}">
                  <a14:useLocalDpi xmlns:a14="http://schemas.microsoft.com/office/drawing/2010/main"/>
                </a:ext>
              </a:extLst>
            </a:blip>
            <a:stretch>
              <a:fillRect/>
            </a:stretch>
          </p:blipFill>
          <p:spPr>
            <a:xfrm>
              <a:off x="9404924" y="3950415"/>
              <a:ext cx="1258872" cy="2324260"/>
            </a:xfrm>
            <a:prstGeom prst="rect">
              <a:avLst/>
            </a:prstGeom>
            <a:ln>
              <a:noFill/>
            </a:ln>
            <a:effectLst>
              <a:outerShdw blurRad="190500" algn="tl" rotWithShape="0">
                <a:srgbClr val="000000">
                  <a:alpha val="70000"/>
                </a:srgbClr>
              </a:outerShdw>
            </a:effectLst>
          </p:spPr>
        </p:pic>
        <p:pic>
          <p:nvPicPr>
            <p:cNvPr id="17" name="Picture 16" descr="C:\LOCAL\Câblage zone nord\IMG_0230.JPG">
              <a:extLst>
                <a:ext uri="{FF2B5EF4-FFF2-40B4-BE49-F238E27FC236}">
                  <a16:creationId xmlns:a16="http://schemas.microsoft.com/office/drawing/2014/main" id="{C771B511-C428-44FF-B8F8-7F9A003FFF56}"/>
                </a:ext>
              </a:extLst>
            </p:cNvPr>
            <p:cNvPicPr/>
            <p:nvPr/>
          </p:nvPicPr>
          <p:blipFill rotWithShape="1">
            <a:blip r:embed="rId9" cstate="screen">
              <a:extLst>
                <a:ext uri="{28A0092B-C50C-407E-A947-70E740481C1C}">
                  <a14:useLocalDpi xmlns:a14="http://schemas.microsoft.com/office/drawing/2010/main"/>
                </a:ext>
              </a:extLst>
            </a:blip>
            <a:srcRect/>
            <a:stretch/>
          </p:blipFill>
          <p:spPr bwMode="auto">
            <a:xfrm>
              <a:off x="8261131" y="5053449"/>
              <a:ext cx="1145767" cy="1219802"/>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E621E113-B081-49F1-BDF9-F7D92A7CFB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02797" y="3945380"/>
              <a:ext cx="1660846" cy="111501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6629257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53364B-5417-4593-9FFC-F800EEBFA16F}"/>
              </a:ext>
            </a:extLst>
          </p:cNvPr>
          <p:cNvSpPr>
            <a:spLocks noGrp="1"/>
          </p:cNvSpPr>
          <p:nvPr>
            <p:ph idx="1"/>
          </p:nvPr>
        </p:nvSpPr>
        <p:spPr>
          <a:xfrm>
            <a:off x="273519" y="1027487"/>
            <a:ext cx="11376024" cy="1058770"/>
          </a:xfrm>
        </p:spPr>
        <p:txBody>
          <a:bodyPr/>
          <a:lstStyle/>
          <a:p>
            <a:r>
              <a:rPr lang="en-GB" dirty="0"/>
              <a:t>Goal</a:t>
            </a:r>
          </a:p>
          <a:p>
            <a:pPr lvl="1"/>
            <a:r>
              <a:rPr lang="en-GB" dirty="0"/>
              <a:t>Accelerate electron beam to high energy (gradient of 0.5-1GV/m) while preserving the electron beam quality. demonstrate scalability of the plasma source</a:t>
            </a:r>
          </a:p>
        </p:txBody>
      </p:sp>
      <p:sp>
        <p:nvSpPr>
          <p:cNvPr id="3" name="Title 2">
            <a:extLst>
              <a:ext uri="{FF2B5EF4-FFF2-40B4-BE49-F238E27FC236}">
                <a16:creationId xmlns:a16="http://schemas.microsoft.com/office/drawing/2014/main" id="{2C1913A6-CF2D-478D-BA39-86D2D76C688F}"/>
              </a:ext>
            </a:extLst>
          </p:cNvPr>
          <p:cNvSpPr>
            <a:spLocks noGrp="1"/>
          </p:cNvSpPr>
          <p:nvPr>
            <p:ph type="title"/>
          </p:nvPr>
        </p:nvSpPr>
        <p:spPr>
          <a:xfrm>
            <a:off x="407988" y="156697"/>
            <a:ext cx="11376025" cy="1282638"/>
          </a:xfrm>
        </p:spPr>
        <p:txBody>
          <a:bodyPr/>
          <a:lstStyle/>
          <a:p>
            <a:r>
              <a:rPr lang="en-GB" dirty="0"/>
              <a:t>AWAKE - RUN 2</a:t>
            </a:r>
            <a:br>
              <a:rPr lang="en-GB" dirty="0"/>
            </a:br>
            <a:r>
              <a:rPr lang="en-GB" sz="2000" dirty="0"/>
              <a:t>Project Leader: </a:t>
            </a:r>
            <a:r>
              <a:rPr lang="de-DE" sz="2000" dirty="0"/>
              <a:t>Edda Gschwendtner</a:t>
            </a:r>
            <a:endParaRPr lang="en-GB" sz="2000" dirty="0"/>
          </a:p>
        </p:txBody>
      </p:sp>
      <p:sp>
        <p:nvSpPr>
          <p:cNvPr id="4" name="Date Placeholder 3">
            <a:extLst>
              <a:ext uri="{FF2B5EF4-FFF2-40B4-BE49-F238E27FC236}">
                <a16:creationId xmlns:a16="http://schemas.microsoft.com/office/drawing/2014/main" id="{F10A12D1-89B4-4B9D-BC53-94592620C6D6}"/>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15FFFC32-3259-4181-B3A6-FE46B12E8939}"/>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0CDBE134-8DEE-4897-8C7A-07058971F337}"/>
              </a:ext>
            </a:extLst>
          </p:cNvPr>
          <p:cNvSpPr>
            <a:spLocks noGrp="1"/>
          </p:cNvSpPr>
          <p:nvPr>
            <p:ph type="sldNum" sz="quarter" idx="12"/>
          </p:nvPr>
        </p:nvSpPr>
        <p:spPr/>
        <p:txBody>
          <a:bodyPr/>
          <a:lstStyle/>
          <a:p>
            <a:fld id="{36B5EA5A-BC32-A742-B11B-8E7414D5B535}" type="slidenum">
              <a:rPr lang="en-US" smtClean="0"/>
              <a:pPr/>
              <a:t>77</a:t>
            </a:fld>
            <a:endParaRPr lang="en-US" dirty="0"/>
          </a:p>
        </p:txBody>
      </p:sp>
      <p:pic>
        <p:nvPicPr>
          <p:cNvPr id="7" name="Google Shape;10;p1">
            <a:extLst>
              <a:ext uri="{FF2B5EF4-FFF2-40B4-BE49-F238E27FC236}">
                <a16:creationId xmlns:a16="http://schemas.microsoft.com/office/drawing/2014/main" id="{BAEC1645-8A2F-41A5-AF0E-49AF20F167F6}"/>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078905" y="6398549"/>
            <a:ext cx="838773" cy="360136"/>
          </a:xfrm>
          <a:prstGeom prst="rect">
            <a:avLst/>
          </a:prstGeom>
          <a:noFill/>
          <a:ln>
            <a:noFill/>
          </a:ln>
        </p:spPr>
      </p:pic>
      <p:sp>
        <p:nvSpPr>
          <p:cNvPr id="8" name="Content Placeholder 2">
            <a:extLst>
              <a:ext uri="{FF2B5EF4-FFF2-40B4-BE49-F238E27FC236}">
                <a16:creationId xmlns:a16="http://schemas.microsoft.com/office/drawing/2014/main" id="{B0F18BE5-341E-4133-BE82-5319F23816AE}"/>
              </a:ext>
            </a:extLst>
          </p:cNvPr>
          <p:cNvSpPr txBox="1">
            <a:spLocks/>
          </p:cNvSpPr>
          <p:nvPr/>
        </p:nvSpPr>
        <p:spPr>
          <a:xfrm>
            <a:off x="363733" y="2181685"/>
            <a:ext cx="11464534" cy="2000711"/>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00FF"/>
                </a:solidFill>
                <a:sym typeface="Wingdings" pitchFamily="2" charset="2"/>
              </a:rPr>
              <a:t></a:t>
            </a:r>
            <a:r>
              <a:rPr lang="en-US" sz="2000" dirty="0">
                <a:solidFill>
                  <a:srgbClr val="0000FF"/>
                </a:solidFill>
              </a:rPr>
              <a:t>AWAKE Run 2a: ~7.5 weeks SPS beam time during 2021</a:t>
            </a:r>
          </a:p>
          <a:p>
            <a:pPr lvl="1"/>
            <a:r>
              <a:rPr lang="en-US" dirty="0">
                <a:solidFill>
                  <a:schemeClr val="tx1"/>
                </a:solidFill>
              </a:rPr>
              <a:t>Demonstrate seeding of the proton bunch with the electron beam. </a:t>
            </a:r>
          </a:p>
          <a:p>
            <a:pPr lvl="1"/>
            <a:endParaRPr lang="en-US" dirty="0"/>
          </a:p>
          <a:p>
            <a:pPr lvl="1"/>
            <a:endParaRPr lang="en-US" dirty="0"/>
          </a:p>
          <a:p>
            <a:pPr marL="457200" lvl="1" indent="0">
              <a:buFont typeface="Arial" panose="020B0604020202020204" pitchFamily="34" charset="0"/>
              <a:buNone/>
            </a:pPr>
            <a:endParaRPr lang="en-US" dirty="0"/>
          </a:p>
        </p:txBody>
      </p:sp>
      <p:pic>
        <p:nvPicPr>
          <p:cNvPr id="9" name="Picture 8">
            <a:extLst>
              <a:ext uri="{FF2B5EF4-FFF2-40B4-BE49-F238E27FC236}">
                <a16:creationId xmlns:a16="http://schemas.microsoft.com/office/drawing/2014/main" id="{C5067F39-21D5-4005-AA18-01CC4C908F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7583" y="1887824"/>
            <a:ext cx="4196509" cy="1040457"/>
          </a:xfrm>
          <a:prstGeom prst="rect">
            <a:avLst/>
          </a:prstGeom>
        </p:spPr>
      </p:pic>
      <p:pic>
        <p:nvPicPr>
          <p:cNvPr id="94" name="Picture 93">
            <a:extLst>
              <a:ext uri="{FF2B5EF4-FFF2-40B4-BE49-F238E27FC236}">
                <a16:creationId xmlns:a16="http://schemas.microsoft.com/office/drawing/2014/main" id="{B3885E09-D3BA-41F7-AEBA-BEE437ECF7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860" y="4270901"/>
            <a:ext cx="2005797" cy="1141881"/>
          </a:xfrm>
          <a:prstGeom prst="rect">
            <a:avLst/>
          </a:prstGeom>
        </p:spPr>
      </p:pic>
      <p:grpSp>
        <p:nvGrpSpPr>
          <p:cNvPr id="96" name="Group 95">
            <a:extLst>
              <a:ext uri="{FF2B5EF4-FFF2-40B4-BE49-F238E27FC236}">
                <a16:creationId xmlns:a16="http://schemas.microsoft.com/office/drawing/2014/main" id="{D64343BB-F169-46B8-8034-0F2D01E0FC48}"/>
              </a:ext>
            </a:extLst>
          </p:cNvPr>
          <p:cNvGrpSpPr/>
          <p:nvPr/>
        </p:nvGrpSpPr>
        <p:grpSpPr>
          <a:xfrm>
            <a:off x="8682437" y="3377496"/>
            <a:ext cx="2607384" cy="1213978"/>
            <a:chOff x="4656355" y="4138724"/>
            <a:chExt cx="3701561" cy="2042127"/>
          </a:xfrm>
        </p:grpSpPr>
        <p:grpSp>
          <p:nvGrpSpPr>
            <p:cNvPr id="97" name="Group 96">
              <a:extLst>
                <a:ext uri="{FF2B5EF4-FFF2-40B4-BE49-F238E27FC236}">
                  <a16:creationId xmlns:a16="http://schemas.microsoft.com/office/drawing/2014/main" id="{B165E1D2-D9A0-4BB6-91A0-833FE2E359EB}"/>
                </a:ext>
              </a:extLst>
            </p:cNvPr>
            <p:cNvGrpSpPr/>
            <p:nvPr/>
          </p:nvGrpSpPr>
          <p:grpSpPr>
            <a:xfrm>
              <a:off x="4656355" y="4138724"/>
              <a:ext cx="3701561" cy="2042127"/>
              <a:chOff x="1524000" y="1167726"/>
              <a:chExt cx="9144000" cy="5672811"/>
            </a:xfrm>
            <a:solidFill>
              <a:schemeClr val="bg1"/>
            </a:solidFill>
          </p:grpSpPr>
          <p:pic>
            <p:nvPicPr>
              <p:cNvPr id="100" name="Picture 99" descr="A picture containing building, train, parked, sitting&#10;&#10;Description automatically generated">
                <a:extLst>
                  <a:ext uri="{FF2B5EF4-FFF2-40B4-BE49-F238E27FC236}">
                    <a16:creationId xmlns:a16="http://schemas.microsoft.com/office/drawing/2014/main" id="{593A3443-0D01-4122-8722-F8BEF7E20E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0" y="2197099"/>
                <a:ext cx="9144000" cy="4643438"/>
              </a:xfrm>
              <a:prstGeom prst="rect">
                <a:avLst/>
              </a:prstGeom>
              <a:grpFill/>
            </p:spPr>
          </p:pic>
          <p:cxnSp>
            <p:nvCxnSpPr>
              <p:cNvPr id="101" name="Straight Connector 100">
                <a:extLst>
                  <a:ext uri="{FF2B5EF4-FFF2-40B4-BE49-F238E27FC236}">
                    <a16:creationId xmlns:a16="http://schemas.microsoft.com/office/drawing/2014/main" id="{5674E80C-F119-4394-80D8-832DAD58FF6C}"/>
                  </a:ext>
                </a:extLst>
              </p:cNvPr>
              <p:cNvCxnSpPr/>
              <p:nvPr/>
            </p:nvCxnSpPr>
            <p:spPr>
              <a:xfrm>
                <a:off x="2177144" y="1915886"/>
                <a:ext cx="0" cy="1384663"/>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7B14D55-3745-4683-8562-649B99C5B695}"/>
                  </a:ext>
                </a:extLst>
              </p:cNvPr>
              <p:cNvCxnSpPr/>
              <p:nvPr/>
            </p:nvCxnSpPr>
            <p:spPr>
              <a:xfrm>
                <a:off x="4219304" y="1915885"/>
                <a:ext cx="0" cy="1384663"/>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AAB4A0C-9D9F-413A-BC03-464D81187886}"/>
                  </a:ext>
                </a:extLst>
              </p:cNvPr>
              <p:cNvCxnSpPr/>
              <p:nvPr/>
            </p:nvCxnSpPr>
            <p:spPr>
              <a:xfrm>
                <a:off x="6096000" y="1915885"/>
                <a:ext cx="0" cy="1384663"/>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4098D47-A0BF-41CE-9C80-73557E436226}"/>
                  </a:ext>
                </a:extLst>
              </p:cNvPr>
              <p:cNvCxnSpPr/>
              <p:nvPr/>
            </p:nvCxnSpPr>
            <p:spPr>
              <a:xfrm>
                <a:off x="7746276" y="1915884"/>
                <a:ext cx="0" cy="1384663"/>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E88F339-39C0-47B8-8057-D6662C7EF46C}"/>
                  </a:ext>
                </a:extLst>
              </p:cNvPr>
              <p:cNvCxnSpPr/>
              <p:nvPr/>
            </p:nvCxnSpPr>
            <p:spPr>
              <a:xfrm>
                <a:off x="9183190" y="1915883"/>
                <a:ext cx="0" cy="1384663"/>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69C00AA-C40F-4236-97CE-BEE90D8E8487}"/>
                  </a:ext>
                </a:extLst>
              </p:cNvPr>
              <p:cNvCxnSpPr/>
              <p:nvPr/>
            </p:nvCxnSpPr>
            <p:spPr>
              <a:xfrm>
                <a:off x="10367556" y="1915882"/>
                <a:ext cx="0" cy="1384663"/>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064CACAA-E156-4DF5-A366-E39148B24A96}"/>
                  </a:ext>
                </a:extLst>
              </p:cNvPr>
              <p:cNvCxnSpPr/>
              <p:nvPr/>
            </p:nvCxnSpPr>
            <p:spPr>
              <a:xfrm>
                <a:off x="2177144" y="2046514"/>
                <a:ext cx="2042160" cy="0"/>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E9F2CF10-9DB0-48D7-BD78-7F3E5E56B02D}"/>
                  </a:ext>
                </a:extLst>
              </p:cNvPr>
              <p:cNvCxnSpPr/>
              <p:nvPr/>
            </p:nvCxnSpPr>
            <p:spPr>
              <a:xfrm>
                <a:off x="4219304" y="2046514"/>
                <a:ext cx="1876696" cy="0"/>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36806D13-AF38-474E-AD90-5F1EB9233379}"/>
                  </a:ext>
                </a:extLst>
              </p:cNvPr>
              <p:cNvCxnSpPr/>
              <p:nvPr/>
            </p:nvCxnSpPr>
            <p:spPr>
              <a:xfrm>
                <a:off x="6096000" y="2046514"/>
                <a:ext cx="1650276" cy="0"/>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CC09125-497F-4B1E-97C0-41B1C61A7160}"/>
                  </a:ext>
                </a:extLst>
              </p:cNvPr>
              <p:cNvCxnSpPr/>
              <p:nvPr/>
            </p:nvCxnSpPr>
            <p:spPr>
              <a:xfrm>
                <a:off x="7746276" y="2046514"/>
                <a:ext cx="1436914" cy="0"/>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EA9C084-207E-4FC8-B580-B7E815E7A6EC}"/>
                  </a:ext>
                </a:extLst>
              </p:cNvPr>
              <p:cNvCxnSpPr>
                <a:cxnSpLocks/>
              </p:cNvCxnSpPr>
              <p:nvPr/>
            </p:nvCxnSpPr>
            <p:spPr>
              <a:xfrm>
                <a:off x="9183190" y="2046514"/>
                <a:ext cx="1184366" cy="0"/>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DFEEDA8-BDDB-4CBD-B31D-064B2578C9D7}"/>
                  </a:ext>
                </a:extLst>
              </p:cNvPr>
              <p:cNvSpPr txBox="1"/>
              <p:nvPr/>
            </p:nvSpPr>
            <p:spPr>
              <a:xfrm>
                <a:off x="2567607" y="1209572"/>
                <a:ext cx="1414482" cy="72672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Zone 1</a:t>
                </a:r>
                <a:endParaRPr kumimoji="0" lang="en-001"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TextBox 112">
                <a:extLst>
                  <a:ext uri="{FF2B5EF4-FFF2-40B4-BE49-F238E27FC236}">
                    <a16:creationId xmlns:a16="http://schemas.microsoft.com/office/drawing/2014/main" id="{A6867B2F-EA82-4F95-8D84-B5A71D244EA5}"/>
                  </a:ext>
                </a:extLst>
              </p:cNvPr>
              <p:cNvSpPr txBox="1"/>
              <p:nvPr/>
            </p:nvSpPr>
            <p:spPr>
              <a:xfrm>
                <a:off x="4450410" y="1234106"/>
                <a:ext cx="1414482" cy="72672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Zone 2</a:t>
                </a:r>
                <a:endParaRPr kumimoji="0" lang="en-001"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TextBox 113">
                <a:extLst>
                  <a:ext uri="{FF2B5EF4-FFF2-40B4-BE49-F238E27FC236}">
                    <a16:creationId xmlns:a16="http://schemas.microsoft.com/office/drawing/2014/main" id="{24897F7D-5BEC-48D1-9169-05BD7CD869FE}"/>
                  </a:ext>
                </a:extLst>
              </p:cNvPr>
              <p:cNvSpPr txBox="1"/>
              <p:nvPr/>
            </p:nvSpPr>
            <p:spPr>
              <a:xfrm>
                <a:off x="6331521" y="1252638"/>
                <a:ext cx="1414482" cy="72672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Zone 3</a:t>
                </a:r>
                <a:endParaRPr kumimoji="0" lang="en-001"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70F3A8DA-E329-4C35-98F1-10E3B31D71F1}"/>
                  </a:ext>
                </a:extLst>
              </p:cNvPr>
              <p:cNvSpPr txBox="1"/>
              <p:nvPr/>
            </p:nvSpPr>
            <p:spPr>
              <a:xfrm>
                <a:off x="7889700" y="1221989"/>
                <a:ext cx="1414482" cy="72672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Zone 4</a:t>
                </a:r>
                <a:endParaRPr kumimoji="0" lang="en-001"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6" name="TextBox 115">
                <a:extLst>
                  <a:ext uri="{FF2B5EF4-FFF2-40B4-BE49-F238E27FC236}">
                    <a16:creationId xmlns:a16="http://schemas.microsoft.com/office/drawing/2014/main" id="{34B4AAC1-FB86-4D84-884C-4013040E3439}"/>
                  </a:ext>
                </a:extLst>
              </p:cNvPr>
              <p:cNvSpPr txBox="1"/>
              <p:nvPr/>
            </p:nvSpPr>
            <p:spPr>
              <a:xfrm>
                <a:off x="9224801" y="1167726"/>
                <a:ext cx="1414482" cy="726725"/>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Zone 5</a:t>
                </a:r>
                <a:endParaRPr kumimoji="0" lang="en-001" sz="105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8" name="TextBox 97">
              <a:extLst>
                <a:ext uri="{FF2B5EF4-FFF2-40B4-BE49-F238E27FC236}">
                  <a16:creationId xmlns:a16="http://schemas.microsoft.com/office/drawing/2014/main" id="{45E14B36-9320-4C41-AFB2-7931BA9379B2}"/>
                </a:ext>
              </a:extLst>
            </p:cNvPr>
            <p:cNvSpPr txBox="1"/>
            <p:nvPr/>
          </p:nvSpPr>
          <p:spPr>
            <a:xfrm>
              <a:off x="4758274" y="5558415"/>
              <a:ext cx="3566470" cy="4271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a:ea typeface="+mn-ea"/>
                  <a:cs typeface="+mn-cs"/>
                </a:rPr>
                <a:t>Plasma source prototype with density step</a:t>
              </a:r>
            </a:p>
          </p:txBody>
        </p:sp>
        <p:sp>
          <p:nvSpPr>
            <p:cNvPr id="99" name="TextBox 98">
              <a:extLst>
                <a:ext uri="{FF2B5EF4-FFF2-40B4-BE49-F238E27FC236}">
                  <a16:creationId xmlns:a16="http://schemas.microsoft.com/office/drawing/2014/main" id="{14A3D19C-BE30-4C94-A1A1-D2DA9FF8E538}"/>
                </a:ext>
              </a:extLst>
            </p:cNvPr>
            <p:cNvSpPr txBox="1"/>
            <p:nvPr/>
          </p:nvSpPr>
          <p:spPr>
            <a:xfrm>
              <a:off x="6888772" y="5843408"/>
              <a:ext cx="107112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a:ea typeface="+mn-ea"/>
                  <a:cs typeface="+mn-cs"/>
                </a:rPr>
                <a:t>MPP &amp; WDL, UK</a:t>
              </a:r>
            </a:p>
          </p:txBody>
        </p:sp>
      </p:grpSp>
      <p:sp>
        <p:nvSpPr>
          <p:cNvPr id="117" name="TextBox 116">
            <a:extLst>
              <a:ext uri="{FF2B5EF4-FFF2-40B4-BE49-F238E27FC236}">
                <a16:creationId xmlns:a16="http://schemas.microsoft.com/office/drawing/2014/main" id="{2E175BAE-DD28-4FA9-8DD9-CE480EC81A26}"/>
              </a:ext>
            </a:extLst>
          </p:cNvPr>
          <p:cNvSpPr txBox="1"/>
          <p:nvPr/>
        </p:nvSpPr>
        <p:spPr>
          <a:xfrm>
            <a:off x="318022" y="3458005"/>
            <a:ext cx="283651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a:ea typeface="+mn-ea"/>
                <a:cs typeface="+mn-cs"/>
              </a:rPr>
              <a:t>New electron 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a:t>
            </a:r>
            <a:r>
              <a:rPr kumimoji="0" lang="en-GB" sz="1200" b="0" i="0" u="none" strike="noStrike" kern="1200" cap="none" spc="0" normalizeH="0" baseline="0" noProof="0" dirty="0">
                <a:ln>
                  <a:noFill/>
                </a:ln>
                <a:solidFill>
                  <a:prstClr val="black"/>
                </a:solidFill>
                <a:effectLst/>
                <a:uLnTx/>
                <a:uFillTx/>
                <a:latin typeface="Calibri"/>
                <a:ea typeface="+mn-ea"/>
                <a:cs typeface="+mn-cs"/>
              </a:rPr>
              <a:t> based on X-band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Well advanced design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Prototyping together with CLEAR</a:t>
            </a:r>
            <a:r>
              <a:rPr kumimoji="0" lang="en-GB" sz="1200" b="0" i="0" u="none" strike="noStrike" kern="1200" cap="none" spc="0" normalizeH="0" baseline="0" noProof="0" dirty="0">
                <a:ln>
                  <a:noFill/>
                </a:ln>
                <a:solidFill>
                  <a:prstClr val="black"/>
                </a:solidFill>
                <a:effectLst/>
                <a:uLnTx/>
                <a:uFillTx/>
                <a:latin typeface="Calibri"/>
                <a:ea typeface="+mn-ea"/>
                <a:cs typeface="+mn-cs"/>
              </a:rPr>
              <a:t> </a:t>
            </a:r>
          </a:p>
        </p:txBody>
      </p:sp>
      <p:grpSp>
        <p:nvGrpSpPr>
          <p:cNvPr id="118" name="Group 117">
            <a:extLst>
              <a:ext uri="{FF2B5EF4-FFF2-40B4-BE49-F238E27FC236}">
                <a16:creationId xmlns:a16="http://schemas.microsoft.com/office/drawing/2014/main" id="{40B57A17-C502-40D6-B996-A83ACB613B15}"/>
              </a:ext>
            </a:extLst>
          </p:cNvPr>
          <p:cNvGrpSpPr/>
          <p:nvPr/>
        </p:nvGrpSpPr>
        <p:grpSpPr>
          <a:xfrm>
            <a:off x="648469" y="5278824"/>
            <a:ext cx="1443025" cy="963620"/>
            <a:chOff x="770053" y="5330006"/>
            <a:chExt cx="1443025" cy="963620"/>
          </a:xfrm>
        </p:grpSpPr>
        <p:pic>
          <p:nvPicPr>
            <p:cNvPr id="119" name="Immagine 1">
              <a:extLst>
                <a:ext uri="{FF2B5EF4-FFF2-40B4-BE49-F238E27FC236}">
                  <a16:creationId xmlns:a16="http://schemas.microsoft.com/office/drawing/2014/main" id="{95126F8E-827A-4988-B9A6-971894F9700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9315" y="5330006"/>
              <a:ext cx="1403763" cy="963620"/>
            </a:xfrm>
            <a:prstGeom prst="rect">
              <a:avLst/>
            </a:prstGeom>
          </p:spPr>
        </p:pic>
        <p:sp>
          <p:nvSpPr>
            <p:cNvPr id="120" name="TextBox 119">
              <a:extLst>
                <a:ext uri="{FF2B5EF4-FFF2-40B4-BE49-F238E27FC236}">
                  <a16:creationId xmlns:a16="http://schemas.microsoft.com/office/drawing/2014/main" id="{22E83165-B248-4078-996F-54310A852F73}"/>
                </a:ext>
              </a:extLst>
            </p:cNvPr>
            <p:cNvSpPr txBox="1"/>
            <p:nvPr/>
          </p:nvSpPr>
          <p:spPr>
            <a:xfrm>
              <a:off x="770053" y="5511437"/>
              <a:ext cx="14430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Calibri"/>
                  <a:ea typeface="+mn-ea"/>
                  <a:cs typeface="+mn-cs"/>
                </a:rPr>
                <a:t>Gun assembly at INFN</a:t>
              </a:r>
            </a:p>
          </p:txBody>
        </p:sp>
      </p:grpSp>
      <p:pic>
        <p:nvPicPr>
          <p:cNvPr id="121" name="Picture 120">
            <a:extLst>
              <a:ext uri="{FF2B5EF4-FFF2-40B4-BE49-F238E27FC236}">
                <a16:creationId xmlns:a16="http://schemas.microsoft.com/office/drawing/2014/main" id="{87246CE8-2476-48A3-A5C1-F8BCE9EBBD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91733" y="3838944"/>
            <a:ext cx="3021479" cy="892552"/>
          </a:xfrm>
          <a:prstGeom prst="rect">
            <a:avLst/>
          </a:prstGeom>
          <a:solidFill>
            <a:schemeClr val="bg1"/>
          </a:solidFill>
        </p:spPr>
      </p:pic>
      <p:sp>
        <p:nvSpPr>
          <p:cNvPr id="122" name="TextBox 121">
            <a:extLst>
              <a:ext uri="{FF2B5EF4-FFF2-40B4-BE49-F238E27FC236}">
                <a16:creationId xmlns:a16="http://schemas.microsoft.com/office/drawing/2014/main" id="{C98871DD-B737-4BD8-A69F-E98E64BBED62}"/>
              </a:ext>
            </a:extLst>
          </p:cNvPr>
          <p:cNvSpPr txBox="1"/>
          <p:nvPr/>
        </p:nvSpPr>
        <p:spPr>
          <a:xfrm>
            <a:off x="8065769" y="3187343"/>
            <a:ext cx="397653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Plasma Source Prototype for Run 2b in EHN1</a:t>
            </a:r>
          </a:p>
        </p:txBody>
      </p:sp>
      <p:sp>
        <p:nvSpPr>
          <p:cNvPr id="123" name="TextBox 122">
            <a:extLst>
              <a:ext uri="{FF2B5EF4-FFF2-40B4-BE49-F238E27FC236}">
                <a16:creationId xmlns:a16="http://schemas.microsoft.com/office/drawing/2014/main" id="{8716D2B6-4E3C-4A1F-B14F-75D0AE4B87E0}"/>
              </a:ext>
            </a:extLst>
          </p:cNvPr>
          <p:cNvSpPr txBox="1"/>
          <p:nvPr/>
        </p:nvSpPr>
        <p:spPr>
          <a:xfrm>
            <a:off x="3085343" y="3474768"/>
            <a:ext cx="27583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Electron line design for Run 2c</a:t>
            </a:r>
          </a:p>
        </p:txBody>
      </p:sp>
      <p:grpSp>
        <p:nvGrpSpPr>
          <p:cNvPr id="124" name="Group 123">
            <a:extLst>
              <a:ext uri="{FF2B5EF4-FFF2-40B4-BE49-F238E27FC236}">
                <a16:creationId xmlns:a16="http://schemas.microsoft.com/office/drawing/2014/main" id="{50B2FF7C-4BE0-4D7C-AE58-43E7EEBB41C8}"/>
              </a:ext>
            </a:extLst>
          </p:cNvPr>
          <p:cNvGrpSpPr/>
          <p:nvPr/>
        </p:nvGrpSpPr>
        <p:grpSpPr>
          <a:xfrm>
            <a:off x="3087093" y="5681822"/>
            <a:ext cx="2761201" cy="461665"/>
            <a:chOff x="3581401" y="6366278"/>
            <a:chExt cx="2761201" cy="461665"/>
          </a:xfrm>
        </p:grpSpPr>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FB5DEE63-11D9-4678-A585-799FD7336AB4}"/>
                    </a:ext>
                  </a:extLst>
                </p:cNvPr>
                <p:cNvSpPr/>
                <p:nvPr/>
              </p:nvSpPr>
              <p:spPr>
                <a:xfrm>
                  <a:off x="4890923" y="6529207"/>
                  <a:ext cx="1451679" cy="29873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𝝈</m:t>
                        </m:r>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m:t>
                        </m:r>
                        <m:rad>
                          <m:radPr>
                            <m:degHide m:val="on"/>
                            <m:ctrlP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ctrlPr>
                          </m:radPr>
                          <m:deg/>
                          <m:e>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𝟒</m:t>
                            </m:r>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m:t>
                            </m:r>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𝟖𝟕</m:t>
                            </m:r>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 </m:t>
                            </m:r>
                            <m:r>
                              <a:rPr kumimoji="0" lang="en-GB" sz="1200" b="1" i="0" u="none" strike="noStrike" kern="1200" cap="none" spc="0" normalizeH="0" baseline="0" noProof="0">
                                <a:ln>
                                  <a:noFill/>
                                </a:ln>
                                <a:solidFill>
                                  <a:srgbClr val="FF9933"/>
                                </a:solidFill>
                                <a:effectLst/>
                                <a:uLnTx/>
                                <a:uFillTx/>
                                <a:latin typeface="Cambria Math" panose="02040503050406030204" pitchFamily="18" charset="0"/>
                                <a:ea typeface="+mn-ea"/>
                                <a:cs typeface="+mn-cs"/>
                              </a:rPr>
                              <m:t>𝐦𝐦</m:t>
                            </m:r>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m:t>
                            </m:r>
                            <m:r>
                              <a:rPr kumimoji="0" lang="en-GB" sz="1200" b="1" i="1" u="none" strike="noStrike" kern="1200" cap="none" spc="0" normalizeH="0" baseline="0" noProof="0">
                                <a:ln>
                                  <a:noFill/>
                                </a:ln>
                                <a:solidFill>
                                  <a:srgbClr val="FF9933"/>
                                </a:solidFill>
                                <a:effectLst/>
                                <a:uLnTx/>
                                <a:uFillTx/>
                                <a:latin typeface="Cambria Math" panose="02040503050406030204" pitchFamily="18" charset="0"/>
                                <a:ea typeface="+mn-ea"/>
                                <a:cs typeface="+mn-cs"/>
                              </a:rPr>
                              <m:t>𝝐</m:t>
                            </m:r>
                          </m:e>
                        </m:rad>
                      </m:oMath>
                    </m:oMathPara>
                  </a14:m>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7" name="Rectangle 36">
                  <a:extLst>
                    <a:ext uri="{FF2B5EF4-FFF2-40B4-BE49-F238E27FC236}">
                      <a16:creationId xmlns:a16="http://schemas.microsoft.com/office/drawing/2014/main" id="{E66E9FE4-DF86-C241-99F4-DE104B7705D7}"/>
                    </a:ext>
                  </a:extLst>
                </p:cNvPr>
                <p:cNvSpPr>
                  <a:spLocks noRot="1" noChangeAspect="1" noMove="1" noResize="1" noEditPoints="1" noAdjustHandles="1" noChangeArrowheads="1" noChangeShapeType="1" noTextEdit="1"/>
                </p:cNvSpPr>
                <p:nvPr/>
              </p:nvSpPr>
              <p:spPr>
                <a:xfrm>
                  <a:off x="4890923" y="6529207"/>
                  <a:ext cx="1451679" cy="298736"/>
                </a:xfrm>
                <a:prstGeom prst="rect">
                  <a:avLst/>
                </a:prstGeom>
                <a:blipFill>
                  <a:blip r:embed="rId8"/>
                  <a:stretch>
                    <a:fillRect b="-4000"/>
                  </a:stretch>
                </a:blipFill>
              </p:spPr>
              <p:txBody>
                <a:bodyPr/>
                <a:lstStyle/>
                <a:p>
                  <a:r>
                    <a:rPr lang="en-US">
                      <a:noFill/>
                    </a:rPr>
                    <a:t> </a:t>
                  </a:r>
                </a:p>
              </p:txBody>
            </p:sp>
          </mc:Fallback>
        </mc:AlternateContent>
        <p:sp>
          <p:nvSpPr>
            <p:cNvPr id="126" name="TextBox 125">
              <a:extLst>
                <a:ext uri="{FF2B5EF4-FFF2-40B4-BE49-F238E27FC236}">
                  <a16:creationId xmlns:a16="http://schemas.microsoft.com/office/drawing/2014/main" id="{FC5EE646-6B71-4C99-9217-053DA63BE90D}"/>
                </a:ext>
              </a:extLst>
            </p:cNvPr>
            <p:cNvSpPr txBox="1"/>
            <p:nvPr/>
          </p:nvSpPr>
          <p:spPr>
            <a:xfrm>
              <a:off x="3581401" y="6366278"/>
              <a:ext cx="2754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optimised to meet matching condition at plasma merge-point:</a:t>
              </a:r>
            </a:p>
          </p:txBody>
        </p:sp>
      </p:grpSp>
      <p:pic>
        <p:nvPicPr>
          <p:cNvPr id="127" name="Picture 126">
            <a:extLst>
              <a:ext uri="{FF2B5EF4-FFF2-40B4-BE49-F238E27FC236}">
                <a16:creationId xmlns:a16="http://schemas.microsoft.com/office/drawing/2014/main" id="{32A90049-3DBA-4C24-9DDB-389D741FC9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64740" y="4762158"/>
            <a:ext cx="2063750" cy="838200"/>
          </a:xfrm>
          <a:prstGeom prst="rect">
            <a:avLst/>
          </a:prstGeom>
        </p:spPr>
      </p:pic>
      <p:sp>
        <p:nvSpPr>
          <p:cNvPr id="128" name="Content Placeholder 2">
            <a:extLst>
              <a:ext uri="{FF2B5EF4-FFF2-40B4-BE49-F238E27FC236}">
                <a16:creationId xmlns:a16="http://schemas.microsoft.com/office/drawing/2014/main" id="{B896D095-E74A-45F9-B2D1-E7F1150F6EC1}"/>
              </a:ext>
            </a:extLst>
          </p:cNvPr>
          <p:cNvSpPr txBox="1">
            <a:spLocks/>
          </p:cNvSpPr>
          <p:nvPr/>
        </p:nvSpPr>
        <p:spPr>
          <a:xfrm>
            <a:off x="273519" y="2927334"/>
            <a:ext cx="11464534" cy="55243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1155CC"/>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000" b="1" dirty="0">
                <a:solidFill>
                  <a:srgbClr val="0000FF"/>
                </a:solidFill>
                <a:sym typeface="Wingdings" pitchFamily="2" charset="2"/>
              </a:rPr>
              <a:t></a:t>
            </a:r>
            <a:r>
              <a:rPr lang="en-US" sz="2000" b="1" dirty="0">
                <a:solidFill>
                  <a:srgbClr val="0000FF"/>
                </a:solidFill>
              </a:rPr>
              <a:t>Design and prototyping of AWAKE Run 2 for different phases: </a:t>
            </a:r>
          </a:p>
        </p:txBody>
      </p:sp>
      <p:grpSp>
        <p:nvGrpSpPr>
          <p:cNvPr id="129" name="Group 128">
            <a:extLst>
              <a:ext uri="{FF2B5EF4-FFF2-40B4-BE49-F238E27FC236}">
                <a16:creationId xmlns:a16="http://schemas.microsoft.com/office/drawing/2014/main" id="{B90844E4-56E6-495A-9DB1-23BF8BB52CB5}"/>
              </a:ext>
            </a:extLst>
          </p:cNvPr>
          <p:cNvGrpSpPr/>
          <p:nvPr/>
        </p:nvGrpSpPr>
        <p:grpSpPr>
          <a:xfrm>
            <a:off x="6363857" y="3859803"/>
            <a:ext cx="1846018" cy="1740555"/>
            <a:chOff x="6193523" y="4255228"/>
            <a:chExt cx="1846018" cy="1740555"/>
          </a:xfrm>
        </p:grpSpPr>
        <p:sp>
          <p:nvSpPr>
            <p:cNvPr id="130" name="TextBox 129">
              <a:extLst>
                <a:ext uri="{FF2B5EF4-FFF2-40B4-BE49-F238E27FC236}">
                  <a16:creationId xmlns:a16="http://schemas.microsoft.com/office/drawing/2014/main" id="{4C39807D-4428-43EF-84B5-AC0F6822FC42}"/>
                </a:ext>
              </a:extLst>
            </p:cNvPr>
            <p:cNvSpPr txBox="1"/>
            <p:nvPr/>
          </p:nvSpPr>
          <p:spPr>
            <a:xfrm>
              <a:off x="6193523" y="4255228"/>
              <a:ext cx="1846018"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Beam diagnostics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EOS,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ChDR</a:t>
              </a:r>
              <a:r>
                <a:rPr kumimoji="0" lang="en-US" sz="1400" b="0" i="0" u="none" strike="noStrike" kern="1200" cap="none" spc="0" normalizeH="0" baseline="0" noProof="0" dirty="0">
                  <a:ln>
                    <a:noFill/>
                  </a:ln>
                  <a:solidFill>
                    <a:prstClr val="black"/>
                  </a:solidFill>
                  <a:effectLst/>
                  <a:uLnTx/>
                  <a:uFillTx/>
                  <a:latin typeface="Calibri"/>
                  <a:ea typeface="+mn-ea"/>
                  <a:cs typeface="+mn-cs"/>
                </a:rPr>
                <a:t> BPMs,…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Tests in CLEAR</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1" name="Picture 130">
              <a:extLst>
                <a:ext uri="{FF2B5EF4-FFF2-40B4-BE49-F238E27FC236}">
                  <a16:creationId xmlns:a16="http://schemas.microsoft.com/office/drawing/2014/main" id="{D87A9318-56DA-4229-9194-03CF0F9999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54418" y="5135012"/>
              <a:ext cx="1073745" cy="860771"/>
            </a:xfrm>
            <a:prstGeom prst="rect">
              <a:avLst/>
            </a:prstGeom>
          </p:spPr>
        </p:pic>
      </p:grpSp>
      <p:sp>
        <p:nvSpPr>
          <p:cNvPr id="132" name="TextBox 131">
            <a:extLst>
              <a:ext uri="{FF2B5EF4-FFF2-40B4-BE49-F238E27FC236}">
                <a16:creationId xmlns:a16="http://schemas.microsoft.com/office/drawing/2014/main" id="{558A74E6-D20D-4A4B-9815-06AD7942F65A}"/>
              </a:ext>
            </a:extLst>
          </p:cNvPr>
          <p:cNvSpPr txBox="1"/>
          <p:nvPr/>
        </p:nvSpPr>
        <p:spPr>
          <a:xfrm>
            <a:off x="7970553" y="4668250"/>
            <a:ext cx="39993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Scalable Plasma Source Prototype for Run 2d</a:t>
            </a:r>
          </a:p>
        </p:txBody>
      </p:sp>
      <p:grpSp>
        <p:nvGrpSpPr>
          <p:cNvPr id="133" name="Group 132">
            <a:extLst>
              <a:ext uri="{FF2B5EF4-FFF2-40B4-BE49-F238E27FC236}">
                <a16:creationId xmlns:a16="http://schemas.microsoft.com/office/drawing/2014/main" id="{3BD67197-4299-4BD5-A901-E0F66458782D}"/>
              </a:ext>
            </a:extLst>
          </p:cNvPr>
          <p:cNvGrpSpPr/>
          <p:nvPr/>
        </p:nvGrpSpPr>
        <p:grpSpPr>
          <a:xfrm>
            <a:off x="9036196" y="5004827"/>
            <a:ext cx="2221460" cy="1154998"/>
            <a:chOff x="1426835" y="3811653"/>
            <a:chExt cx="4082867" cy="2873444"/>
          </a:xfrm>
        </p:grpSpPr>
        <p:pic>
          <p:nvPicPr>
            <p:cNvPr id="134" name="Picture 133">
              <a:extLst>
                <a:ext uri="{FF2B5EF4-FFF2-40B4-BE49-F238E27FC236}">
                  <a16:creationId xmlns:a16="http://schemas.microsoft.com/office/drawing/2014/main" id="{499291B2-0962-42CE-86F7-E730C90588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6835" y="3811653"/>
              <a:ext cx="3831258" cy="2873444"/>
            </a:xfrm>
            <a:prstGeom prst="rect">
              <a:avLst/>
            </a:prstGeom>
          </p:spPr>
        </p:pic>
        <p:sp>
          <p:nvSpPr>
            <p:cNvPr id="135" name="TextBox 134">
              <a:extLst>
                <a:ext uri="{FF2B5EF4-FFF2-40B4-BE49-F238E27FC236}">
                  <a16:creationId xmlns:a16="http://schemas.microsoft.com/office/drawing/2014/main" id="{8B6480DD-9755-40DD-B981-C7A03AAD426B}"/>
                </a:ext>
              </a:extLst>
            </p:cNvPr>
            <p:cNvSpPr txBox="1"/>
            <p:nvPr/>
          </p:nvSpPr>
          <p:spPr>
            <a:xfrm>
              <a:off x="1641596" y="3934734"/>
              <a:ext cx="3868106" cy="631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1 m helicon plasma source at CERN</a:t>
              </a:r>
            </a:p>
          </p:txBody>
        </p:sp>
      </p:grpSp>
    </p:spTree>
    <p:extLst>
      <p:ext uri="{BB962C8B-B14F-4D97-AF65-F5344CB8AC3E}">
        <p14:creationId xmlns:p14="http://schemas.microsoft.com/office/powerpoint/2010/main" val="186071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10" presetClass="entr" presetSubtype="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10" presetClass="entr" presetSubtype="0"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500"/>
                                        <p:tgtEl>
                                          <p:spTgt spid="1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par>
                                <p:cTn id="26" presetID="10" presetClass="entr" presetSubtype="0" fill="hold" nodeType="withEffect">
                                  <p:stCondLst>
                                    <p:cond delay="0"/>
                                  </p:stCondLst>
                                  <p:childTnLst>
                                    <p:set>
                                      <p:cBhvr>
                                        <p:cTn id="27" dur="1" fill="hold">
                                          <p:stCondLst>
                                            <p:cond delay="0"/>
                                          </p:stCondLst>
                                        </p:cTn>
                                        <p:tgtEl>
                                          <p:spTgt spid="124"/>
                                        </p:tgtEl>
                                        <p:attrNameLst>
                                          <p:attrName>style.visibility</p:attrName>
                                        </p:attrNameLst>
                                      </p:cBhvr>
                                      <p:to>
                                        <p:strVal val="visible"/>
                                      </p:to>
                                    </p:set>
                                    <p:animEffect transition="in" filter="fade">
                                      <p:cBhvr>
                                        <p:cTn id="28" dur="500"/>
                                        <p:tgtEl>
                                          <p:spTgt spid="124"/>
                                        </p:tgtEl>
                                      </p:cBhvr>
                                    </p:animEffect>
                                  </p:childTnLst>
                                </p:cTn>
                              </p:par>
                              <p:par>
                                <p:cTn id="29" presetID="10" presetClass="entr" presetSubtype="0" fill="hold" nodeType="with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500"/>
                                        <p:tgtEl>
                                          <p:spTgt spid="1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8"/>
                                        </p:tgtEl>
                                        <p:attrNameLst>
                                          <p:attrName>style.visibility</p:attrName>
                                        </p:attrNameLst>
                                      </p:cBhvr>
                                      <p:to>
                                        <p:strVal val="visible"/>
                                      </p:to>
                                    </p:set>
                                    <p:animEffect transition="in" filter="fade">
                                      <p:cBhvr>
                                        <p:cTn id="34" dur="500"/>
                                        <p:tgtEl>
                                          <p:spTgt spid="128"/>
                                        </p:tgtEl>
                                      </p:cBhvr>
                                    </p:animEffect>
                                  </p:childTnLst>
                                </p:cTn>
                              </p:par>
                              <p:par>
                                <p:cTn id="35" presetID="10" presetClass="entr" presetSubtype="0"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500"/>
                                        <p:tgtEl>
                                          <p:spTgt spid="1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500"/>
                                        <p:tgtEl>
                                          <p:spTgt spid="132"/>
                                        </p:tgtEl>
                                      </p:cBhvr>
                                    </p:animEffect>
                                  </p:childTnLst>
                                </p:cTn>
                              </p:par>
                              <p:par>
                                <p:cTn id="41" presetID="10" presetClass="entr" presetSubtype="0" fill="hold"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2" grpId="0"/>
      <p:bldP spid="123" grpId="0"/>
      <p:bldP spid="128" grpId="0"/>
      <p:bldP spid="13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2A961-DF2D-4228-B617-1D3AAA0A0A9C}"/>
              </a:ext>
            </a:extLst>
          </p:cNvPr>
          <p:cNvSpPr>
            <a:spLocks noGrp="1"/>
          </p:cNvSpPr>
          <p:nvPr>
            <p:ph idx="1"/>
          </p:nvPr>
        </p:nvSpPr>
        <p:spPr>
          <a:xfrm>
            <a:off x="5759669" y="1217553"/>
            <a:ext cx="6024344" cy="4983222"/>
          </a:xfrm>
        </p:spPr>
        <p:txBody>
          <a:bodyPr/>
          <a:lstStyle/>
          <a:p>
            <a:pPr marL="0" indent="0">
              <a:buNone/>
            </a:pPr>
            <a:r>
              <a:rPr lang="en-GB" dirty="0"/>
              <a:t>CLEAR is a versatile 200 MeV electron </a:t>
            </a:r>
            <a:r>
              <a:rPr lang="en-GB" dirty="0" err="1"/>
              <a:t>linac</a:t>
            </a:r>
            <a:r>
              <a:rPr lang="en-GB" dirty="0"/>
              <a:t> + experimental beamline, operated at CERN as a multi-purpose user facility</a:t>
            </a:r>
          </a:p>
          <a:p>
            <a:endParaRPr lang="en-GB" dirty="0"/>
          </a:p>
        </p:txBody>
      </p:sp>
      <p:sp>
        <p:nvSpPr>
          <p:cNvPr id="3" name="Title 2">
            <a:extLst>
              <a:ext uri="{FF2B5EF4-FFF2-40B4-BE49-F238E27FC236}">
                <a16:creationId xmlns:a16="http://schemas.microsoft.com/office/drawing/2014/main" id="{1C0F61CA-42EF-4D90-857A-74A431E617C6}"/>
              </a:ext>
            </a:extLst>
          </p:cNvPr>
          <p:cNvSpPr>
            <a:spLocks noGrp="1"/>
          </p:cNvSpPr>
          <p:nvPr>
            <p:ph type="title"/>
          </p:nvPr>
        </p:nvSpPr>
        <p:spPr/>
        <p:txBody>
          <a:bodyPr/>
          <a:lstStyle/>
          <a:p>
            <a:r>
              <a:rPr lang="en-US" dirty="0"/>
              <a:t>CLEAR Test Facility</a:t>
            </a:r>
            <a:br>
              <a:rPr lang="en-US" dirty="0"/>
            </a:br>
            <a:r>
              <a:rPr lang="en-GB" sz="1800" dirty="0"/>
              <a:t>Project Leader: </a:t>
            </a:r>
            <a:r>
              <a:rPr lang="de-DE" sz="1800" dirty="0"/>
              <a:t>Roberto </a:t>
            </a:r>
            <a:r>
              <a:rPr lang="de-DE" sz="1800" dirty="0" err="1"/>
              <a:t>Corsini</a:t>
            </a:r>
            <a:endParaRPr lang="en-GB" sz="1800" dirty="0"/>
          </a:p>
        </p:txBody>
      </p:sp>
      <p:sp>
        <p:nvSpPr>
          <p:cNvPr id="4" name="Date Placeholder 3">
            <a:extLst>
              <a:ext uri="{FF2B5EF4-FFF2-40B4-BE49-F238E27FC236}">
                <a16:creationId xmlns:a16="http://schemas.microsoft.com/office/drawing/2014/main" id="{5CE3B8D8-C759-4651-B658-89AF2EFDBD85}"/>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7D1E42DA-50D4-46B2-9452-280210E1E128}"/>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0B1EF985-656E-40C7-AB9E-472A3AFBC75E}"/>
              </a:ext>
            </a:extLst>
          </p:cNvPr>
          <p:cNvSpPr>
            <a:spLocks noGrp="1"/>
          </p:cNvSpPr>
          <p:nvPr>
            <p:ph type="sldNum" sz="quarter" idx="12"/>
          </p:nvPr>
        </p:nvSpPr>
        <p:spPr/>
        <p:txBody>
          <a:bodyPr/>
          <a:lstStyle/>
          <a:p>
            <a:fld id="{36B5EA5A-BC32-A742-B11B-8E7414D5B535}" type="slidenum">
              <a:rPr lang="en-US" smtClean="0"/>
              <a:pPr/>
              <a:t>78</a:t>
            </a:fld>
            <a:endParaRPr lang="en-US" dirty="0"/>
          </a:p>
        </p:txBody>
      </p:sp>
      <p:pic>
        <p:nvPicPr>
          <p:cNvPr id="7" name="Picture 6">
            <a:extLst>
              <a:ext uri="{FF2B5EF4-FFF2-40B4-BE49-F238E27FC236}">
                <a16:creationId xmlns:a16="http://schemas.microsoft.com/office/drawing/2014/main" id="{3167C4C3-81AA-4C8B-906F-7051D522C7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87" y="1269418"/>
            <a:ext cx="5115801" cy="3410534"/>
          </a:xfrm>
          <a:prstGeom prst="rect">
            <a:avLst/>
          </a:prstGeom>
        </p:spPr>
      </p:pic>
      <p:sp>
        <p:nvSpPr>
          <p:cNvPr id="8" name="Content Placeholder 2">
            <a:extLst>
              <a:ext uri="{FF2B5EF4-FFF2-40B4-BE49-F238E27FC236}">
                <a16:creationId xmlns:a16="http://schemas.microsoft.com/office/drawing/2014/main" id="{00DB6129-CBB1-4919-9E8B-00B71DE91598}"/>
              </a:ext>
            </a:extLst>
          </p:cNvPr>
          <p:cNvSpPr txBox="1">
            <a:spLocks/>
          </p:cNvSpPr>
          <p:nvPr/>
        </p:nvSpPr>
        <p:spPr>
          <a:xfrm>
            <a:off x="420109" y="4951554"/>
            <a:ext cx="5221620" cy="1149694"/>
          </a:xfrm>
          <a:prstGeom prst="rect">
            <a:avLst/>
          </a:prstGeom>
          <a:noFill/>
          <a:ln>
            <a:solidFill>
              <a:srgbClr val="00206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1600" b="0" i="0" u="none" strike="noStrike" kern="1200" cap="none" spc="0" normalizeH="0" baseline="0" noProof="0" dirty="0">
                <a:ln>
                  <a:noFill/>
                </a:ln>
                <a:solidFill>
                  <a:prstClr val="black"/>
                </a:solidFill>
                <a:effectLst/>
                <a:uLnTx/>
                <a:uFillTx/>
                <a:latin typeface="Century Gothic" charset="0"/>
              </a:rPr>
              <a:t>Start with beam </a:t>
            </a:r>
            <a:r>
              <a:rPr kumimoji="0" lang="en-GB" sz="1600" b="0" i="0" u="none" strike="noStrike" kern="1200" cap="none" spc="0" normalizeH="0" baseline="0" noProof="0" dirty="0">
                <a:ln>
                  <a:noFill/>
                </a:ln>
                <a:solidFill>
                  <a:srgbClr val="0070C0"/>
                </a:solidFill>
                <a:effectLst/>
                <a:uLnTx/>
                <a:uFillTx/>
                <a:latin typeface="Century Gothic" charset="0"/>
              </a:rPr>
              <a:t>August 2017</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1600" b="0" i="0" u="none" strike="noStrike" kern="1200" cap="none" spc="0" normalizeH="0" baseline="0" noProof="0" dirty="0">
                <a:ln>
                  <a:noFill/>
                </a:ln>
                <a:solidFill>
                  <a:srgbClr val="0070C0"/>
                </a:solidFill>
                <a:effectLst/>
                <a:uLnTx/>
                <a:uFillTx/>
                <a:latin typeface="Century Gothic" charset="0"/>
              </a:rPr>
              <a:t>30 to 40 </a:t>
            </a:r>
            <a:r>
              <a:rPr kumimoji="0" lang="en-GB" sz="1600" b="0" i="0" u="none" strike="noStrike" kern="1200" cap="none" spc="0" normalizeH="0" baseline="0" noProof="0" dirty="0">
                <a:ln>
                  <a:noFill/>
                </a:ln>
                <a:solidFill>
                  <a:prstClr val="black"/>
                </a:solidFill>
                <a:effectLst/>
                <a:uLnTx/>
                <a:uFillTx/>
                <a:latin typeface="Century Gothic" charset="0"/>
              </a:rPr>
              <a:t>weeks of operation/year from 2018 to 2020</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1600" b="0" i="0" u="none" strike="noStrike" kern="1200" cap="none" spc="0" normalizeH="0" baseline="0" noProof="0" dirty="0">
                <a:ln>
                  <a:noFill/>
                </a:ln>
                <a:solidFill>
                  <a:prstClr val="black"/>
                </a:solidFill>
                <a:effectLst/>
                <a:uLnTx/>
                <a:uFillTx/>
                <a:latin typeface="Century Gothic" charset="0"/>
              </a:rPr>
              <a:t>About </a:t>
            </a:r>
            <a:r>
              <a:rPr kumimoji="0" lang="en-GB" sz="1600" b="0" i="0" u="none" strike="noStrike" kern="1200" cap="none" spc="0" normalizeH="0" baseline="0" noProof="0" dirty="0">
                <a:ln>
                  <a:noFill/>
                </a:ln>
                <a:solidFill>
                  <a:srgbClr val="0070C0"/>
                </a:solidFill>
                <a:effectLst/>
                <a:uLnTx/>
                <a:uFillTx/>
                <a:latin typeface="Century Gothic" charset="0"/>
              </a:rPr>
              <a:t>20</a:t>
            </a:r>
            <a:r>
              <a:rPr kumimoji="0" lang="en-GB" sz="1600" b="0" i="0" u="none" strike="noStrike" kern="1200" cap="none" spc="0" normalizeH="0" baseline="0" noProof="0" dirty="0">
                <a:ln>
                  <a:noFill/>
                </a:ln>
                <a:solidFill>
                  <a:prstClr val="black"/>
                </a:solidFill>
                <a:effectLst/>
                <a:uLnTx/>
                <a:uFillTx/>
                <a:latin typeface="Century Gothic" charset="0"/>
              </a:rPr>
              <a:t> experiments/year, CERN + external users</a:t>
            </a:r>
          </a:p>
        </p:txBody>
      </p:sp>
      <p:sp>
        <p:nvSpPr>
          <p:cNvPr id="9" name="Content Placeholder 2">
            <a:extLst>
              <a:ext uri="{FF2B5EF4-FFF2-40B4-BE49-F238E27FC236}">
                <a16:creationId xmlns:a16="http://schemas.microsoft.com/office/drawing/2014/main" id="{A6C2B13E-43A0-41D3-8F81-0F948B2E7A5C}"/>
              </a:ext>
            </a:extLst>
          </p:cNvPr>
          <p:cNvSpPr txBox="1">
            <a:spLocks/>
          </p:cNvSpPr>
          <p:nvPr/>
        </p:nvSpPr>
        <p:spPr>
          <a:xfrm>
            <a:off x="5653216" y="2141036"/>
            <a:ext cx="6237249" cy="4059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4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000" b="0" i="0" u="none" strike="noStrike" kern="1200" cap="none" spc="0" normalizeH="0" baseline="0" noProof="0" dirty="0">
                <a:ln>
                  <a:noFill/>
                </a:ln>
                <a:solidFill>
                  <a:srgbClr val="002060"/>
                </a:solidFill>
                <a:effectLst/>
                <a:uLnTx/>
                <a:uFillTx/>
                <a:latin typeface="Century Gothic" charset="0"/>
              </a:rPr>
              <a:t>Scientific and strategic goals:</a:t>
            </a:r>
            <a:br>
              <a:rPr kumimoji="0" lang="en-GB" sz="2000" b="0" i="0" u="none" strike="noStrike" kern="1200" cap="none" spc="0" normalizeH="0" baseline="0" noProof="0" dirty="0">
                <a:ln>
                  <a:noFill/>
                </a:ln>
                <a:solidFill>
                  <a:srgbClr val="002060"/>
                </a:solidFill>
                <a:effectLst/>
                <a:uLnTx/>
                <a:uFillTx/>
                <a:latin typeface="Century Gothic" charset="0"/>
              </a:rPr>
            </a:br>
            <a:endParaRPr kumimoji="0" lang="en-GB" sz="1600" b="0" i="0" u="none" strike="noStrike" kern="1200" cap="none" spc="0" normalizeH="0" baseline="0" noProof="0" dirty="0">
              <a:ln>
                <a:noFill/>
              </a:ln>
              <a:solidFill>
                <a:srgbClr val="002060"/>
              </a:solidFill>
              <a:effectLst/>
              <a:uLnTx/>
              <a:uFillTx/>
              <a:latin typeface="Century Gothic" charset="0"/>
            </a:endParaRPr>
          </a:p>
          <a:p>
            <a:pPr marL="539750" marR="0" lvl="1" indent="-220663" algn="l" defTabSz="914400" rtl="0" eaLnBrk="1" fontAlgn="auto" latinLnBrk="0" hangingPunct="1">
              <a:lnSpc>
                <a:spcPct val="90000"/>
              </a:lnSpc>
              <a:spcBef>
                <a:spcPts val="500"/>
              </a:spcBef>
              <a:spcAft>
                <a:spcPts val="0"/>
              </a:spcAft>
              <a:buClrTx/>
              <a:buSzTx/>
              <a:buFont typeface="Arial"/>
              <a:buChar char="•"/>
              <a:tabLst/>
              <a:defRPr/>
            </a:pPr>
            <a:r>
              <a:rPr kumimoji="0" lang="en-GB" sz="1600" b="0" i="0" u="none" strike="noStrike" kern="1200" cap="none" spc="0" normalizeH="0" baseline="0" noProof="0" dirty="0">
                <a:ln>
                  <a:noFill/>
                </a:ln>
                <a:solidFill>
                  <a:srgbClr val="0070C0"/>
                </a:solidFill>
                <a:effectLst/>
                <a:uLnTx/>
                <a:uFillTx/>
                <a:latin typeface="Century Gothic" charset="0"/>
              </a:rPr>
              <a:t>R&amp;D</a:t>
            </a:r>
            <a:r>
              <a:rPr kumimoji="0" lang="en-GB" sz="1600" b="0" i="0" u="none" strike="noStrike" kern="1200" cap="none" spc="0" normalizeH="0" baseline="0" noProof="0" dirty="0">
                <a:ln>
                  <a:noFill/>
                </a:ln>
                <a:solidFill>
                  <a:prstClr val="black"/>
                </a:solidFill>
                <a:effectLst/>
                <a:uLnTx/>
                <a:uFillTx/>
                <a:latin typeface="Century Gothic" charset="0"/>
              </a:rPr>
              <a:t> on </a:t>
            </a:r>
            <a:r>
              <a:rPr kumimoji="0" lang="en-GB" sz="1600" b="0" i="0" u="none" strike="noStrike" kern="1200" cap="none" spc="0" normalizeH="0" baseline="0" noProof="0" dirty="0">
                <a:ln>
                  <a:noFill/>
                </a:ln>
                <a:solidFill>
                  <a:srgbClr val="0070C0"/>
                </a:solidFill>
                <a:effectLst/>
                <a:uLnTx/>
                <a:uFillTx/>
                <a:latin typeface="Century Gothic" charset="0"/>
              </a:rPr>
              <a:t>accelerator components</a:t>
            </a:r>
            <a:r>
              <a:rPr kumimoji="0" lang="en-GB" sz="1600" b="0" i="0" u="none" strike="noStrike" kern="1200" cap="none" spc="0" normalizeH="0" baseline="0" noProof="0" dirty="0">
                <a:ln>
                  <a:noFill/>
                </a:ln>
                <a:solidFill>
                  <a:prstClr val="black"/>
                </a:solidFill>
                <a:effectLst/>
                <a:uLnTx/>
                <a:uFillTx/>
                <a:latin typeface="Century Gothic" charset="0"/>
              </a:rPr>
              <a:t>, including </a:t>
            </a:r>
            <a:r>
              <a:rPr kumimoji="0" lang="en-GB" sz="1600" b="0" i="0" u="none" strike="noStrike" kern="1200" cap="none" spc="0" normalizeH="0" baseline="0" noProof="0" dirty="0">
                <a:ln>
                  <a:noFill/>
                </a:ln>
                <a:solidFill>
                  <a:srgbClr val="C00000"/>
                </a:solidFill>
                <a:effectLst/>
                <a:uLnTx/>
                <a:uFillTx/>
                <a:latin typeface="Century Gothic" charset="0"/>
              </a:rPr>
              <a:t>beam instrumentation </a:t>
            </a:r>
            <a:r>
              <a:rPr kumimoji="0" lang="en-GB" sz="1600" b="0" i="0" u="none" strike="noStrike" kern="1200" cap="none" spc="0" normalizeH="0" baseline="0" noProof="0" dirty="0">
                <a:ln>
                  <a:noFill/>
                </a:ln>
                <a:solidFill>
                  <a:srgbClr val="2F2F2F"/>
                </a:solidFill>
                <a:effectLst/>
                <a:uLnTx/>
                <a:uFillTx/>
                <a:latin typeface="Century Gothic" charset="0"/>
              </a:rPr>
              <a:t>&amp;</a:t>
            </a:r>
            <a:r>
              <a:rPr kumimoji="0" lang="en-GB" sz="1600" b="0" i="0" u="none" strike="noStrike" kern="1200" cap="none" spc="0" normalizeH="0" noProof="0" dirty="0">
                <a:ln>
                  <a:noFill/>
                </a:ln>
                <a:solidFill>
                  <a:srgbClr val="C00000"/>
                </a:solidFill>
                <a:effectLst/>
                <a:uLnTx/>
                <a:uFillTx/>
                <a:latin typeface="Century Gothic" charset="0"/>
              </a:rPr>
              <a:t> </a:t>
            </a:r>
            <a:r>
              <a:rPr kumimoji="0" lang="en-GB" sz="1600" b="0" i="0" u="none" strike="noStrike" kern="1200" cap="none" spc="0" normalizeH="0" baseline="0" noProof="0" dirty="0">
                <a:ln>
                  <a:noFill/>
                </a:ln>
                <a:solidFill>
                  <a:srgbClr val="C00000"/>
                </a:solidFill>
                <a:effectLst/>
                <a:uLnTx/>
                <a:uFillTx/>
                <a:latin typeface="Century Gothic" charset="0"/>
              </a:rPr>
              <a:t>high gradient RF </a:t>
            </a:r>
            <a:r>
              <a:rPr kumimoji="0" lang="en-GB" sz="1600" b="0" i="0" u="none" strike="noStrike" kern="1200" cap="none" spc="0" normalizeH="0" baseline="0" noProof="0" dirty="0">
                <a:ln>
                  <a:noFill/>
                </a:ln>
                <a:solidFill>
                  <a:prstClr val="black"/>
                </a:solidFill>
                <a:effectLst/>
                <a:uLnTx/>
                <a:uFillTx/>
                <a:latin typeface="Century Gothic" charset="0"/>
              </a:rPr>
              <a:t>technology</a:t>
            </a:r>
          </a:p>
          <a:p>
            <a:pPr marL="539750" marR="0" lvl="1" indent="-220663" algn="l" defTabSz="914400" rtl="0" eaLnBrk="1" fontAlgn="auto" latinLnBrk="0" hangingPunct="1">
              <a:lnSpc>
                <a:spcPct val="90000"/>
              </a:lnSpc>
              <a:spcBef>
                <a:spcPts val="500"/>
              </a:spcBef>
              <a:spcAft>
                <a:spcPts val="0"/>
              </a:spcAft>
              <a:buClrTx/>
              <a:buSzTx/>
              <a:buFont typeface="Arial"/>
              <a:buChar char="•"/>
              <a:tabLst/>
              <a:defRPr/>
            </a:pPr>
            <a:r>
              <a:rPr lang="en-GB" sz="1600" dirty="0">
                <a:solidFill>
                  <a:srgbClr val="0070C0"/>
                </a:solidFill>
              </a:rPr>
              <a:t>Ir</a:t>
            </a:r>
            <a:r>
              <a:rPr kumimoji="0" lang="en-GB" sz="1600" b="0" i="0" u="none" strike="noStrike" kern="1200" cap="none" spc="0" normalizeH="0" baseline="0" noProof="0" dirty="0">
                <a:ln>
                  <a:noFill/>
                </a:ln>
                <a:solidFill>
                  <a:srgbClr val="0070C0"/>
                </a:solidFill>
                <a:effectLst/>
                <a:uLnTx/>
                <a:uFillTx/>
                <a:latin typeface="Century Gothic" charset="0"/>
              </a:rPr>
              <a:t>radiation </a:t>
            </a:r>
            <a:r>
              <a:rPr kumimoji="0" lang="en-GB" sz="1600" b="0" i="0" u="none" strike="noStrike" kern="1200" cap="none" spc="0" normalizeH="0" baseline="0" noProof="0" dirty="0">
                <a:ln>
                  <a:noFill/>
                </a:ln>
                <a:solidFill>
                  <a:prstClr val="black"/>
                </a:solidFill>
                <a:effectLst/>
                <a:uLnTx/>
                <a:uFillTx/>
                <a:latin typeface="Century Gothic" charset="0"/>
              </a:rPr>
              <a:t>studies</a:t>
            </a:r>
            <a:r>
              <a:rPr kumimoji="0" lang="en-GB" sz="1600" b="0" i="0" u="none" strike="noStrike" kern="1200" cap="none" spc="0" normalizeH="0" baseline="0" noProof="0" dirty="0">
                <a:ln>
                  <a:noFill/>
                </a:ln>
                <a:solidFill>
                  <a:srgbClr val="0070C0"/>
                </a:solidFill>
                <a:effectLst/>
                <a:uLnTx/>
                <a:uFillTx/>
                <a:latin typeface="Century Gothic" charset="0"/>
              </a:rPr>
              <a:t> </a:t>
            </a:r>
            <a:r>
              <a:rPr kumimoji="0" lang="en-GB" sz="1600" b="0" i="0" u="none" strike="noStrike" kern="1200" cap="none" spc="0" normalizeH="0" baseline="0" noProof="0" dirty="0">
                <a:ln>
                  <a:noFill/>
                </a:ln>
                <a:solidFill>
                  <a:prstClr val="black"/>
                </a:solidFill>
                <a:effectLst/>
                <a:uLnTx/>
                <a:uFillTx/>
                <a:latin typeface="Century Gothic" charset="0"/>
              </a:rPr>
              <a:t>with high-energy electrons, e.g. for testing electronic components – in collaboration with </a:t>
            </a:r>
            <a:r>
              <a:rPr kumimoji="0" lang="en-GB" sz="1600" b="0" i="0" u="none" strike="noStrike" kern="1200" cap="none" spc="0" normalizeH="0" baseline="0" noProof="0" dirty="0">
                <a:ln>
                  <a:noFill/>
                </a:ln>
                <a:solidFill>
                  <a:srgbClr val="C00000"/>
                </a:solidFill>
                <a:effectLst/>
                <a:uLnTx/>
                <a:uFillTx/>
                <a:latin typeface="Century Gothic" charset="0"/>
              </a:rPr>
              <a:t>ESA</a:t>
            </a:r>
            <a:r>
              <a:rPr kumimoji="0" lang="en-GB" sz="1600" b="0" i="0" u="none" strike="noStrike" kern="1200" cap="none" spc="0" normalizeH="0" baseline="0" noProof="0" dirty="0">
                <a:ln>
                  <a:noFill/>
                </a:ln>
                <a:solidFill>
                  <a:prstClr val="black"/>
                </a:solidFill>
                <a:effectLst/>
                <a:uLnTx/>
                <a:uFillTx/>
                <a:latin typeface="Century Gothic" charset="0"/>
              </a:rPr>
              <a:t> – or for medical purposes(</a:t>
            </a:r>
            <a:r>
              <a:rPr kumimoji="0" lang="en-GB" sz="1600" b="0" i="0" u="none" strike="noStrike" kern="1200" cap="none" spc="0" normalizeH="0" baseline="0" noProof="0" dirty="0">
                <a:ln>
                  <a:noFill/>
                </a:ln>
                <a:solidFill>
                  <a:srgbClr val="C00000"/>
                </a:solidFill>
                <a:effectLst/>
                <a:uLnTx/>
                <a:uFillTx/>
                <a:latin typeface="Century Gothic" charset="0"/>
              </a:rPr>
              <a:t>VHEE/FLASH</a:t>
            </a:r>
            <a:r>
              <a:rPr kumimoji="0" lang="en-GB" sz="1600" b="0" i="0" u="none" strike="noStrike" kern="1200" cap="none" spc="0" normalizeH="0" baseline="0" noProof="0" dirty="0">
                <a:ln>
                  <a:noFill/>
                </a:ln>
                <a:solidFill>
                  <a:prstClr val="black"/>
                </a:solidFill>
                <a:effectLst/>
                <a:uLnTx/>
                <a:uFillTx/>
                <a:latin typeface="Century Gothic" charset="0"/>
              </a:rPr>
              <a:t>)</a:t>
            </a:r>
          </a:p>
          <a:p>
            <a:pPr marL="539750" marR="0" lvl="1" indent="-220663" algn="l" defTabSz="914400" rtl="0" eaLnBrk="1" fontAlgn="auto" latinLnBrk="0" hangingPunct="1">
              <a:lnSpc>
                <a:spcPct val="90000"/>
              </a:lnSpc>
              <a:spcBef>
                <a:spcPts val="500"/>
              </a:spcBef>
              <a:spcAft>
                <a:spcPts val="0"/>
              </a:spcAft>
              <a:buClrTx/>
              <a:buSzTx/>
              <a:buFont typeface="Arial"/>
              <a:buChar char="•"/>
              <a:tabLst/>
              <a:defRPr/>
            </a:pPr>
            <a:r>
              <a:rPr kumimoji="0" lang="en-GB" sz="1600" b="0" i="0" u="none" strike="noStrike" kern="1200" cap="none" spc="0" normalizeH="0" baseline="0" noProof="0" dirty="0">
                <a:ln>
                  <a:noFill/>
                </a:ln>
                <a:solidFill>
                  <a:srgbClr val="0070C0"/>
                </a:solidFill>
                <a:effectLst/>
                <a:uLnTx/>
                <a:uFillTx/>
                <a:latin typeface="Century Gothic" charset="0"/>
              </a:rPr>
              <a:t>R&amp;D</a:t>
            </a:r>
            <a:r>
              <a:rPr kumimoji="0" lang="en-GB" sz="1600" b="0" i="0" u="none" strike="noStrike" kern="1200" cap="none" spc="0" normalizeH="0" baseline="0" noProof="0" dirty="0">
                <a:ln>
                  <a:noFill/>
                </a:ln>
                <a:solidFill>
                  <a:prstClr val="black"/>
                </a:solidFill>
                <a:effectLst/>
                <a:uLnTx/>
                <a:uFillTx/>
                <a:latin typeface="Century Gothic" charset="0"/>
              </a:rPr>
              <a:t> on </a:t>
            </a:r>
            <a:r>
              <a:rPr kumimoji="0" lang="en-GB" sz="1600" b="0" i="0" u="none" strike="noStrike" kern="1200" cap="none" spc="0" normalizeH="0" baseline="0" noProof="0" dirty="0">
                <a:ln>
                  <a:noFill/>
                </a:ln>
                <a:solidFill>
                  <a:srgbClr val="0070C0"/>
                </a:solidFill>
                <a:effectLst/>
                <a:uLnTx/>
                <a:uFillTx/>
                <a:latin typeface="Century Gothic" charset="0"/>
              </a:rPr>
              <a:t>novel accelerating techniques </a:t>
            </a:r>
            <a:r>
              <a:rPr kumimoji="0" lang="en-GB" sz="1600" b="0" i="0" u="none" strike="noStrike" kern="1200" cap="none" spc="0" normalizeH="0" baseline="0" noProof="0" dirty="0">
                <a:ln>
                  <a:noFill/>
                </a:ln>
                <a:solidFill>
                  <a:prstClr val="black"/>
                </a:solidFill>
                <a:effectLst/>
                <a:uLnTx/>
                <a:uFillTx/>
                <a:latin typeface="Century Gothic" charset="0"/>
              </a:rPr>
              <a:t>– electron driven </a:t>
            </a:r>
            <a:r>
              <a:rPr kumimoji="0" lang="en-GB" sz="1600" b="0" i="0" u="none" strike="noStrike" kern="1200" cap="none" spc="0" normalizeH="0" baseline="0" noProof="0" dirty="0">
                <a:ln>
                  <a:noFill/>
                </a:ln>
                <a:solidFill>
                  <a:srgbClr val="C00000"/>
                </a:solidFill>
                <a:effectLst/>
                <a:uLnTx/>
                <a:uFillTx/>
                <a:latin typeface="Century Gothic" charset="0"/>
              </a:rPr>
              <a:t>plasma</a:t>
            </a:r>
            <a:r>
              <a:rPr kumimoji="0" lang="en-GB" sz="1600" b="0" i="0" u="none" strike="noStrike" kern="1200" cap="none" spc="0" normalizeH="0" baseline="0" noProof="0" dirty="0">
                <a:ln>
                  <a:noFill/>
                </a:ln>
                <a:solidFill>
                  <a:prstClr val="black"/>
                </a:solidFill>
                <a:effectLst/>
                <a:uLnTx/>
                <a:uFillTx/>
                <a:latin typeface="Century Gothic" charset="0"/>
              </a:rPr>
              <a:t> and </a:t>
            </a:r>
            <a:r>
              <a:rPr kumimoji="0" lang="en-GB" sz="1600" b="0" i="0" u="none" strike="noStrike" kern="1200" cap="none" spc="0" normalizeH="0" baseline="0" noProof="0" dirty="0">
                <a:ln>
                  <a:noFill/>
                </a:ln>
                <a:solidFill>
                  <a:srgbClr val="C00000"/>
                </a:solidFill>
                <a:effectLst/>
                <a:uLnTx/>
                <a:uFillTx/>
                <a:latin typeface="Century Gothic" charset="0"/>
              </a:rPr>
              <a:t>THz</a:t>
            </a:r>
            <a:r>
              <a:rPr kumimoji="0" lang="en-GB" sz="1600" b="0" i="0" u="none" strike="noStrike" kern="1200" cap="none" spc="0" normalizeH="0" baseline="0" noProof="0" dirty="0">
                <a:ln>
                  <a:noFill/>
                </a:ln>
                <a:solidFill>
                  <a:prstClr val="black"/>
                </a:solidFill>
                <a:effectLst/>
                <a:uLnTx/>
                <a:uFillTx/>
                <a:latin typeface="Century Gothic" charset="0"/>
              </a:rPr>
              <a:t> acceleration</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endParaRPr kumimoji="0" lang="en-GB" sz="800" b="0" i="0" u="none" strike="noStrike" kern="1200" cap="none" spc="0" normalizeH="0" baseline="0" noProof="0" dirty="0">
              <a:ln>
                <a:noFill/>
              </a:ln>
              <a:solidFill>
                <a:prstClr val="black"/>
              </a:solidFill>
              <a:effectLst/>
              <a:uLnTx/>
              <a:uFillTx/>
              <a:latin typeface="Century Gothic"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entury Gothic" charset="0"/>
              </a:rPr>
              <a:t>Maintaining CERN and European </a:t>
            </a:r>
            <a:r>
              <a:rPr kumimoji="0" lang="en-GB" sz="1800" b="0" i="0" u="none" strike="noStrike" kern="1200" cap="none" spc="0" normalizeH="0" baseline="0" noProof="0" dirty="0">
                <a:ln>
                  <a:noFill/>
                </a:ln>
                <a:solidFill>
                  <a:srgbClr val="0070C0"/>
                </a:solidFill>
                <a:effectLst/>
                <a:uLnTx/>
                <a:uFillTx/>
                <a:latin typeface="Century Gothic" charset="0"/>
              </a:rPr>
              <a:t>expertise for electron </a:t>
            </a:r>
            <a:r>
              <a:rPr kumimoji="0" lang="en-GB" sz="1800" b="0" i="0" u="none" strike="noStrike" kern="1200" cap="none" spc="0" normalizeH="0" baseline="0" noProof="0" dirty="0" err="1">
                <a:ln>
                  <a:noFill/>
                </a:ln>
                <a:solidFill>
                  <a:srgbClr val="0070C0"/>
                </a:solidFill>
                <a:effectLst/>
                <a:uLnTx/>
                <a:uFillTx/>
                <a:latin typeface="Century Gothic" charset="0"/>
              </a:rPr>
              <a:t>linacs</a:t>
            </a:r>
            <a:r>
              <a:rPr kumimoji="0" lang="en-GB" sz="1800" b="0" i="0" u="none" strike="noStrike" kern="1200" cap="none" spc="0" normalizeH="0" baseline="0" noProof="0" dirty="0">
                <a:ln>
                  <a:noFill/>
                </a:ln>
                <a:solidFill>
                  <a:srgbClr val="0070C0"/>
                </a:solidFill>
                <a:effectLst/>
                <a:uLnTx/>
                <a:uFillTx/>
                <a:latin typeface="Century Gothic" charset="0"/>
              </a:rPr>
              <a:t> </a:t>
            </a:r>
            <a:r>
              <a:rPr kumimoji="0" lang="en-GB" sz="1800" b="0" i="0" u="none" strike="noStrike" kern="1200" cap="none" spc="0" normalizeH="0" baseline="0" noProof="0" dirty="0">
                <a:ln>
                  <a:noFill/>
                </a:ln>
                <a:solidFill>
                  <a:prstClr val="black"/>
                </a:solidFill>
                <a:effectLst/>
                <a:uLnTx/>
                <a:uFillTx/>
                <a:latin typeface="Century Gothic" charset="0"/>
              </a:rPr>
              <a:t>linked to future collider studies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800" b="0" i="0" u="none" strike="noStrike" kern="1200" cap="none" spc="0" normalizeH="0" baseline="0" noProof="0" dirty="0">
              <a:ln>
                <a:noFill/>
              </a:ln>
              <a:solidFill>
                <a:prstClr val="black"/>
              </a:solidFill>
              <a:effectLst/>
              <a:uLnTx/>
              <a:uFillTx/>
              <a:latin typeface="Century Gothic"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GB" sz="1800" b="0" i="0" u="none" strike="noStrike" kern="1200" cap="none" spc="0" normalizeH="0" baseline="0" noProof="0" dirty="0">
                <a:ln>
                  <a:noFill/>
                </a:ln>
                <a:solidFill>
                  <a:prstClr val="black"/>
                </a:solidFill>
                <a:effectLst/>
                <a:uLnTx/>
                <a:uFillTx/>
                <a:latin typeface="Century Gothic" charset="0"/>
              </a:rPr>
              <a:t>Using CLEAR as a </a:t>
            </a:r>
            <a:r>
              <a:rPr kumimoji="0" lang="en-GB" sz="1800" b="0" i="0" u="none" strike="noStrike" kern="1200" cap="none" spc="0" normalizeH="0" baseline="0" noProof="0" dirty="0">
                <a:ln>
                  <a:noFill/>
                </a:ln>
                <a:solidFill>
                  <a:srgbClr val="0070C0"/>
                </a:solidFill>
                <a:effectLst/>
                <a:uLnTx/>
                <a:uFillTx/>
                <a:latin typeface="Century Gothic" charset="0"/>
              </a:rPr>
              <a:t>training</a:t>
            </a:r>
            <a:r>
              <a:rPr kumimoji="0" lang="en-GB" sz="1800" b="0" i="0" u="none" strike="noStrike" kern="1200" cap="none" spc="0" normalizeH="0" baseline="0" noProof="0" dirty="0">
                <a:ln>
                  <a:noFill/>
                </a:ln>
                <a:solidFill>
                  <a:prstClr val="black"/>
                </a:solidFill>
                <a:effectLst/>
                <a:uLnTx/>
                <a:uFillTx/>
                <a:latin typeface="Century Gothic" charset="0"/>
              </a:rPr>
              <a:t> infrastructure for the next generation of accelerator scientists and engineers.</a:t>
            </a:r>
            <a:endParaRPr kumimoji="0" lang="en-GB" sz="800" b="0" i="0" u="none" strike="noStrike" kern="1200" cap="none" spc="0" normalizeH="0" baseline="0" noProof="0" dirty="0">
              <a:ln>
                <a:noFill/>
              </a:ln>
              <a:solidFill>
                <a:prstClr val="black"/>
              </a:solidFill>
              <a:effectLst/>
              <a:uLnTx/>
              <a:uFillTx/>
              <a:latin typeface="Century Gothic" charset="0"/>
            </a:endParaRPr>
          </a:p>
        </p:txBody>
      </p:sp>
    </p:spTree>
    <p:extLst>
      <p:ext uri="{BB962C8B-B14F-4D97-AF65-F5344CB8AC3E}">
        <p14:creationId xmlns:p14="http://schemas.microsoft.com/office/powerpoint/2010/main" val="596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EBDC33-8473-47A4-83E1-0B8CA67A72DC}"/>
              </a:ext>
            </a:extLst>
          </p:cNvPr>
          <p:cNvSpPr>
            <a:spLocks noGrp="1"/>
          </p:cNvSpPr>
          <p:nvPr>
            <p:ph idx="1"/>
          </p:nvPr>
        </p:nvSpPr>
        <p:spPr>
          <a:xfrm>
            <a:off x="407989" y="1353671"/>
            <a:ext cx="2666905" cy="2219121"/>
          </a:xfrm>
        </p:spPr>
        <p:txBody>
          <a:bodyPr/>
          <a:lstStyle/>
          <a:p>
            <a:pPr marL="0" indent="0">
              <a:spcBef>
                <a:spcPts val="0"/>
              </a:spcBef>
              <a:buNone/>
            </a:pPr>
            <a:r>
              <a:rPr lang="en-US" sz="1800" dirty="0"/>
              <a:t>Can reach high energy and luminosity</a:t>
            </a:r>
          </a:p>
          <a:p>
            <a:pPr marL="285750" indent="-285750">
              <a:spcBef>
                <a:spcPts val="0"/>
              </a:spcBef>
              <a:buFont typeface="Symbol" charset="0"/>
              <a:buChar char=""/>
            </a:pPr>
            <a:r>
              <a:rPr lang="en-US" sz="1800" b="0" dirty="0"/>
              <a:t>Large discovery and precision physics potential</a:t>
            </a:r>
          </a:p>
          <a:p>
            <a:pPr marL="0" indent="0">
              <a:spcBef>
                <a:spcPts val="0"/>
              </a:spcBef>
              <a:buNone/>
            </a:pPr>
            <a:r>
              <a:rPr lang="en-US" sz="1800" dirty="0"/>
              <a:t>Muons are not stable (lifetime 2.2 </a:t>
            </a:r>
            <a:r>
              <a:rPr lang="en-US" sz="1800" dirty="0" err="1"/>
              <a:t>μs</a:t>
            </a:r>
            <a:r>
              <a:rPr lang="en-US" sz="1800" dirty="0"/>
              <a:t> at rest)</a:t>
            </a:r>
          </a:p>
          <a:p>
            <a:pPr marL="285750" indent="-285750">
              <a:spcBef>
                <a:spcPts val="0"/>
              </a:spcBef>
              <a:buFont typeface="Symbol" charset="0"/>
              <a:buChar char=""/>
            </a:pPr>
            <a:r>
              <a:rPr lang="en-US" sz="1800" b="0" dirty="0"/>
              <a:t>Have to be really quick</a:t>
            </a:r>
          </a:p>
          <a:p>
            <a:endParaRPr lang="en-GB" sz="1800" dirty="0"/>
          </a:p>
        </p:txBody>
      </p:sp>
      <p:sp>
        <p:nvSpPr>
          <p:cNvPr id="3" name="Title 2">
            <a:extLst>
              <a:ext uri="{FF2B5EF4-FFF2-40B4-BE49-F238E27FC236}">
                <a16:creationId xmlns:a16="http://schemas.microsoft.com/office/drawing/2014/main" id="{12A48EDD-CFBF-4499-A931-A8CFE8EEDEDB}"/>
              </a:ext>
            </a:extLst>
          </p:cNvPr>
          <p:cNvSpPr>
            <a:spLocks noGrp="1"/>
          </p:cNvSpPr>
          <p:nvPr>
            <p:ph type="title"/>
          </p:nvPr>
        </p:nvSpPr>
        <p:spPr/>
        <p:txBody>
          <a:bodyPr/>
          <a:lstStyle/>
          <a:p>
            <a:r>
              <a:rPr lang="en-US" dirty="0"/>
              <a:t>Muon Collider Study</a:t>
            </a:r>
            <a:br>
              <a:rPr lang="en-US" dirty="0"/>
            </a:br>
            <a:r>
              <a:rPr lang="en-GB" sz="2000" dirty="0"/>
              <a:t>Study Leader: </a:t>
            </a:r>
            <a:r>
              <a:rPr lang="de-DE" sz="2000" dirty="0"/>
              <a:t>Daniel Schulte</a:t>
            </a:r>
            <a:endParaRPr lang="en-GB" sz="2000" dirty="0"/>
          </a:p>
        </p:txBody>
      </p:sp>
      <p:sp>
        <p:nvSpPr>
          <p:cNvPr id="4" name="Date Placeholder 3">
            <a:extLst>
              <a:ext uri="{FF2B5EF4-FFF2-40B4-BE49-F238E27FC236}">
                <a16:creationId xmlns:a16="http://schemas.microsoft.com/office/drawing/2014/main" id="{D3297E5B-595B-467C-B952-31719149BF67}"/>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8792258E-5530-4A59-BA1E-BDE00CD1421F}"/>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A655E5EF-0F81-49A4-8603-2F60846B9A2C}"/>
              </a:ext>
            </a:extLst>
          </p:cNvPr>
          <p:cNvSpPr>
            <a:spLocks noGrp="1"/>
          </p:cNvSpPr>
          <p:nvPr>
            <p:ph type="sldNum" sz="quarter" idx="12"/>
          </p:nvPr>
        </p:nvSpPr>
        <p:spPr/>
        <p:txBody>
          <a:bodyPr/>
          <a:lstStyle/>
          <a:p>
            <a:fld id="{36B5EA5A-BC32-A742-B11B-8E7414D5B535}" type="slidenum">
              <a:rPr lang="en-US" smtClean="0"/>
              <a:pPr/>
              <a:t>79</a:t>
            </a:fld>
            <a:endParaRPr lang="en-US" dirty="0"/>
          </a:p>
        </p:txBody>
      </p:sp>
      <p:pic>
        <p:nvPicPr>
          <p:cNvPr id="7" name="Picture 6" descr="p4.tiff">
            <a:extLst>
              <a:ext uri="{FF2B5EF4-FFF2-40B4-BE49-F238E27FC236}">
                <a16:creationId xmlns:a16="http://schemas.microsoft.com/office/drawing/2014/main" id="{6D666234-6D4E-4560-A228-425556932A7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82471" y="1286916"/>
            <a:ext cx="8979726" cy="2219121"/>
          </a:xfrm>
          <a:prstGeom prst="rect">
            <a:avLst/>
          </a:prstGeom>
        </p:spPr>
      </p:pic>
      <p:sp>
        <p:nvSpPr>
          <p:cNvPr id="8" name="Content Placeholder 1">
            <a:extLst>
              <a:ext uri="{FF2B5EF4-FFF2-40B4-BE49-F238E27FC236}">
                <a16:creationId xmlns:a16="http://schemas.microsoft.com/office/drawing/2014/main" id="{A8879979-10A5-4E6B-B32A-E319F58A1BF1}"/>
              </a:ext>
            </a:extLst>
          </p:cNvPr>
          <p:cNvSpPr txBox="1">
            <a:spLocks/>
          </p:cNvSpPr>
          <p:nvPr/>
        </p:nvSpPr>
        <p:spPr>
          <a:xfrm>
            <a:off x="479706" y="3947179"/>
            <a:ext cx="11873659" cy="4847104"/>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GB" sz="1800" dirty="0"/>
              <a:t>Goal:</a:t>
            </a:r>
          </a:p>
          <a:p>
            <a:pPr>
              <a:spcBef>
                <a:spcPts val="0"/>
              </a:spcBef>
            </a:pPr>
            <a:r>
              <a:rPr lang="en-GB" sz="1800" b="0" dirty="0"/>
              <a:t>For next European Strategy Update evaluate if investment into Conceptual Design Review and test facility is scientifically justified</a:t>
            </a:r>
          </a:p>
          <a:p>
            <a:pPr marL="0" indent="0">
              <a:buNone/>
            </a:pPr>
            <a:r>
              <a:rPr lang="en-US" sz="1800" dirty="0"/>
              <a:t>BE contribution</a:t>
            </a:r>
          </a:p>
          <a:p>
            <a:pPr marL="285750" indent="-285750">
              <a:spcBef>
                <a:spcPts val="0"/>
              </a:spcBef>
              <a:buFont typeface="Arial"/>
              <a:buChar char="•"/>
            </a:pPr>
            <a:r>
              <a:rPr lang="en-US" sz="1800" b="0" dirty="0"/>
              <a:t>Study Leadership</a:t>
            </a:r>
          </a:p>
          <a:p>
            <a:pPr marL="285750" indent="-285750">
              <a:spcBef>
                <a:spcPts val="0"/>
              </a:spcBef>
              <a:buFont typeface="Arial"/>
              <a:buChar char="•"/>
            </a:pPr>
            <a:r>
              <a:rPr lang="en-US" sz="1800" b="0" dirty="0"/>
              <a:t>Overall collider design</a:t>
            </a:r>
          </a:p>
          <a:p>
            <a:pPr marL="285750" indent="-285750">
              <a:spcBef>
                <a:spcPts val="0"/>
              </a:spcBef>
              <a:buFont typeface="Arial"/>
              <a:buChar char="•"/>
            </a:pPr>
            <a:r>
              <a:rPr lang="en-US" sz="1800" b="0" dirty="0"/>
              <a:t>Proton complex</a:t>
            </a:r>
          </a:p>
        </p:txBody>
      </p:sp>
      <p:sp>
        <p:nvSpPr>
          <p:cNvPr id="9" name="Content Placeholder 1">
            <a:extLst>
              <a:ext uri="{FF2B5EF4-FFF2-40B4-BE49-F238E27FC236}">
                <a16:creationId xmlns:a16="http://schemas.microsoft.com/office/drawing/2014/main" id="{630F2521-A8BA-4C7A-B2F8-0FA597F4EE9F}"/>
              </a:ext>
            </a:extLst>
          </p:cNvPr>
          <p:cNvSpPr txBox="1">
            <a:spLocks/>
          </p:cNvSpPr>
          <p:nvPr/>
        </p:nvSpPr>
        <p:spPr>
          <a:xfrm>
            <a:off x="4598194" y="5318778"/>
            <a:ext cx="11873659" cy="4847104"/>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spcBef>
                <a:spcPts val="0"/>
              </a:spcBef>
              <a:buFont typeface="Arial"/>
              <a:buChar char="•"/>
            </a:pPr>
            <a:r>
              <a:rPr lang="en-US" sz="1800" b="0" dirty="0"/>
              <a:t>Muon cooling</a:t>
            </a:r>
          </a:p>
          <a:p>
            <a:pPr marL="285750" indent="-285750">
              <a:spcBef>
                <a:spcPts val="0"/>
              </a:spcBef>
              <a:buFont typeface="Arial"/>
              <a:buChar char="•"/>
            </a:pPr>
            <a:r>
              <a:rPr lang="en-US" sz="1800" b="0" dirty="0"/>
              <a:t>Collider ring</a:t>
            </a:r>
          </a:p>
          <a:p>
            <a:pPr marL="285750" indent="-285750">
              <a:spcBef>
                <a:spcPts val="0"/>
              </a:spcBef>
              <a:buFont typeface="Arial"/>
              <a:buChar char="•"/>
            </a:pPr>
            <a:r>
              <a:rPr lang="en-US" sz="1800" b="0" dirty="0"/>
              <a:t>Front-to-end integration of collider</a:t>
            </a:r>
            <a:endParaRPr lang="en-GB" sz="1800" b="0" dirty="0"/>
          </a:p>
          <a:p>
            <a:endParaRPr lang="en-GB" sz="1800" dirty="0"/>
          </a:p>
        </p:txBody>
      </p:sp>
    </p:spTree>
    <p:extLst>
      <p:ext uri="{BB962C8B-B14F-4D97-AF65-F5344CB8AC3E}">
        <p14:creationId xmlns:p14="http://schemas.microsoft.com/office/powerpoint/2010/main" val="183401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B87D3-F4A5-412B-9B3D-47321873CD12}"/>
              </a:ext>
            </a:extLst>
          </p:cNvPr>
          <p:cNvSpPr>
            <a:spLocks noGrp="1" noChangeAspect="1"/>
          </p:cNvSpPr>
          <p:nvPr>
            <p:ph idx="1"/>
          </p:nvPr>
        </p:nvSpPr>
        <p:spPr>
          <a:xfrm>
            <a:off x="407989" y="1075772"/>
            <a:ext cx="11376024" cy="4891928"/>
          </a:xfrm>
        </p:spPr>
        <p:txBody>
          <a:bodyPr/>
          <a:lstStyle/>
          <a:p>
            <a:r>
              <a:rPr lang="en-GB" dirty="0"/>
              <a:t>Individual responsibility</a:t>
            </a:r>
          </a:p>
          <a:p>
            <a:pPr lvl="1">
              <a:spcBef>
                <a:spcPts val="0"/>
              </a:spcBef>
            </a:pPr>
            <a:r>
              <a:rPr lang="en-GB" dirty="0"/>
              <a:t>Each person participating in the activities of the Organization or present on its site shall actively contribute to the implementation of the CERN Safety Policy through exemplary conduct and, in particular, compliance with the CERN Safety Rules</a:t>
            </a:r>
          </a:p>
          <a:p>
            <a:pPr>
              <a:spcBef>
                <a:spcPts val="600"/>
              </a:spcBef>
            </a:pPr>
            <a:r>
              <a:rPr lang="en-GB" dirty="0"/>
              <a:t>To help you with this we have dedicated Safety Officers</a:t>
            </a:r>
          </a:p>
          <a:p>
            <a:pPr lvl="1"/>
            <a:endParaRPr lang="en-GB" dirty="0"/>
          </a:p>
          <a:p>
            <a:endParaRPr lang="en-GB" dirty="0"/>
          </a:p>
          <a:p>
            <a:endParaRPr lang="en-GB" dirty="0"/>
          </a:p>
          <a:p>
            <a:endParaRPr lang="en-GB" dirty="0"/>
          </a:p>
          <a:p>
            <a:endParaRPr lang="en-GB" dirty="0"/>
          </a:p>
          <a:p>
            <a:r>
              <a:rPr lang="en-GB" dirty="0"/>
              <a:t>With </a:t>
            </a:r>
            <a:r>
              <a:rPr lang="en-GB" dirty="0" err="1"/>
              <a:t>linkpersons</a:t>
            </a:r>
            <a:r>
              <a:rPr lang="en-GB" dirty="0"/>
              <a:t> and support officers present in all groups</a:t>
            </a:r>
          </a:p>
          <a:p>
            <a:pPr lvl="1">
              <a:spcBef>
                <a:spcPts val="0"/>
              </a:spcBef>
            </a:pPr>
            <a:r>
              <a:rPr lang="en-GB" dirty="0"/>
              <a:t>Make sure you know who they are! </a:t>
            </a:r>
          </a:p>
        </p:txBody>
      </p:sp>
      <p:sp>
        <p:nvSpPr>
          <p:cNvPr id="12" name="Rectangle 11">
            <a:extLst>
              <a:ext uri="{FF2B5EF4-FFF2-40B4-BE49-F238E27FC236}">
                <a16:creationId xmlns:a16="http://schemas.microsoft.com/office/drawing/2014/main" id="{CD3D41A5-2657-4AE0-871F-313E1E1D589F}"/>
              </a:ext>
            </a:extLst>
          </p:cNvPr>
          <p:cNvSpPr/>
          <p:nvPr/>
        </p:nvSpPr>
        <p:spPr>
          <a:xfrm>
            <a:off x="9950096" y="3401438"/>
            <a:ext cx="1296839" cy="16021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3E694315-C4E3-490B-9130-11D8809200DB}"/>
              </a:ext>
            </a:extLst>
          </p:cNvPr>
          <p:cNvSpPr>
            <a:spLocks noGrp="1"/>
          </p:cNvSpPr>
          <p:nvPr>
            <p:ph type="title"/>
          </p:nvPr>
        </p:nvSpPr>
        <p:spPr/>
        <p:txBody>
          <a:bodyPr/>
          <a:lstStyle/>
          <a:p>
            <a:r>
              <a:rPr lang="en-GB" dirty="0"/>
              <a:t>Safety in the BEAMS (BE) Department</a:t>
            </a:r>
          </a:p>
        </p:txBody>
      </p:sp>
      <p:sp>
        <p:nvSpPr>
          <p:cNvPr id="4" name="Date Placeholder 3">
            <a:extLst>
              <a:ext uri="{FF2B5EF4-FFF2-40B4-BE49-F238E27FC236}">
                <a16:creationId xmlns:a16="http://schemas.microsoft.com/office/drawing/2014/main" id="{9051E9FF-D025-463F-A7A4-FCB4A97A232F}"/>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D44F5815-85CD-45C4-AEC2-8CD84AB2A1B4}"/>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B8BEE96C-9F5B-4CAD-BE11-153DAB164F67}"/>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8" name="Picture 6">
            <a:extLst>
              <a:ext uri="{FF2B5EF4-FFF2-40B4-BE49-F238E27FC236}">
                <a16:creationId xmlns:a16="http://schemas.microsoft.com/office/drawing/2014/main" id="{810BE9C7-1948-4CAA-A25B-D4CD66EC5F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43610" y="3429000"/>
            <a:ext cx="1296839" cy="1574586"/>
          </a:xfrm>
          <a:prstGeom prst="rect">
            <a:avLst/>
          </a:prstGeom>
          <a:noFill/>
          <a:ln w="9525">
            <a:solidFill>
              <a:srgbClr val="000000"/>
            </a:solidFill>
            <a:miter lim="800000"/>
            <a:headEnd/>
            <a:tailEnd/>
          </a:ln>
        </p:spPr>
      </p:pic>
      <p:sp>
        <p:nvSpPr>
          <p:cNvPr id="9" name="Title 1">
            <a:extLst>
              <a:ext uri="{FF2B5EF4-FFF2-40B4-BE49-F238E27FC236}">
                <a16:creationId xmlns:a16="http://schemas.microsoft.com/office/drawing/2014/main" id="{D428F875-65AB-4D0F-89C0-22056599D884}"/>
              </a:ext>
            </a:extLst>
          </p:cNvPr>
          <p:cNvSpPr txBox="1">
            <a:spLocks/>
          </p:cNvSpPr>
          <p:nvPr/>
        </p:nvSpPr>
        <p:spPr>
          <a:xfrm>
            <a:off x="1587913" y="2772861"/>
            <a:ext cx="1480850" cy="577180"/>
          </a:xfrm>
          <a:prstGeom prst="rect">
            <a:avLst/>
          </a:prstGeom>
        </p:spPr>
        <p:txBody>
          <a:bodyPr anchor="ctr"/>
          <a:lstStyle/>
          <a:p>
            <a:pPr algn="ctr">
              <a:defRPr/>
            </a:pPr>
            <a:r>
              <a:rPr lang="fr-FR" sz="1600" b="1" kern="0" dirty="0" err="1">
                <a:solidFill>
                  <a:schemeClr val="accent1">
                    <a:lumMod val="75000"/>
                  </a:schemeClr>
                </a:solidFill>
                <a:latin typeface="Calibri" charset="0"/>
                <a:ea typeface="Calibri" charset="0"/>
                <a:cs typeface="Calibri" charset="0"/>
              </a:rPr>
              <a:t>Departmental</a:t>
            </a:r>
            <a:r>
              <a:rPr lang="fr-FR" sz="1600" b="1" kern="0" dirty="0">
                <a:solidFill>
                  <a:schemeClr val="accent1">
                    <a:lumMod val="75000"/>
                  </a:schemeClr>
                </a:solidFill>
                <a:latin typeface="Calibri" charset="0"/>
                <a:ea typeface="Calibri" charset="0"/>
                <a:cs typeface="Calibri" charset="0"/>
              </a:rPr>
              <a:t> </a:t>
            </a:r>
            <a:r>
              <a:rPr lang="fr-FR" sz="1600" b="1" kern="0" dirty="0" err="1">
                <a:solidFill>
                  <a:schemeClr val="accent1">
                    <a:lumMod val="75000"/>
                  </a:schemeClr>
                </a:solidFill>
                <a:latin typeface="Calibri" charset="0"/>
                <a:ea typeface="Calibri" charset="0"/>
                <a:cs typeface="Calibri" charset="0"/>
              </a:rPr>
              <a:t>Safety</a:t>
            </a:r>
            <a:r>
              <a:rPr lang="fr-FR" sz="1600" b="1" kern="0" dirty="0">
                <a:solidFill>
                  <a:schemeClr val="accent1">
                    <a:lumMod val="75000"/>
                  </a:schemeClr>
                </a:solidFill>
                <a:latin typeface="Calibri" charset="0"/>
                <a:ea typeface="Calibri" charset="0"/>
                <a:cs typeface="Calibri" charset="0"/>
              </a:rPr>
              <a:t> </a:t>
            </a:r>
            <a:r>
              <a:rPr lang="fr-FR" sz="1600" b="1" kern="0" dirty="0" err="1">
                <a:solidFill>
                  <a:schemeClr val="accent1">
                    <a:lumMod val="75000"/>
                  </a:schemeClr>
                </a:solidFill>
                <a:latin typeface="Calibri" charset="0"/>
                <a:ea typeface="Calibri" charset="0"/>
                <a:cs typeface="Calibri" charset="0"/>
              </a:rPr>
              <a:t>Officer</a:t>
            </a:r>
            <a:endParaRPr lang="fr-FR" sz="1600" b="1" kern="0" dirty="0">
              <a:solidFill>
                <a:schemeClr val="accent1">
                  <a:lumMod val="75000"/>
                </a:schemeClr>
              </a:solidFill>
              <a:latin typeface="Calibri" charset="0"/>
              <a:ea typeface="Calibri" charset="0"/>
              <a:cs typeface="Calibri" charset="0"/>
            </a:endParaRPr>
          </a:p>
          <a:p>
            <a:pPr algn="ctr">
              <a:defRPr/>
            </a:pPr>
            <a:r>
              <a:rPr lang="fr-FR" sz="1600" b="1" kern="0" dirty="0">
                <a:solidFill>
                  <a:schemeClr val="accent1">
                    <a:lumMod val="75000"/>
                  </a:schemeClr>
                </a:solidFill>
                <a:latin typeface="Calibri" charset="0"/>
                <a:ea typeface="Calibri" charset="0"/>
                <a:cs typeface="Calibri" charset="0"/>
              </a:rPr>
              <a:t>DSO</a:t>
            </a:r>
            <a:endParaRPr lang="en-US" sz="1600" b="1" kern="0" dirty="0">
              <a:solidFill>
                <a:schemeClr val="accent1">
                  <a:lumMod val="75000"/>
                </a:schemeClr>
              </a:solidFill>
              <a:latin typeface="Calibri" charset="0"/>
              <a:ea typeface="Calibri" charset="0"/>
              <a:cs typeface="Calibri" charset="0"/>
            </a:endParaRPr>
          </a:p>
        </p:txBody>
      </p:sp>
      <p:pic>
        <p:nvPicPr>
          <p:cNvPr id="10" name="Picture 9">
            <a:extLst>
              <a:ext uri="{FF2B5EF4-FFF2-40B4-BE49-F238E27FC236}">
                <a16:creationId xmlns:a16="http://schemas.microsoft.com/office/drawing/2014/main" id="{B532A017-42E8-4698-AA55-738F842FB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9407" y="3463883"/>
            <a:ext cx="1184654" cy="1574587"/>
          </a:xfrm>
          <a:prstGeom prst="rect">
            <a:avLst/>
          </a:prstGeom>
          <a:noFill/>
          <a:ln w="9525">
            <a:solidFill>
              <a:srgbClr val="000000"/>
            </a:solidFill>
            <a:miter lim="800000"/>
            <a:headEnd/>
            <a:tailEnd/>
          </a:ln>
        </p:spPr>
      </p:pic>
      <p:pic>
        <p:nvPicPr>
          <p:cNvPr id="1026" name="7D426238-EE0F-4358-8B0B-51782D196C44">
            <a:extLst>
              <a:ext uri="{FF2B5EF4-FFF2-40B4-BE49-F238E27FC236}">
                <a16:creationId xmlns:a16="http://schemas.microsoft.com/office/drawing/2014/main" id="{A79A948E-C064-48C4-A523-D01A95D2C6F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16386" y="3429000"/>
            <a:ext cx="1296839" cy="15745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D43FE9-B0AA-40F8-B8EC-03DAE9ACD420}"/>
              </a:ext>
            </a:extLst>
          </p:cNvPr>
          <p:cNvSpPr txBox="1">
            <a:spLocks/>
          </p:cNvSpPr>
          <p:nvPr/>
        </p:nvSpPr>
        <p:spPr>
          <a:xfrm>
            <a:off x="3651604" y="2772861"/>
            <a:ext cx="1480850" cy="577180"/>
          </a:xfrm>
          <a:prstGeom prst="rect">
            <a:avLst/>
          </a:prstGeom>
        </p:spPr>
        <p:txBody>
          <a:bodyPr anchor="ctr"/>
          <a:lstStyle/>
          <a:p>
            <a:pPr algn="ctr">
              <a:defRPr/>
            </a:pPr>
            <a:r>
              <a:rPr lang="fr-FR" sz="1600" b="1" kern="0" dirty="0" err="1">
                <a:solidFill>
                  <a:schemeClr val="accent1">
                    <a:lumMod val="75000"/>
                  </a:schemeClr>
                </a:solidFill>
                <a:latin typeface="Calibri" charset="0"/>
                <a:ea typeface="Calibri" charset="0"/>
                <a:cs typeface="Calibri" charset="0"/>
              </a:rPr>
              <a:t>Deputy</a:t>
            </a:r>
            <a:r>
              <a:rPr lang="fr-FR" sz="1600" b="1" kern="0" dirty="0">
                <a:solidFill>
                  <a:schemeClr val="accent1">
                    <a:lumMod val="75000"/>
                  </a:schemeClr>
                </a:solidFill>
                <a:latin typeface="Calibri" charset="0"/>
                <a:ea typeface="Calibri" charset="0"/>
                <a:cs typeface="Calibri" charset="0"/>
              </a:rPr>
              <a:t> Dept.</a:t>
            </a:r>
          </a:p>
          <a:p>
            <a:pPr algn="ctr">
              <a:defRPr/>
            </a:pPr>
            <a:r>
              <a:rPr lang="fr-FR" sz="1600" b="1" kern="0" dirty="0" err="1">
                <a:solidFill>
                  <a:schemeClr val="accent1">
                    <a:lumMod val="75000"/>
                  </a:schemeClr>
                </a:solidFill>
                <a:latin typeface="Calibri" charset="0"/>
                <a:ea typeface="Calibri" charset="0"/>
                <a:cs typeface="Calibri" charset="0"/>
              </a:rPr>
              <a:t>Safety</a:t>
            </a:r>
            <a:r>
              <a:rPr lang="fr-FR" sz="1600" b="1" kern="0" dirty="0">
                <a:solidFill>
                  <a:schemeClr val="accent1">
                    <a:lumMod val="75000"/>
                  </a:schemeClr>
                </a:solidFill>
                <a:latin typeface="Calibri" charset="0"/>
                <a:ea typeface="Calibri" charset="0"/>
                <a:cs typeface="Calibri" charset="0"/>
              </a:rPr>
              <a:t> </a:t>
            </a:r>
            <a:r>
              <a:rPr lang="fr-FR" sz="1600" b="1" kern="0" dirty="0" err="1">
                <a:solidFill>
                  <a:schemeClr val="accent1">
                    <a:lumMod val="75000"/>
                  </a:schemeClr>
                </a:solidFill>
                <a:latin typeface="Calibri" charset="0"/>
                <a:ea typeface="Calibri" charset="0"/>
                <a:cs typeface="Calibri" charset="0"/>
              </a:rPr>
              <a:t>Officer</a:t>
            </a:r>
            <a:endParaRPr lang="fr-FR" sz="1600" b="1" kern="0" dirty="0">
              <a:solidFill>
                <a:schemeClr val="accent1">
                  <a:lumMod val="75000"/>
                </a:schemeClr>
              </a:solidFill>
              <a:latin typeface="Calibri" charset="0"/>
              <a:ea typeface="Calibri" charset="0"/>
              <a:cs typeface="Calibri" charset="0"/>
            </a:endParaRPr>
          </a:p>
          <a:p>
            <a:pPr algn="ctr">
              <a:defRPr/>
            </a:pPr>
            <a:r>
              <a:rPr lang="fr-FR" sz="1600" b="1" kern="0" dirty="0">
                <a:solidFill>
                  <a:schemeClr val="accent1">
                    <a:lumMod val="75000"/>
                  </a:schemeClr>
                </a:solidFill>
                <a:latin typeface="Calibri" charset="0"/>
                <a:ea typeface="Calibri" charset="0"/>
                <a:cs typeface="Calibri" charset="0"/>
              </a:rPr>
              <a:t>DDSO</a:t>
            </a:r>
            <a:endParaRPr lang="en-US" sz="1600" b="1" kern="0" dirty="0">
              <a:solidFill>
                <a:schemeClr val="accent1">
                  <a:lumMod val="75000"/>
                </a:schemeClr>
              </a:solidFill>
              <a:latin typeface="Calibri" charset="0"/>
              <a:ea typeface="Calibri" charset="0"/>
              <a:cs typeface="Calibri" charset="0"/>
            </a:endParaRPr>
          </a:p>
        </p:txBody>
      </p:sp>
      <p:sp>
        <p:nvSpPr>
          <p:cNvPr id="14" name="Title 1">
            <a:extLst>
              <a:ext uri="{FF2B5EF4-FFF2-40B4-BE49-F238E27FC236}">
                <a16:creationId xmlns:a16="http://schemas.microsoft.com/office/drawing/2014/main" id="{D59903FD-B972-4F3C-BE45-87C1BD8BC03D}"/>
              </a:ext>
            </a:extLst>
          </p:cNvPr>
          <p:cNvSpPr txBox="1">
            <a:spLocks/>
          </p:cNvSpPr>
          <p:nvPr/>
        </p:nvSpPr>
        <p:spPr>
          <a:xfrm>
            <a:off x="1587913" y="5003586"/>
            <a:ext cx="1514246"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Christelle </a:t>
            </a:r>
            <a:r>
              <a:rPr lang="fr-FR" sz="1600" b="1" kern="0" dirty="0" err="1">
                <a:solidFill>
                  <a:schemeClr val="accent1">
                    <a:lumMod val="75000"/>
                  </a:schemeClr>
                </a:solidFill>
                <a:latin typeface="Calibri" charset="0"/>
                <a:ea typeface="Calibri" charset="0"/>
                <a:cs typeface="Calibri" charset="0"/>
              </a:rPr>
              <a:t>Gaignant</a:t>
            </a:r>
            <a:endParaRPr lang="en-US" sz="1600" b="1" kern="0" dirty="0">
              <a:solidFill>
                <a:schemeClr val="accent1">
                  <a:lumMod val="75000"/>
                </a:schemeClr>
              </a:solidFill>
              <a:latin typeface="Calibri" charset="0"/>
              <a:ea typeface="Calibri" charset="0"/>
              <a:cs typeface="Calibri" charset="0"/>
            </a:endParaRPr>
          </a:p>
        </p:txBody>
      </p:sp>
      <p:sp>
        <p:nvSpPr>
          <p:cNvPr id="20" name="Title 1">
            <a:extLst>
              <a:ext uri="{FF2B5EF4-FFF2-40B4-BE49-F238E27FC236}">
                <a16:creationId xmlns:a16="http://schemas.microsoft.com/office/drawing/2014/main" id="{9B116926-7482-4AEF-8C50-BB0B5427B13A}"/>
              </a:ext>
            </a:extLst>
          </p:cNvPr>
          <p:cNvSpPr txBox="1">
            <a:spLocks/>
          </p:cNvSpPr>
          <p:nvPr/>
        </p:nvSpPr>
        <p:spPr>
          <a:xfrm>
            <a:off x="3637063" y="5003586"/>
            <a:ext cx="1514246"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Mark</a:t>
            </a:r>
          </a:p>
          <a:p>
            <a:pPr algn="ctr">
              <a:defRPr/>
            </a:pPr>
            <a:r>
              <a:rPr lang="fr-FR" sz="1600" b="1" kern="0" dirty="0" err="1">
                <a:solidFill>
                  <a:schemeClr val="accent1">
                    <a:lumMod val="75000"/>
                  </a:schemeClr>
                </a:solidFill>
                <a:latin typeface="Calibri" charset="0"/>
                <a:ea typeface="Calibri" charset="0"/>
                <a:cs typeface="Calibri" charset="0"/>
              </a:rPr>
              <a:t>Tavlet</a:t>
            </a:r>
            <a:endParaRPr lang="en-US" sz="1600" b="1" kern="0" dirty="0">
              <a:solidFill>
                <a:schemeClr val="accent1">
                  <a:lumMod val="75000"/>
                </a:schemeClr>
              </a:solidFill>
              <a:latin typeface="Calibri" charset="0"/>
              <a:ea typeface="Calibri" charset="0"/>
              <a:cs typeface="Calibri" charset="0"/>
            </a:endParaRPr>
          </a:p>
        </p:txBody>
      </p:sp>
      <p:sp>
        <p:nvSpPr>
          <p:cNvPr id="21" name="Title 1">
            <a:extLst>
              <a:ext uri="{FF2B5EF4-FFF2-40B4-BE49-F238E27FC236}">
                <a16:creationId xmlns:a16="http://schemas.microsoft.com/office/drawing/2014/main" id="{90DC80C4-B8D4-4855-95B3-AF7AE46F7997}"/>
              </a:ext>
            </a:extLst>
          </p:cNvPr>
          <p:cNvSpPr txBox="1">
            <a:spLocks/>
          </p:cNvSpPr>
          <p:nvPr/>
        </p:nvSpPr>
        <p:spPr>
          <a:xfrm>
            <a:off x="7396922" y="2772861"/>
            <a:ext cx="2303175" cy="577180"/>
          </a:xfrm>
          <a:prstGeom prst="rect">
            <a:avLst/>
          </a:prstGeom>
        </p:spPr>
        <p:txBody>
          <a:bodyPr anchor="ctr"/>
          <a:lstStyle/>
          <a:p>
            <a:pPr algn="ctr">
              <a:defRPr/>
            </a:pPr>
            <a:r>
              <a:rPr lang="fr-FR" sz="1600" b="1" kern="0" dirty="0" err="1">
                <a:solidFill>
                  <a:schemeClr val="accent1">
                    <a:lumMod val="75000"/>
                  </a:schemeClr>
                </a:solidFill>
                <a:latin typeface="Calibri" charset="0"/>
                <a:ea typeface="Calibri" charset="0"/>
                <a:cs typeface="Calibri" charset="0"/>
              </a:rPr>
              <a:t>Deputy</a:t>
            </a:r>
            <a:r>
              <a:rPr lang="fr-FR" sz="1600" b="1" kern="0" dirty="0">
                <a:solidFill>
                  <a:schemeClr val="accent1">
                    <a:lumMod val="75000"/>
                  </a:schemeClr>
                </a:solidFill>
                <a:latin typeface="Calibri" charset="0"/>
                <a:ea typeface="Calibri" charset="0"/>
                <a:cs typeface="Calibri" charset="0"/>
              </a:rPr>
              <a:t> Radiation</a:t>
            </a:r>
          </a:p>
          <a:p>
            <a:pPr algn="ctr">
              <a:defRPr/>
            </a:pPr>
            <a:r>
              <a:rPr lang="fr-FR" sz="1600" b="1" kern="0" dirty="0" err="1">
                <a:solidFill>
                  <a:schemeClr val="accent1">
                    <a:lumMod val="75000"/>
                  </a:schemeClr>
                </a:solidFill>
                <a:latin typeface="Calibri" charset="0"/>
                <a:ea typeface="Calibri" charset="0"/>
                <a:cs typeface="Calibri" charset="0"/>
              </a:rPr>
              <a:t>Safety</a:t>
            </a:r>
            <a:r>
              <a:rPr lang="fr-FR" sz="1600" b="1" kern="0" dirty="0">
                <a:solidFill>
                  <a:schemeClr val="accent1">
                    <a:lumMod val="75000"/>
                  </a:schemeClr>
                </a:solidFill>
                <a:latin typeface="Calibri" charset="0"/>
                <a:ea typeface="Calibri" charset="0"/>
                <a:cs typeface="Calibri" charset="0"/>
              </a:rPr>
              <a:t> </a:t>
            </a:r>
            <a:r>
              <a:rPr lang="fr-FR" sz="1600" b="1" kern="0" dirty="0" err="1">
                <a:solidFill>
                  <a:schemeClr val="accent1">
                    <a:lumMod val="75000"/>
                  </a:schemeClr>
                </a:solidFill>
                <a:latin typeface="Calibri" charset="0"/>
                <a:ea typeface="Calibri" charset="0"/>
                <a:cs typeface="Calibri" charset="0"/>
              </a:rPr>
              <a:t>Officer</a:t>
            </a:r>
            <a:endParaRPr lang="fr-FR" sz="1600" b="1" kern="0" dirty="0">
              <a:solidFill>
                <a:schemeClr val="accent1">
                  <a:lumMod val="75000"/>
                </a:schemeClr>
              </a:solidFill>
              <a:latin typeface="Calibri" charset="0"/>
              <a:ea typeface="Calibri" charset="0"/>
              <a:cs typeface="Calibri" charset="0"/>
            </a:endParaRPr>
          </a:p>
          <a:p>
            <a:pPr algn="ctr">
              <a:defRPr/>
            </a:pPr>
            <a:r>
              <a:rPr lang="fr-FR" sz="1600" b="1" kern="0" dirty="0">
                <a:solidFill>
                  <a:schemeClr val="accent1">
                    <a:lumMod val="75000"/>
                  </a:schemeClr>
                </a:solidFill>
                <a:latin typeface="Calibri" charset="0"/>
                <a:ea typeface="Calibri" charset="0"/>
                <a:cs typeface="Calibri" charset="0"/>
              </a:rPr>
              <a:t>DRSO</a:t>
            </a:r>
            <a:endParaRPr lang="en-US" sz="1600" b="1" kern="0" dirty="0">
              <a:solidFill>
                <a:schemeClr val="accent1">
                  <a:lumMod val="75000"/>
                </a:schemeClr>
              </a:solidFill>
              <a:latin typeface="Calibri" charset="0"/>
              <a:ea typeface="Calibri" charset="0"/>
              <a:cs typeface="Calibri" charset="0"/>
            </a:endParaRPr>
          </a:p>
        </p:txBody>
      </p:sp>
      <p:pic>
        <p:nvPicPr>
          <p:cNvPr id="1027" name="AB6CCAB2-9400-4A97-8BA2-97DEF2C5DCEC">
            <a:extLst>
              <a:ext uri="{FF2B5EF4-FFF2-40B4-BE49-F238E27FC236}">
                <a16:creationId xmlns:a16="http://schemas.microsoft.com/office/drawing/2014/main" id="{77BDC2AD-7F4F-41D4-A129-1509B494339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29998" y="3429000"/>
            <a:ext cx="1296839" cy="15745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9EC7A2C3-AF9B-4D19-9D14-AE057E2C0276}"/>
              </a:ext>
            </a:extLst>
          </p:cNvPr>
          <p:cNvSpPr txBox="1">
            <a:spLocks/>
          </p:cNvSpPr>
          <p:nvPr/>
        </p:nvSpPr>
        <p:spPr>
          <a:xfrm>
            <a:off x="5756302" y="5003586"/>
            <a:ext cx="1514246"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Kurt</a:t>
            </a:r>
          </a:p>
          <a:p>
            <a:pPr algn="ctr">
              <a:defRPr/>
            </a:pPr>
            <a:r>
              <a:rPr lang="fr-FR" sz="1600" b="1" kern="0" dirty="0">
                <a:solidFill>
                  <a:schemeClr val="accent1">
                    <a:lumMod val="75000"/>
                  </a:schemeClr>
                </a:solidFill>
                <a:latin typeface="Calibri" charset="0"/>
                <a:ea typeface="Calibri" charset="0"/>
                <a:cs typeface="Calibri" charset="0"/>
              </a:rPr>
              <a:t>Weiss</a:t>
            </a:r>
            <a:endParaRPr lang="en-US" sz="1600" b="1" kern="0" dirty="0">
              <a:solidFill>
                <a:schemeClr val="accent1">
                  <a:lumMod val="75000"/>
                </a:schemeClr>
              </a:solidFill>
              <a:latin typeface="Calibri" charset="0"/>
              <a:ea typeface="Calibri" charset="0"/>
              <a:cs typeface="Calibri" charset="0"/>
            </a:endParaRPr>
          </a:p>
        </p:txBody>
      </p:sp>
      <p:sp>
        <p:nvSpPr>
          <p:cNvPr id="24" name="Title 1">
            <a:extLst>
              <a:ext uri="{FF2B5EF4-FFF2-40B4-BE49-F238E27FC236}">
                <a16:creationId xmlns:a16="http://schemas.microsoft.com/office/drawing/2014/main" id="{5474E616-9A53-405C-A6DE-8FCF9A881B20}"/>
              </a:ext>
            </a:extLst>
          </p:cNvPr>
          <p:cNvSpPr txBox="1">
            <a:spLocks/>
          </p:cNvSpPr>
          <p:nvPr/>
        </p:nvSpPr>
        <p:spPr>
          <a:xfrm>
            <a:off x="7832599" y="5003586"/>
            <a:ext cx="1514246"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Andreas</a:t>
            </a:r>
          </a:p>
          <a:p>
            <a:pPr algn="ctr">
              <a:defRPr/>
            </a:pPr>
            <a:r>
              <a:rPr lang="fr-FR" sz="1600" b="1" kern="0" dirty="0" err="1">
                <a:solidFill>
                  <a:schemeClr val="accent1">
                    <a:lumMod val="75000"/>
                  </a:schemeClr>
                </a:solidFill>
                <a:latin typeface="Calibri" charset="0"/>
                <a:ea typeface="Calibri" charset="0"/>
                <a:cs typeface="Calibri" charset="0"/>
              </a:rPr>
              <a:t>Herty</a:t>
            </a:r>
            <a:r>
              <a:rPr lang="fr-FR" sz="1600" b="1" kern="0" dirty="0">
                <a:solidFill>
                  <a:schemeClr val="accent1">
                    <a:lumMod val="75000"/>
                  </a:schemeClr>
                </a:solidFill>
                <a:latin typeface="Calibri" charset="0"/>
                <a:ea typeface="Calibri" charset="0"/>
                <a:cs typeface="Calibri" charset="0"/>
              </a:rPr>
              <a:t> </a:t>
            </a:r>
            <a:endParaRPr lang="en-US" sz="1600" b="1" kern="0" dirty="0">
              <a:solidFill>
                <a:schemeClr val="accent1">
                  <a:lumMod val="75000"/>
                </a:schemeClr>
              </a:solidFill>
              <a:latin typeface="Calibri" charset="0"/>
              <a:ea typeface="Calibri" charset="0"/>
              <a:cs typeface="Calibri" charset="0"/>
            </a:endParaRPr>
          </a:p>
        </p:txBody>
      </p:sp>
      <p:sp>
        <p:nvSpPr>
          <p:cNvPr id="25" name="Title 1">
            <a:extLst>
              <a:ext uri="{FF2B5EF4-FFF2-40B4-BE49-F238E27FC236}">
                <a16:creationId xmlns:a16="http://schemas.microsoft.com/office/drawing/2014/main" id="{51210A6D-BB38-4696-A81C-6860A42A3D98}"/>
              </a:ext>
            </a:extLst>
          </p:cNvPr>
          <p:cNvSpPr txBox="1">
            <a:spLocks/>
          </p:cNvSpPr>
          <p:nvPr/>
        </p:nvSpPr>
        <p:spPr>
          <a:xfrm>
            <a:off x="5326829" y="2772861"/>
            <a:ext cx="2303175"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Radiation</a:t>
            </a:r>
          </a:p>
          <a:p>
            <a:pPr algn="ctr">
              <a:defRPr/>
            </a:pPr>
            <a:r>
              <a:rPr lang="fr-FR" sz="1600" b="1" kern="0" dirty="0" err="1">
                <a:solidFill>
                  <a:schemeClr val="accent1">
                    <a:lumMod val="75000"/>
                  </a:schemeClr>
                </a:solidFill>
                <a:latin typeface="Calibri" charset="0"/>
                <a:ea typeface="Calibri" charset="0"/>
                <a:cs typeface="Calibri" charset="0"/>
              </a:rPr>
              <a:t>Safety</a:t>
            </a:r>
            <a:r>
              <a:rPr lang="fr-FR" sz="1600" b="1" kern="0" dirty="0">
                <a:solidFill>
                  <a:schemeClr val="accent1">
                    <a:lumMod val="75000"/>
                  </a:schemeClr>
                </a:solidFill>
                <a:latin typeface="Calibri" charset="0"/>
                <a:ea typeface="Calibri" charset="0"/>
                <a:cs typeface="Calibri" charset="0"/>
              </a:rPr>
              <a:t> </a:t>
            </a:r>
            <a:r>
              <a:rPr lang="fr-FR" sz="1600" b="1" kern="0" dirty="0" err="1">
                <a:solidFill>
                  <a:schemeClr val="accent1">
                    <a:lumMod val="75000"/>
                  </a:schemeClr>
                </a:solidFill>
                <a:latin typeface="Calibri" charset="0"/>
                <a:ea typeface="Calibri" charset="0"/>
                <a:cs typeface="Calibri" charset="0"/>
              </a:rPr>
              <a:t>Officer</a:t>
            </a:r>
            <a:endParaRPr lang="fr-FR" sz="1600" b="1" kern="0" dirty="0">
              <a:solidFill>
                <a:schemeClr val="accent1">
                  <a:lumMod val="75000"/>
                </a:schemeClr>
              </a:solidFill>
              <a:latin typeface="Calibri" charset="0"/>
              <a:ea typeface="Calibri" charset="0"/>
              <a:cs typeface="Calibri" charset="0"/>
            </a:endParaRPr>
          </a:p>
          <a:p>
            <a:pPr algn="ctr">
              <a:defRPr/>
            </a:pPr>
            <a:r>
              <a:rPr lang="fr-FR" sz="1600" b="1" kern="0" dirty="0">
                <a:solidFill>
                  <a:schemeClr val="accent1">
                    <a:lumMod val="75000"/>
                  </a:schemeClr>
                </a:solidFill>
                <a:latin typeface="Calibri" charset="0"/>
                <a:ea typeface="Calibri" charset="0"/>
                <a:cs typeface="Calibri" charset="0"/>
              </a:rPr>
              <a:t>RSO</a:t>
            </a:r>
            <a:endParaRPr lang="en-US" sz="1600" b="1" kern="0" dirty="0">
              <a:solidFill>
                <a:schemeClr val="accent1">
                  <a:lumMod val="75000"/>
                </a:schemeClr>
              </a:solidFill>
              <a:latin typeface="Calibri" charset="0"/>
              <a:ea typeface="Calibri" charset="0"/>
              <a:cs typeface="Calibri" charset="0"/>
            </a:endParaRPr>
          </a:p>
        </p:txBody>
      </p:sp>
      <p:sp>
        <p:nvSpPr>
          <p:cNvPr id="27" name="Title 1">
            <a:extLst>
              <a:ext uri="{FF2B5EF4-FFF2-40B4-BE49-F238E27FC236}">
                <a16:creationId xmlns:a16="http://schemas.microsoft.com/office/drawing/2014/main" id="{B4AD7482-7E69-4415-A6B3-A2F60FF6A3A6}"/>
              </a:ext>
            </a:extLst>
          </p:cNvPr>
          <p:cNvSpPr txBox="1">
            <a:spLocks/>
          </p:cNvSpPr>
          <p:nvPr/>
        </p:nvSpPr>
        <p:spPr>
          <a:xfrm>
            <a:off x="9430632" y="2772861"/>
            <a:ext cx="2303175"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Territorial</a:t>
            </a:r>
          </a:p>
          <a:p>
            <a:pPr algn="ctr">
              <a:defRPr/>
            </a:pPr>
            <a:r>
              <a:rPr lang="fr-FR" sz="1600" b="1" kern="0" dirty="0" err="1">
                <a:solidFill>
                  <a:schemeClr val="accent1">
                    <a:lumMod val="75000"/>
                  </a:schemeClr>
                </a:solidFill>
                <a:latin typeface="Calibri" charset="0"/>
                <a:ea typeface="Calibri" charset="0"/>
                <a:cs typeface="Calibri" charset="0"/>
              </a:rPr>
              <a:t>Safety</a:t>
            </a:r>
            <a:r>
              <a:rPr lang="fr-FR" sz="1600" b="1" kern="0" dirty="0">
                <a:solidFill>
                  <a:schemeClr val="accent1">
                    <a:lumMod val="75000"/>
                  </a:schemeClr>
                </a:solidFill>
                <a:latin typeface="Calibri" charset="0"/>
                <a:ea typeface="Calibri" charset="0"/>
                <a:cs typeface="Calibri" charset="0"/>
              </a:rPr>
              <a:t> </a:t>
            </a:r>
            <a:r>
              <a:rPr lang="fr-FR" sz="1600" b="1" kern="0" dirty="0" err="1">
                <a:solidFill>
                  <a:schemeClr val="accent1">
                    <a:lumMod val="75000"/>
                  </a:schemeClr>
                </a:solidFill>
                <a:latin typeface="Calibri" charset="0"/>
                <a:ea typeface="Calibri" charset="0"/>
                <a:cs typeface="Calibri" charset="0"/>
              </a:rPr>
              <a:t>Officer</a:t>
            </a:r>
            <a:endParaRPr lang="fr-FR" sz="1600" b="1" kern="0" dirty="0">
              <a:solidFill>
                <a:schemeClr val="accent1">
                  <a:lumMod val="75000"/>
                </a:schemeClr>
              </a:solidFill>
              <a:latin typeface="Calibri" charset="0"/>
              <a:ea typeface="Calibri" charset="0"/>
              <a:cs typeface="Calibri" charset="0"/>
            </a:endParaRPr>
          </a:p>
          <a:p>
            <a:pPr algn="ctr">
              <a:defRPr/>
            </a:pPr>
            <a:r>
              <a:rPr lang="fr-FR" sz="1600" b="1" kern="0" dirty="0">
                <a:solidFill>
                  <a:schemeClr val="accent1">
                    <a:lumMod val="75000"/>
                  </a:schemeClr>
                </a:solidFill>
                <a:latin typeface="Calibri" charset="0"/>
                <a:ea typeface="Calibri" charset="0"/>
                <a:cs typeface="Calibri" charset="0"/>
              </a:rPr>
              <a:t>TSO</a:t>
            </a:r>
            <a:endParaRPr lang="en-US" sz="1600" b="1" kern="0" dirty="0">
              <a:solidFill>
                <a:schemeClr val="accent1">
                  <a:lumMod val="75000"/>
                </a:schemeClr>
              </a:solidFill>
              <a:latin typeface="Calibri" charset="0"/>
              <a:ea typeface="Calibri" charset="0"/>
              <a:cs typeface="Calibri" charset="0"/>
            </a:endParaRPr>
          </a:p>
        </p:txBody>
      </p:sp>
      <p:sp>
        <p:nvSpPr>
          <p:cNvPr id="28" name="Title 1">
            <a:extLst>
              <a:ext uri="{FF2B5EF4-FFF2-40B4-BE49-F238E27FC236}">
                <a16:creationId xmlns:a16="http://schemas.microsoft.com/office/drawing/2014/main" id="{CA878C87-DAC5-4DF4-996B-B58B12494981}"/>
              </a:ext>
            </a:extLst>
          </p:cNvPr>
          <p:cNvSpPr txBox="1">
            <a:spLocks/>
          </p:cNvSpPr>
          <p:nvPr/>
        </p:nvSpPr>
        <p:spPr>
          <a:xfrm>
            <a:off x="9866309" y="5003586"/>
            <a:ext cx="1514246" cy="577180"/>
          </a:xfrm>
          <a:prstGeom prst="rect">
            <a:avLst/>
          </a:prstGeom>
        </p:spPr>
        <p:txBody>
          <a:bodyPr anchor="ctr"/>
          <a:lstStyle/>
          <a:p>
            <a:pPr algn="ctr">
              <a:defRPr/>
            </a:pPr>
            <a:r>
              <a:rPr lang="fr-FR" sz="1600" b="1" kern="0" dirty="0">
                <a:solidFill>
                  <a:schemeClr val="accent1">
                    <a:lumMod val="75000"/>
                  </a:schemeClr>
                </a:solidFill>
                <a:latin typeface="Calibri" charset="0"/>
                <a:ea typeface="Calibri" charset="0"/>
                <a:cs typeface="Calibri" charset="0"/>
              </a:rPr>
              <a:t>One for </a:t>
            </a:r>
            <a:r>
              <a:rPr lang="fr-FR" sz="1600" b="1" kern="0" dirty="0" err="1">
                <a:solidFill>
                  <a:schemeClr val="accent1">
                    <a:lumMod val="75000"/>
                  </a:schemeClr>
                </a:solidFill>
                <a:latin typeface="Calibri" charset="0"/>
                <a:ea typeface="Calibri" charset="0"/>
                <a:cs typeface="Calibri" charset="0"/>
              </a:rPr>
              <a:t>each</a:t>
            </a:r>
            <a:r>
              <a:rPr lang="fr-FR" sz="1600" b="1" kern="0" dirty="0">
                <a:solidFill>
                  <a:schemeClr val="accent1">
                    <a:lumMod val="75000"/>
                  </a:schemeClr>
                </a:solidFill>
                <a:latin typeface="Calibri" charset="0"/>
                <a:ea typeface="Calibri" charset="0"/>
                <a:cs typeface="Calibri" charset="0"/>
              </a:rPr>
              <a:t> building</a:t>
            </a:r>
            <a:endParaRPr lang="en-US" sz="1600" b="1" kern="0" dirty="0">
              <a:solidFill>
                <a:schemeClr val="accent1">
                  <a:lumMod val="75000"/>
                </a:schemeClr>
              </a:solidFill>
              <a:latin typeface="Calibri" charset="0"/>
              <a:ea typeface="Calibri" charset="0"/>
              <a:cs typeface="Calibri" charset="0"/>
            </a:endParaRPr>
          </a:p>
        </p:txBody>
      </p:sp>
      <p:pic>
        <p:nvPicPr>
          <p:cNvPr id="30" name="Picture 29">
            <a:extLst>
              <a:ext uri="{FF2B5EF4-FFF2-40B4-BE49-F238E27FC236}">
                <a16:creationId xmlns:a16="http://schemas.microsoft.com/office/drawing/2014/main" id="{F228C4E9-D80E-40DC-9FE3-E4B54BA1B3D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75838" y="3439129"/>
            <a:ext cx="1423628" cy="1429984"/>
          </a:xfrm>
          <a:prstGeom prst="rect">
            <a:avLst/>
          </a:prstGeom>
        </p:spPr>
      </p:pic>
    </p:spTree>
    <p:extLst>
      <p:ext uri="{BB962C8B-B14F-4D97-AF65-F5344CB8AC3E}">
        <p14:creationId xmlns:p14="http://schemas.microsoft.com/office/powerpoint/2010/main" val="231164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90E2BD-73F5-4C97-93EA-532BCE9D4380}"/>
              </a:ext>
            </a:extLst>
          </p:cNvPr>
          <p:cNvSpPr>
            <a:spLocks noGrp="1"/>
          </p:cNvSpPr>
          <p:nvPr>
            <p:ph type="ctrTitle"/>
          </p:nvPr>
        </p:nvSpPr>
        <p:spPr/>
        <p:txBody>
          <a:bodyPr/>
          <a:lstStyle/>
          <a:p>
            <a:pPr algn="ctr"/>
            <a:r>
              <a:rPr lang="en-US" dirty="0"/>
              <a:t>A Few Last Words</a:t>
            </a:r>
            <a:endParaRPr lang="en-GB" dirty="0"/>
          </a:p>
        </p:txBody>
      </p:sp>
      <p:sp>
        <p:nvSpPr>
          <p:cNvPr id="8" name="Subtitle 7">
            <a:extLst>
              <a:ext uri="{FF2B5EF4-FFF2-40B4-BE49-F238E27FC236}">
                <a16:creationId xmlns:a16="http://schemas.microsoft.com/office/drawing/2014/main" id="{37438710-EE8D-4D1C-B4C1-07687A04F639}"/>
              </a:ext>
            </a:extLst>
          </p:cNvPr>
          <p:cNvSpPr>
            <a:spLocks noGrp="1"/>
          </p:cNvSpPr>
          <p:nvPr>
            <p:ph type="subTitle" idx="1"/>
          </p:nvPr>
        </p:nvSpPr>
        <p:spPr/>
        <p:txBody>
          <a:bodyPr/>
          <a:lstStyle/>
          <a:p>
            <a:pPr algn="ctr"/>
            <a:r>
              <a:rPr lang="en-GB" dirty="0"/>
              <a:t>Rhodri Jones</a:t>
            </a:r>
          </a:p>
        </p:txBody>
      </p:sp>
      <p:sp>
        <p:nvSpPr>
          <p:cNvPr id="4" name="Date Placeholder 3">
            <a:extLst>
              <a:ext uri="{FF2B5EF4-FFF2-40B4-BE49-F238E27FC236}">
                <a16:creationId xmlns:a16="http://schemas.microsoft.com/office/drawing/2014/main" id="{F7102AD9-12F7-483E-9880-485BFA88D4F7}"/>
              </a:ext>
            </a:extLst>
          </p:cNvPr>
          <p:cNvSpPr>
            <a:spLocks noGrp="1"/>
          </p:cNvSpPr>
          <p:nvPr>
            <p:ph type="dt" sz="half" idx="4294967295"/>
          </p:nvPr>
        </p:nvSpPr>
        <p:spPr>
          <a:xfrm>
            <a:off x="0" y="6378575"/>
            <a:ext cx="631825" cy="365125"/>
          </a:xfrm>
        </p:spPr>
        <p:txBody>
          <a:bodyPr/>
          <a:lstStyle/>
          <a:p>
            <a:r>
              <a:rPr lang="en-GB"/>
              <a:t>21/01/2021</a:t>
            </a:r>
            <a:endParaRPr lang="en-US" dirty="0"/>
          </a:p>
        </p:txBody>
      </p:sp>
      <p:sp>
        <p:nvSpPr>
          <p:cNvPr id="5" name="Footer Placeholder 4">
            <a:extLst>
              <a:ext uri="{FF2B5EF4-FFF2-40B4-BE49-F238E27FC236}">
                <a16:creationId xmlns:a16="http://schemas.microsoft.com/office/drawing/2014/main" id="{B39FEF49-31CE-40EF-9776-18CC241F192C}"/>
              </a:ext>
            </a:extLst>
          </p:cNvPr>
          <p:cNvSpPr>
            <a:spLocks noGrp="1"/>
          </p:cNvSpPr>
          <p:nvPr>
            <p:ph type="ftr" sz="quarter" idx="4294967295"/>
          </p:nvPr>
        </p:nvSpPr>
        <p:spPr>
          <a:xfrm>
            <a:off x="5619750" y="6383338"/>
            <a:ext cx="6572250" cy="365125"/>
          </a:xfrm>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3619558A-A6BD-418B-A46A-1CE480C980E2}"/>
              </a:ext>
            </a:extLst>
          </p:cNvPr>
          <p:cNvSpPr>
            <a:spLocks noGrp="1"/>
          </p:cNvSpPr>
          <p:nvPr>
            <p:ph type="sldNum" sz="quarter" idx="4294967295"/>
          </p:nvPr>
        </p:nvSpPr>
        <p:spPr>
          <a:xfrm>
            <a:off x="11510963" y="6383338"/>
            <a:ext cx="681037" cy="365125"/>
          </a:xfrm>
        </p:spPr>
        <p:txBody>
          <a:bodyPr/>
          <a:lstStyle/>
          <a:p>
            <a:fld id="{36B5EA5A-BC32-A742-B11B-8E7414D5B535}" type="slidenum">
              <a:rPr lang="en-US" smtClean="0"/>
              <a:pPr/>
              <a:t>80</a:t>
            </a:fld>
            <a:endParaRPr lang="en-US" dirty="0"/>
          </a:p>
        </p:txBody>
      </p:sp>
    </p:spTree>
    <p:extLst>
      <p:ext uri="{BB962C8B-B14F-4D97-AF65-F5344CB8AC3E}">
        <p14:creationId xmlns:p14="http://schemas.microsoft.com/office/powerpoint/2010/main" val="865535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B301D8-6633-4F28-8585-B5569B032441}"/>
              </a:ext>
            </a:extLst>
          </p:cNvPr>
          <p:cNvSpPr>
            <a:spLocks noGrp="1"/>
          </p:cNvSpPr>
          <p:nvPr>
            <p:ph idx="1"/>
          </p:nvPr>
        </p:nvSpPr>
        <p:spPr>
          <a:xfrm>
            <a:off x="336551" y="1050055"/>
            <a:ext cx="11376024" cy="5150720"/>
          </a:xfrm>
        </p:spPr>
        <p:txBody>
          <a:bodyPr/>
          <a:lstStyle/>
          <a:p>
            <a:pPr marL="342900" marR="0" lvl="0" indent="-342900" algn="l" defTabSz="914400" rtl="0" eaLnBrk="1" fontAlgn="auto" latinLnBrk="0" hangingPunct="1">
              <a:lnSpc>
                <a:spcPct val="90000"/>
              </a:lnSpc>
              <a:spcBef>
                <a:spcPts val="1800"/>
              </a:spcBef>
              <a:spcAft>
                <a:spcPts val="40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2F2F2F">
                    <a:lumMod val="50000"/>
                  </a:srgbClr>
                </a:solidFill>
                <a:effectLst/>
                <a:uLnTx/>
                <a:uFillTx/>
                <a:latin typeface="Arial"/>
                <a:ea typeface="+mn-ea"/>
                <a:cs typeface="+mn-cs"/>
              </a:rPr>
              <a:t>Operation - LIU Beam Commissioning &amp; LHC Run 3</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rPr>
              <a:t>Post LS2 recommissioning of the accelerator complex</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rPr>
              <a:t>Performance ramp-up </a:t>
            </a: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addressing any intensity-brightness limitations encountered</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Maintaining a happy user community for fixed target experiments</a:t>
            </a:r>
            <a:endPar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endParaRPr>
          </a:p>
          <a:p>
            <a:pPr marL="342900" marR="0" lvl="0" indent="-342900" algn="l" defTabSz="914400" rtl="0" eaLnBrk="1" fontAlgn="auto" latinLnBrk="0" hangingPunct="1">
              <a:lnSpc>
                <a:spcPct val="90000"/>
              </a:lnSpc>
              <a:spcBef>
                <a:spcPts val="1200"/>
              </a:spcBef>
              <a:spcAft>
                <a:spcPts val="40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2F2F2F">
                    <a:lumMod val="50000"/>
                  </a:srgbClr>
                </a:solidFill>
                <a:effectLst/>
                <a:uLnTx/>
                <a:uFillTx/>
                <a:latin typeface="Arial"/>
                <a:ea typeface="+mn-ea"/>
                <a:cs typeface="+mn-cs"/>
              </a:rPr>
              <a:t>Consolidation</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rPr>
              <a:t>Implementation of the staged consolidation of the North Experimental Area</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rPr>
              <a:t>Accelerator timing - moving to White Rabbit</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Establishing the Linux platform for LS3 onwards including system on chip support</a:t>
            </a:r>
          </a:p>
          <a:p>
            <a:pPr marL="628650" marR="0" lvl="1" indent="-2619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Consolidation &amp; redesign of the UNICOS and JCOP Frameworks while keeping backwards compatibility</a:t>
            </a:r>
            <a:endPar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endParaRPr>
          </a:p>
          <a:p>
            <a:pPr marL="342900" marR="0" lvl="0" indent="-342900" algn="l" defTabSz="914400" rtl="0" eaLnBrk="1" fontAlgn="auto" latinLnBrk="0" hangingPunct="1">
              <a:lnSpc>
                <a:spcPct val="90000"/>
              </a:lnSpc>
              <a:spcBef>
                <a:spcPts val="1200"/>
              </a:spcBef>
              <a:spcAft>
                <a:spcPts val="40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2F2F2F">
                    <a:lumMod val="50000"/>
                  </a:srgbClr>
                </a:solidFill>
                <a:effectLst/>
                <a:uLnTx/>
                <a:uFillTx/>
                <a:latin typeface="Arial"/>
                <a:ea typeface="+mn-ea"/>
                <a:cs typeface="+mn-cs"/>
              </a:rPr>
              <a:t>HL-LHC - Successful completion of the departmental led work-packages</a:t>
            </a:r>
          </a:p>
          <a:p>
            <a:pPr marL="889000" marR="0" lvl="2" indent="-2603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rPr>
              <a:t>Accelerator Physics, Collimation, Machine Detector Interface, Alignment, and Controls</a:t>
            </a:r>
          </a:p>
          <a:p>
            <a:pPr marL="342900" marR="0" lvl="0" indent="-342900" algn="l" defTabSz="914400" rtl="0" eaLnBrk="1" fontAlgn="auto" latinLnBrk="0" hangingPunct="1">
              <a:lnSpc>
                <a:spcPct val="90000"/>
              </a:lnSpc>
              <a:spcBef>
                <a:spcPts val="1200"/>
              </a:spcBef>
              <a:spcAft>
                <a:spcPts val="40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2F2F2F">
                    <a:lumMod val="50000"/>
                  </a:srgbClr>
                </a:solidFill>
                <a:effectLst/>
                <a:uLnTx/>
                <a:uFillTx/>
                <a:latin typeface="Arial"/>
                <a:ea typeface="+mn-ea"/>
                <a:cs typeface="+mn-cs"/>
              </a:rPr>
              <a:t>ESPP - Integrating </a:t>
            </a:r>
            <a:r>
              <a:rPr kumimoji="0" lang="en-GB" sz="2100" b="1" i="0" u="none" strike="noStrike" kern="1200" cap="none" spc="0" normalizeH="0" baseline="0" noProof="0" dirty="0">
                <a:ln>
                  <a:noFill/>
                </a:ln>
                <a:solidFill>
                  <a:srgbClr val="2F2F2F">
                    <a:lumMod val="50000"/>
                  </a:srgbClr>
                </a:solidFill>
                <a:effectLst/>
                <a:uLnTx/>
                <a:uFillTx/>
                <a:latin typeface="Arial"/>
                <a:ea typeface="+mn-ea"/>
                <a:cs typeface="+mn-cs"/>
              </a:rPr>
              <a:t>contributions to future projects and new concepts</a:t>
            </a:r>
          </a:p>
          <a:p>
            <a:pPr marL="889000" marR="0" lvl="2" indent="-2603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AWAKE: Successful Run 2 &amp; strengthening of the know-how for plasma acceleration </a:t>
            </a:r>
          </a:p>
          <a:p>
            <a:pPr marL="889000" marR="0" lvl="2" indent="-2603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FCC: Accelerator Physics (FCC-</a:t>
            </a:r>
            <a:r>
              <a:rPr kumimoji="0" lang="en-GB" sz="1800" b="0" i="0" u="none" strike="noStrike" kern="1200" cap="none" spc="0" normalizeH="0" baseline="0" noProof="0" dirty="0" err="1">
                <a:ln>
                  <a:noFill/>
                </a:ln>
                <a:solidFill>
                  <a:srgbClr val="2F2F2F">
                    <a:lumMod val="50000"/>
                  </a:srgbClr>
                </a:solidFill>
                <a:effectLst/>
                <a:uLnTx/>
                <a:uFillTx/>
                <a:latin typeface="Arial"/>
                <a:ea typeface="+mn-ea"/>
                <a:cs typeface="+mn-cs"/>
              </a:rPr>
              <a:t>ee</a:t>
            </a:r>
            <a:r>
              <a:rPr kumimoji="0" lang="en-GB" sz="1800" b="0" i="0" u="none" strike="noStrike" kern="1200" cap="none" spc="0" normalizeH="0" baseline="0" noProof="0" dirty="0">
                <a:ln>
                  <a:noFill/>
                </a:ln>
                <a:solidFill>
                  <a:srgbClr val="2F2F2F">
                    <a:lumMod val="50000"/>
                  </a:srgbClr>
                </a:solidFill>
                <a:effectLst/>
                <a:uLnTx/>
                <a:uFillTx/>
                <a:latin typeface="Arial"/>
                <a:ea typeface="+mn-ea"/>
                <a:cs typeface="+mn-cs"/>
              </a:rPr>
              <a:t> in particular); Geodesy &amp; Alignment ; Machine Detector Interface</a:t>
            </a:r>
          </a:p>
          <a:p>
            <a:pPr marL="889000" marR="0" lvl="2" indent="-260350" algn="l" defTabSz="914400" rtl="0" eaLnBrk="1" fontAlgn="auto" latinLnBrk="0" hangingPunct="1">
              <a:lnSpc>
                <a:spcPct val="100000"/>
              </a:lnSpc>
              <a:spcBef>
                <a:spcPts val="0"/>
              </a:spcBef>
              <a:spcAft>
                <a:spcPts val="300"/>
              </a:spcAft>
              <a:buClrTx/>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2F2F2F">
                    <a:lumMod val="50000"/>
                  </a:srgbClr>
                </a:solidFill>
                <a:effectLst/>
                <a:uLnTx/>
                <a:uFillTx/>
                <a:latin typeface="Arial"/>
                <a:ea typeface="+mn-ea"/>
                <a:cs typeface="+mn-cs"/>
              </a:rPr>
              <a:t>Muon Collider: Accelerator Physics; Machine Detector Interface</a:t>
            </a:r>
          </a:p>
          <a:p>
            <a:endParaRPr lang="en-US" dirty="0"/>
          </a:p>
          <a:p>
            <a:pPr lvl="1"/>
            <a:endParaRPr lang="en-GB" dirty="0"/>
          </a:p>
        </p:txBody>
      </p:sp>
      <p:sp>
        <p:nvSpPr>
          <p:cNvPr id="3" name="Title 2">
            <a:extLst>
              <a:ext uri="{FF2B5EF4-FFF2-40B4-BE49-F238E27FC236}">
                <a16:creationId xmlns:a16="http://schemas.microsoft.com/office/drawing/2014/main" id="{C3A3C1A1-1A30-4C53-8B41-092C7A66C035}"/>
              </a:ext>
            </a:extLst>
          </p:cNvPr>
          <p:cNvSpPr>
            <a:spLocks noGrp="1"/>
          </p:cNvSpPr>
          <p:nvPr>
            <p:ph type="title"/>
          </p:nvPr>
        </p:nvSpPr>
        <p:spPr>
          <a:xfrm>
            <a:off x="407988" y="373593"/>
            <a:ext cx="11376025" cy="567701"/>
          </a:xfrm>
        </p:spPr>
        <p:txBody>
          <a:bodyPr/>
          <a:lstStyle/>
          <a:p>
            <a:r>
              <a:rPr lang="en-US" dirty="0"/>
              <a:t>Main BE Objectives for the Coming Years</a:t>
            </a:r>
            <a:endParaRPr lang="en-GB" dirty="0"/>
          </a:p>
        </p:txBody>
      </p:sp>
      <p:sp>
        <p:nvSpPr>
          <p:cNvPr id="4" name="Date Placeholder 3">
            <a:extLst>
              <a:ext uri="{FF2B5EF4-FFF2-40B4-BE49-F238E27FC236}">
                <a16:creationId xmlns:a16="http://schemas.microsoft.com/office/drawing/2014/main" id="{28FE55C7-867A-43E6-B3AD-BFC5194D07E8}"/>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7536487B-4724-4560-9330-47EE807D6453}"/>
              </a:ext>
            </a:extLst>
          </p:cNvPr>
          <p:cNvSpPr>
            <a:spLocks noGrp="1"/>
          </p:cNvSpPr>
          <p:nvPr>
            <p:ph type="ftr" sz="quarter" idx="11"/>
          </p:nvPr>
        </p:nvSpPr>
        <p:spPr/>
        <p:txBody>
          <a:bodyPr/>
          <a:lstStyle/>
          <a:p>
            <a:r>
              <a:rPr lang="en-GB" dirty="0"/>
              <a:t>Introduction to the Beams Department 2021</a:t>
            </a:r>
            <a:endParaRPr lang="en-US" dirty="0"/>
          </a:p>
        </p:txBody>
      </p:sp>
      <p:sp>
        <p:nvSpPr>
          <p:cNvPr id="6" name="Slide Number Placeholder 5">
            <a:extLst>
              <a:ext uri="{FF2B5EF4-FFF2-40B4-BE49-F238E27FC236}">
                <a16:creationId xmlns:a16="http://schemas.microsoft.com/office/drawing/2014/main" id="{1EBB4790-2166-44C8-85AE-FDFFEA912563}"/>
              </a:ext>
            </a:extLst>
          </p:cNvPr>
          <p:cNvSpPr>
            <a:spLocks noGrp="1"/>
          </p:cNvSpPr>
          <p:nvPr>
            <p:ph type="sldNum" sz="quarter" idx="12"/>
          </p:nvPr>
        </p:nvSpPr>
        <p:spPr/>
        <p:txBody>
          <a:bodyPr/>
          <a:lstStyle/>
          <a:p>
            <a:fld id="{36B5EA5A-BC32-A742-B11B-8E7414D5B535}" type="slidenum">
              <a:rPr lang="en-US" smtClean="0"/>
              <a:pPr/>
              <a:t>81</a:t>
            </a:fld>
            <a:endParaRPr lang="en-US" dirty="0"/>
          </a:p>
        </p:txBody>
      </p:sp>
    </p:spTree>
    <p:extLst>
      <p:ext uri="{BB962C8B-B14F-4D97-AF65-F5344CB8AC3E}">
        <p14:creationId xmlns:p14="http://schemas.microsoft.com/office/powerpoint/2010/main" val="3646776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1CF134-1C4A-4F18-8CD7-0D46A7939369}"/>
              </a:ext>
            </a:extLst>
          </p:cNvPr>
          <p:cNvSpPr>
            <a:spLocks noGrp="1"/>
          </p:cNvSpPr>
          <p:nvPr>
            <p:ph idx="1"/>
          </p:nvPr>
        </p:nvSpPr>
        <p:spPr>
          <a:xfrm>
            <a:off x="407989" y="1004048"/>
            <a:ext cx="11376024" cy="5089151"/>
          </a:xfrm>
        </p:spPr>
        <p:txBody>
          <a:bodyPr/>
          <a:lstStyle/>
          <a:p>
            <a:r>
              <a:rPr lang="en-US" dirty="0"/>
              <a:t>Building a collaborative controls structure</a:t>
            </a:r>
          </a:p>
          <a:p>
            <a:pPr lvl="1"/>
            <a:r>
              <a:rPr lang="en-US" dirty="0"/>
              <a:t>Providing an improved, reactive and coherent service to the ATS and experiments</a:t>
            </a:r>
          </a:p>
          <a:p>
            <a:pPr lvl="1"/>
            <a:r>
              <a:rPr lang="en-US" dirty="0"/>
              <a:t>Consolidating existing technologies with a push for </a:t>
            </a:r>
            <a:r>
              <a:rPr lang="en-US" dirty="0" err="1"/>
              <a:t>standardisation</a:t>
            </a:r>
            <a:r>
              <a:rPr lang="en-US" dirty="0"/>
              <a:t> where possible</a:t>
            </a:r>
          </a:p>
          <a:p>
            <a:pPr lvl="1"/>
            <a:r>
              <a:rPr lang="en-US" dirty="0"/>
              <a:t>Providing a strategy for future controls technologies &amp; </a:t>
            </a:r>
            <a:r>
              <a:rPr lang="en-GB" dirty="0"/>
              <a:t>further developing the partnership with IT</a:t>
            </a:r>
            <a:endParaRPr lang="en-US" dirty="0"/>
          </a:p>
          <a:p>
            <a:r>
              <a:rPr lang="en-GB" dirty="0"/>
              <a:t>Preparation for LS3</a:t>
            </a:r>
          </a:p>
          <a:p>
            <a:pPr lvl="1"/>
            <a:r>
              <a:rPr lang="en-GB" dirty="0"/>
              <a:t>With LS2 barely finished many groups already looking towards the huge amount of work coming for LS3</a:t>
            </a:r>
          </a:p>
          <a:p>
            <a:pPr lvl="1"/>
            <a:r>
              <a:rPr lang="en-GB" dirty="0"/>
              <a:t>Support to experiments and machines for alignment, technical services and industrial controls</a:t>
            </a:r>
          </a:p>
          <a:p>
            <a:pPr lvl="1"/>
            <a:r>
              <a:rPr lang="en-GB" dirty="0"/>
              <a:t>Completing HL-LHC contributions</a:t>
            </a:r>
          </a:p>
          <a:p>
            <a:r>
              <a:rPr lang="en-GB" dirty="0"/>
              <a:t>Resource optimisation</a:t>
            </a:r>
          </a:p>
          <a:p>
            <a:pPr lvl="1"/>
            <a:r>
              <a:rPr lang="en-GB" dirty="0"/>
              <a:t>Prioritisation of work while addressing the main objectives with limited resources</a:t>
            </a:r>
          </a:p>
          <a:p>
            <a:pPr lvl="1"/>
            <a:r>
              <a:rPr lang="en-GB" dirty="0"/>
              <a:t>Agreeing clear deliverables with required budget and manpower with all projects</a:t>
            </a:r>
          </a:p>
          <a:p>
            <a:pPr lvl="1"/>
            <a:r>
              <a:rPr lang="en-GB" dirty="0"/>
              <a:t>Balancing level of supervision with staff manpower – either direct or through collaborations</a:t>
            </a:r>
          </a:p>
        </p:txBody>
      </p:sp>
      <p:sp>
        <p:nvSpPr>
          <p:cNvPr id="3" name="Title 2">
            <a:extLst>
              <a:ext uri="{FF2B5EF4-FFF2-40B4-BE49-F238E27FC236}">
                <a16:creationId xmlns:a16="http://schemas.microsoft.com/office/drawing/2014/main" id="{504F8D52-89AF-4E9D-94EA-03AD0C509184}"/>
              </a:ext>
            </a:extLst>
          </p:cNvPr>
          <p:cNvSpPr>
            <a:spLocks noGrp="1"/>
          </p:cNvSpPr>
          <p:nvPr>
            <p:ph type="title"/>
          </p:nvPr>
        </p:nvSpPr>
        <p:spPr>
          <a:xfrm>
            <a:off x="407988" y="373593"/>
            <a:ext cx="11376025" cy="495983"/>
          </a:xfrm>
        </p:spPr>
        <p:txBody>
          <a:bodyPr/>
          <a:lstStyle/>
          <a:p>
            <a:r>
              <a:rPr lang="en-US" dirty="0"/>
              <a:t>Main BE Short &amp; Medium-Term Challenges</a:t>
            </a:r>
            <a:endParaRPr lang="en-GB" dirty="0"/>
          </a:p>
        </p:txBody>
      </p:sp>
      <p:sp>
        <p:nvSpPr>
          <p:cNvPr id="4" name="Date Placeholder 3">
            <a:extLst>
              <a:ext uri="{FF2B5EF4-FFF2-40B4-BE49-F238E27FC236}">
                <a16:creationId xmlns:a16="http://schemas.microsoft.com/office/drawing/2014/main" id="{BC7FEA75-8180-48AF-8A7F-247FD89F1024}"/>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0776FA07-AEDA-46F3-AAA9-E9BFF10D94A5}"/>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253A456F-F196-4AB0-91B3-DC14EDF4D171}"/>
              </a:ext>
            </a:extLst>
          </p:cNvPr>
          <p:cNvSpPr>
            <a:spLocks noGrp="1"/>
          </p:cNvSpPr>
          <p:nvPr>
            <p:ph type="sldNum" sz="quarter" idx="12"/>
          </p:nvPr>
        </p:nvSpPr>
        <p:spPr/>
        <p:txBody>
          <a:bodyPr/>
          <a:lstStyle/>
          <a:p>
            <a:fld id="{36B5EA5A-BC32-A742-B11B-8E7414D5B535}" type="slidenum">
              <a:rPr lang="en-US" smtClean="0"/>
              <a:pPr/>
              <a:t>82</a:t>
            </a:fld>
            <a:endParaRPr lang="en-US" dirty="0"/>
          </a:p>
        </p:txBody>
      </p:sp>
    </p:spTree>
    <p:extLst>
      <p:ext uri="{BB962C8B-B14F-4D97-AF65-F5344CB8AC3E}">
        <p14:creationId xmlns:p14="http://schemas.microsoft.com/office/powerpoint/2010/main" val="933162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4B5965-F34F-4F59-9C5E-3BCC55D7C968}"/>
              </a:ext>
            </a:extLst>
          </p:cNvPr>
          <p:cNvSpPr>
            <a:spLocks noGrp="1"/>
          </p:cNvSpPr>
          <p:nvPr>
            <p:ph idx="1"/>
          </p:nvPr>
        </p:nvSpPr>
        <p:spPr>
          <a:xfrm>
            <a:off x="407987" y="992777"/>
            <a:ext cx="11376024" cy="5207997"/>
          </a:xfrm>
        </p:spPr>
        <p:txBody>
          <a:bodyPr/>
          <a:lstStyle/>
          <a:p>
            <a:r>
              <a:rPr lang="en-GB" dirty="0"/>
              <a:t>Continuing to manage the COVID constraints while looking forward to the future</a:t>
            </a:r>
          </a:p>
          <a:p>
            <a:endParaRPr lang="en-GB" dirty="0"/>
          </a:p>
          <a:p>
            <a:endParaRPr lang="en-GB" dirty="0"/>
          </a:p>
          <a:p>
            <a:endParaRPr lang="en-GB" dirty="0"/>
          </a:p>
          <a:p>
            <a:endParaRPr lang="en-GB" dirty="0"/>
          </a:p>
          <a:p>
            <a:endParaRPr lang="en-GB" dirty="0"/>
          </a:p>
          <a:p>
            <a:endParaRPr lang="en-GB" dirty="0"/>
          </a:p>
          <a:p>
            <a:endParaRPr lang="en-GB" dirty="0"/>
          </a:p>
          <a:p>
            <a:pPr lvl="2"/>
            <a:endParaRPr lang="en-GB" dirty="0"/>
          </a:p>
          <a:p>
            <a:r>
              <a:rPr lang="en-GB" dirty="0"/>
              <a:t>Your ideas on how to build on our collective “Esprit de Corps” welcome!</a:t>
            </a:r>
          </a:p>
        </p:txBody>
      </p:sp>
      <p:grpSp>
        <p:nvGrpSpPr>
          <p:cNvPr id="20" name="Group 19">
            <a:extLst>
              <a:ext uri="{FF2B5EF4-FFF2-40B4-BE49-F238E27FC236}">
                <a16:creationId xmlns:a16="http://schemas.microsoft.com/office/drawing/2014/main" id="{2755F0CE-D03F-407D-95F8-12A62AA1FB42}"/>
              </a:ext>
            </a:extLst>
          </p:cNvPr>
          <p:cNvGrpSpPr/>
          <p:nvPr/>
        </p:nvGrpSpPr>
        <p:grpSpPr>
          <a:xfrm>
            <a:off x="1833249" y="1319324"/>
            <a:ext cx="7690164" cy="4331948"/>
            <a:chOff x="3970540" y="1295402"/>
            <a:chExt cx="8221460" cy="4594882"/>
          </a:xfrm>
        </p:grpSpPr>
        <p:pic>
          <p:nvPicPr>
            <p:cNvPr id="21" name="Picture 20">
              <a:extLst>
                <a:ext uri="{FF2B5EF4-FFF2-40B4-BE49-F238E27FC236}">
                  <a16:creationId xmlns:a16="http://schemas.microsoft.com/office/drawing/2014/main" id="{30B0BAF3-6A03-4822-A2DC-26F18AEEC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0540" y="1295402"/>
              <a:ext cx="8210146" cy="4594882"/>
            </a:xfrm>
            <a:prstGeom prst="rect">
              <a:avLst/>
            </a:prstGeom>
          </p:spPr>
        </p:pic>
        <p:sp>
          <p:nvSpPr>
            <p:cNvPr id="22" name="Rectangle 21">
              <a:extLst>
                <a:ext uri="{FF2B5EF4-FFF2-40B4-BE49-F238E27FC236}">
                  <a16:creationId xmlns:a16="http://schemas.microsoft.com/office/drawing/2014/main" id="{CB8595E2-9433-4AC4-B7CA-F5358E5B8031}"/>
                </a:ext>
              </a:extLst>
            </p:cNvPr>
            <p:cNvSpPr/>
            <p:nvPr/>
          </p:nvSpPr>
          <p:spPr>
            <a:xfrm>
              <a:off x="8177349" y="4737463"/>
              <a:ext cx="4014651" cy="115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3718E8-5D9F-43A8-BC49-1A1E7DDF308C}"/>
                </a:ext>
              </a:extLst>
            </p:cNvPr>
            <p:cNvSpPr/>
            <p:nvPr/>
          </p:nvSpPr>
          <p:spPr>
            <a:xfrm>
              <a:off x="9774048" y="4249840"/>
              <a:ext cx="2411025" cy="115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67D86B44-E154-4B06-866A-B3D41CD3E017}"/>
              </a:ext>
            </a:extLst>
          </p:cNvPr>
          <p:cNvSpPr>
            <a:spLocks noGrp="1"/>
          </p:cNvSpPr>
          <p:nvPr>
            <p:ph type="title"/>
          </p:nvPr>
        </p:nvSpPr>
        <p:spPr/>
        <p:txBody>
          <a:bodyPr/>
          <a:lstStyle/>
          <a:p>
            <a:r>
              <a:rPr lang="en-GB" dirty="0"/>
              <a:t>BEAMS (BE) Working Practices</a:t>
            </a:r>
          </a:p>
        </p:txBody>
      </p:sp>
      <p:sp>
        <p:nvSpPr>
          <p:cNvPr id="4" name="Date Placeholder 3">
            <a:extLst>
              <a:ext uri="{FF2B5EF4-FFF2-40B4-BE49-F238E27FC236}">
                <a16:creationId xmlns:a16="http://schemas.microsoft.com/office/drawing/2014/main" id="{77C912AF-6C9C-4D78-A242-955E645523F6}"/>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8BD44766-077A-479E-8F60-E80EF42EF099}"/>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D6EB9D91-9826-40BD-83C2-D47BAB970778}"/>
              </a:ext>
            </a:extLst>
          </p:cNvPr>
          <p:cNvSpPr>
            <a:spLocks noGrp="1"/>
          </p:cNvSpPr>
          <p:nvPr>
            <p:ph type="sldNum" sz="quarter" idx="12"/>
          </p:nvPr>
        </p:nvSpPr>
        <p:spPr/>
        <p:txBody>
          <a:bodyPr/>
          <a:lstStyle/>
          <a:p>
            <a:fld id="{36B5EA5A-BC32-A742-B11B-8E7414D5B535}" type="slidenum">
              <a:rPr lang="en-US" smtClean="0"/>
              <a:pPr/>
              <a:t>83</a:t>
            </a:fld>
            <a:endParaRPr lang="en-US" dirty="0"/>
          </a:p>
        </p:txBody>
      </p:sp>
      <p:pic>
        <p:nvPicPr>
          <p:cNvPr id="7" name="Picture 4" descr="Image result for cern open days 2019">
            <a:extLst>
              <a:ext uri="{FF2B5EF4-FFF2-40B4-BE49-F238E27FC236}">
                <a16:creationId xmlns:a16="http://schemas.microsoft.com/office/drawing/2014/main" id="{9EFEC948-6060-4B7B-88A1-ADE92C6DCAA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848521">
            <a:off x="5717639" y="4037017"/>
            <a:ext cx="2402327" cy="1600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AD6D7DF-7D18-46CB-A1E2-6909CA6A3B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47250">
            <a:off x="7221501" y="2473520"/>
            <a:ext cx="2545487" cy="1909116"/>
          </a:xfrm>
          <a:prstGeom prst="rect">
            <a:avLst/>
          </a:prstGeom>
        </p:spPr>
      </p:pic>
      <p:pic>
        <p:nvPicPr>
          <p:cNvPr id="8" name="Picture 7">
            <a:extLst>
              <a:ext uri="{FF2B5EF4-FFF2-40B4-BE49-F238E27FC236}">
                <a16:creationId xmlns:a16="http://schemas.microsoft.com/office/drawing/2014/main" id="{8FBB816B-8C07-4D89-9A80-E10EC316F3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09560" y="4288437"/>
            <a:ext cx="1548849" cy="1522300"/>
          </a:xfrm>
          <a:prstGeom prst="rect">
            <a:avLst/>
          </a:prstGeom>
        </p:spPr>
      </p:pic>
    </p:spTree>
    <p:extLst>
      <p:ext uri="{BB962C8B-B14F-4D97-AF65-F5344CB8AC3E}">
        <p14:creationId xmlns:p14="http://schemas.microsoft.com/office/powerpoint/2010/main" val="708962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AF4B9-EAFC-4988-BB5E-3FB4D4D411DA}"/>
              </a:ext>
            </a:extLst>
          </p:cNvPr>
          <p:cNvSpPr>
            <a:spLocks noGrp="1"/>
          </p:cNvSpPr>
          <p:nvPr>
            <p:ph type="title"/>
          </p:nvPr>
        </p:nvSpPr>
        <p:spPr>
          <a:xfrm>
            <a:off x="183559" y="233314"/>
            <a:ext cx="11376025" cy="1065742"/>
          </a:xfrm>
        </p:spPr>
        <p:txBody>
          <a:bodyPr/>
          <a:lstStyle/>
          <a:p>
            <a:r>
              <a:rPr lang="en-GB" dirty="0"/>
              <a:t>In summary… we’ve got a lot do!</a:t>
            </a:r>
            <a:r>
              <a:rPr lang="en-GB" sz="2400" baseline="-25000" dirty="0"/>
              <a:t> </a:t>
            </a:r>
            <a:r>
              <a:rPr lang="en-GB" sz="1800" baseline="-25000" dirty="0">
                <a:solidFill>
                  <a:srgbClr val="303030"/>
                </a:solidFill>
              </a:rPr>
              <a:t>Mike Lamont understatement! – ATS webinar 2021</a:t>
            </a:r>
          </a:p>
        </p:txBody>
      </p:sp>
      <p:sp>
        <p:nvSpPr>
          <p:cNvPr id="4" name="Date Placeholder 3">
            <a:extLst>
              <a:ext uri="{FF2B5EF4-FFF2-40B4-BE49-F238E27FC236}">
                <a16:creationId xmlns:a16="http://schemas.microsoft.com/office/drawing/2014/main" id="{D6741728-07BD-4EC4-B93B-E9F4BA219D7F}"/>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D06A1A99-12ED-4511-A804-91479F988727}"/>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79097E81-018D-4AFB-908B-3C82197DA5A1}"/>
              </a:ext>
            </a:extLst>
          </p:cNvPr>
          <p:cNvSpPr>
            <a:spLocks noGrp="1"/>
          </p:cNvSpPr>
          <p:nvPr>
            <p:ph type="sldNum" sz="quarter" idx="12"/>
          </p:nvPr>
        </p:nvSpPr>
        <p:spPr/>
        <p:txBody>
          <a:bodyPr/>
          <a:lstStyle/>
          <a:p>
            <a:fld id="{36B5EA5A-BC32-A742-B11B-8E7414D5B535}" type="slidenum">
              <a:rPr lang="en-US" smtClean="0"/>
              <a:pPr/>
              <a:t>84</a:t>
            </a:fld>
            <a:endParaRPr lang="en-US" dirty="0"/>
          </a:p>
        </p:txBody>
      </p:sp>
      <p:pic>
        <p:nvPicPr>
          <p:cNvPr id="8" name="Picture 7">
            <a:extLst>
              <a:ext uri="{FF2B5EF4-FFF2-40B4-BE49-F238E27FC236}">
                <a16:creationId xmlns:a16="http://schemas.microsoft.com/office/drawing/2014/main" id="{E1FF18E8-D610-488C-894B-A9BA251CC583}"/>
              </a:ext>
            </a:extLst>
          </p:cNvPr>
          <p:cNvPicPr>
            <a:picLocks noChangeAspect="1"/>
          </p:cNvPicPr>
          <p:nvPr/>
        </p:nvPicPr>
        <p:blipFill>
          <a:blip r:embed="rId2"/>
          <a:stretch>
            <a:fillRect/>
          </a:stretch>
        </p:blipFill>
        <p:spPr>
          <a:xfrm>
            <a:off x="737385" y="949258"/>
            <a:ext cx="10268375" cy="5251517"/>
          </a:xfrm>
          <a:prstGeom prst="rect">
            <a:avLst/>
          </a:prstGeom>
        </p:spPr>
      </p:pic>
    </p:spTree>
    <p:extLst>
      <p:ext uri="{BB962C8B-B14F-4D97-AF65-F5344CB8AC3E}">
        <p14:creationId xmlns:p14="http://schemas.microsoft.com/office/powerpoint/2010/main" val="3564677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4FD23-9F17-45EC-876D-60A33C606798}"/>
              </a:ext>
            </a:extLst>
          </p:cNvPr>
          <p:cNvSpPr>
            <a:spLocks noGrp="1"/>
          </p:cNvSpPr>
          <p:nvPr>
            <p:ph idx="1"/>
          </p:nvPr>
        </p:nvSpPr>
        <p:spPr>
          <a:xfrm>
            <a:off x="407989" y="1317812"/>
            <a:ext cx="11376024" cy="4882963"/>
          </a:xfrm>
        </p:spPr>
        <p:txBody>
          <a:bodyPr/>
          <a:lstStyle/>
          <a:p>
            <a:r>
              <a:rPr lang="en-GB" dirty="0" err="1"/>
              <a:t>Aurélie</a:t>
            </a:r>
            <a:r>
              <a:rPr lang="en-GB" dirty="0"/>
              <a:t> Choy – the BEAMS Human Resource Adviser (HRA)</a:t>
            </a:r>
          </a:p>
          <a:p>
            <a:pPr lvl="1"/>
            <a:r>
              <a:rPr lang="en-GB" dirty="0"/>
              <a:t>Now the single point of contact for all staff, fellows and students</a:t>
            </a:r>
          </a:p>
          <a:p>
            <a:r>
              <a:rPr lang="en-GB" dirty="0"/>
              <a:t>Staff and Fellows Survey</a:t>
            </a:r>
          </a:p>
          <a:p>
            <a:pPr lvl="1">
              <a:spcBef>
                <a:spcPts val="300"/>
              </a:spcBef>
            </a:pPr>
            <a:r>
              <a:rPr lang="en-GB" dirty="0"/>
              <a:t>Carried out in 2019 with generally very positive feedback</a:t>
            </a:r>
          </a:p>
          <a:p>
            <a:pPr lvl="1">
              <a:spcBef>
                <a:spcPts val="300"/>
              </a:spcBef>
            </a:pPr>
            <a:r>
              <a:rPr lang="en-GB" dirty="0"/>
              <a:t>Will continue to work with HR to address the global and more specific things identified in the survey</a:t>
            </a:r>
          </a:p>
          <a:p>
            <a:pPr lvl="1"/>
            <a:endParaRPr lang="en-GB" dirty="0"/>
          </a:p>
        </p:txBody>
      </p:sp>
      <p:sp>
        <p:nvSpPr>
          <p:cNvPr id="3" name="Title 2">
            <a:extLst>
              <a:ext uri="{FF2B5EF4-FFF2-40B4-BE49-F238E27FC236}">
                <a16:creationId xmlns:a16="http://schemas.microsoft.com/office/drawing/2014/main" id="{B9E40527-7BAE-4D24-8C57-3DA58F5D34AA}"/>
              </a:ext>
            </a:extLst>
          </p:cNvPr>
          <p:cNvSpPr>
            <a:spLocks noGrp="1"/>
          </p:cNvSpPr>
          <p:nvPr>
            <p:ph type="title"/>
          </p:nvPr>
        </p:nvSpPr>
        <p:spPr/>
        <p:txBody>
          <a:bodyPr/>
          <a:lstStyle/>
          <a:p>
            <a:r>
              <a:rPr lang="en-GB" dirty="0"/>
              <a:t>HR Support</a:t>
            </a:r>
          </a:p>
        </p:txBody>
      </p:sp>
      <p:sp>
        <p:nvSpPr>
          <p:cNvPr id="4" name="Date Placeholder 3">
            <a:extLst>
              <a:ext uri="{FF2B5EF4-FFF2-40B4-BE49-F238E27FC236}">
                <a16:creationId xmlns:a16="http://schemas.microsoft.com/office/drawing/2014/main" id="{D8BF2386-AD00-4802-A328-3D9CEF486D6A}"/>
              </a:ext>
            </a:extLst>
          </p:cNvPr>
          <p:cNvSpPr>
            <a:spLocks noGrp="1"/>
          </p:cNvSpPr>
          <p:nvPr>
            <p:ph type="dt" sz="half" idx="10"/>
          </p:nvPr>
        </p:nvSpPr>
        <p:spPr/>
        <p:txBody>
          <a:bodyPr/>
          <a:lstStyle/>
          <a:p>
            <a:r>
              <a:rPr lang="en-GB"/>
              <a:t>21/01/2021</a:t>
            </a:r>
            <a:endParaRPr lang="en-US" dirty="0"/>
          </a:p>
        </p:txBody>
      </p:sp>
      <p:sp>
        <p:nvSpPr>
          <p:cNvPr id="5" name="Footer Placeholder 4">
            <a:extLst>
              <a:ext uri="{FF2B5EF4-FFF2-40B4-BE49-F238E27FC236}">
                <a16:creationId xmlns:a16="http://schemas.microsoft.com/office/drawing/2014/main" id="{8309E2B5-717F-4B8B-9507-4A75D9D6407F}"/>
              </a:ext>
            </a:extLst>
          </p:cNvPr>
          <p:cNvSpPr>
            <a:spLocks noGrp="1"/>
          </p:cNvSpPr>
          <p:nvPr>
            <p:ph type="ftr" sz="quarter" idx="11"/>
          </p:nvPr>
        </p:nvSpPr>
        <p:spPr/>
        <p:txBody>
          <a:bodyPr/>
          <a:lstStyle/>
          <a:p>
            <a:r>
              <a:rPr lang="en-GB"/>
              <a:t>Introduction to the Beams Department 2021</a:t>
            </a:r>
            <a:endParaRPr lang="en-US" dirty="0"/>
          </a:p>
        </p:txBody>
      </p:sp>
      <p:sp>
        <p:nvSpPr>
          <p:cNvPr id="6" name="Slide Number Placeholder 5">
            <a:extLst>
              <a:ext uri="{FF2B5EF4-FFF2-40B4-BE49-F238E27FC236}">
                <a16:creationId xmlns:a16="http://schemas.microsoft.com/office/drawing/2014/main" id="{43006064-43E6-4658-9A71-57967FD5946F}"/>
              </a:ext>
            </a:extLst>
          </p:cNvPr>
          <p:cNvSpPr>
            <a:spLocks noGrp="1"/>
          </p:cNvSpPr>
          <p:nvPr>
            <p:ph type="sldNum" sz="quarter" idx="12"/>
          </p:nvPr>
        </p:nvSpPr>
        <p:spPr/>
        <p:txBody>
          <a:bodyPr/>
          <a:lstStyle/>
          <a:p>
            <a:fld id="{36B5EA5A-BC32-A742-B11B-8E7414D5B535}" type="slidenum">
              <a:rPr lang="en-US" smtClean="0"/>
              <a:pPr/>
              <a:t>9</a:t>
            </a:fld>
            <a:endParaRPr lang="en-US" dirty="0"/>
          </a:p>
        </p:txBody>
      </p:sp>
      <p:pic>
        <p:nvPicPr>
          <p:cNvPr id="7" name="Picture 6">
            <a:extLst>
              <a:ext uri="{FF2B5EF4-FFF2-40B4-BE49-F238E27FC236}">
                <a16:creationId xmlns:a16="http://schemas.microsoft.com/office/drawing/2014/main" id="{FAA327AA-1882-40A1-8045-03A2290D0490}"/>
              </a:ext>
            </a:extLst>
          </p:cNvPr>
          <p:cNvPicPr>
            <a:picLocks noChangeAspect="1"/>
          </p:cNvPicPr>
          <p:nvPr/>
        </p:nvPicPr>
        <p:blipFill>
          <a:blip r:embed="rId2"/>
          <a:stretch>
            <a:fillRect/>
          </a:stretch>
        </p:blipFill>
        <p:spPr>
          <a:xfrm>
            <a:off x="1220867" y="3362372"/>
            <a:ext cx="9178192" cy="2838402"/>
          </a:xfrm>
          <a:prstGeom prst="rect">
            <a:avLst/>
          </a:prstGeom>
        </p:spPr>
      </p:pic>
      <p:pic>
        <p:nvPicPr>
          <p:cNvPr id="9" name="Picture 8" descr="A picture containing person, hair, posing&#10;&#10;Description automatically generated">
            <a:extLst>
              <a:ext uri="{FF2B5EF4-FFF2-40B4-BE49-F238E27FC236}">
                <a16:creationId xmlns:a16="http://schemas.microsoft.com/office/drawing/2014/main" id="{F0CD50FE-BDF0-4543-B7CD-4F915636609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15587" y="487982"/>
            <a:ext cx="3232586" cy="2286000"/>
          </a:xfrm>
          <a:prstGeom prst="rect">
            <a:avLst/>
          </a:prstGeom>
        </p:spPr>
      </p:pic>
    </p:spTree>
    <p:extLst>
      <p:ext uri="{BB962C8B-B14F-4D97-AF65-F5344CB8AC3E}">
        <p14:creationId xmlns:p14="http://schemas.microsoft.com/office/powerpoint/2010/main" val="3687561602"/>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3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Welcome to BE - Jan 2021 - template" id="{D7F86FE6-13B5-1742-902D-E033CFAF905E}" vid="{4FADA346-18AE-D546-9D9D-50DAEB7467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Cobranding 16x9_PPT_Arial</Template>
  <TotalTime>1391</TotalTime>
  <Words>7426</Words>
  <Application>Microsoft Office PowerPoint</Application>
  <PresentationFormat>Widescreen</PresentationFormat>
  <Paragraphs>1186</Paragraphs>
  <Slides>85</Slides>
  <Notes>3</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101" baseType="lpstr">
      <vt:lpstr>Arial</vt:lpstr>
      <vt:lpstr>Arial Narrow</vt:lpstr>
      <vt:lpstr>Avenir Book</vt:lpstr>
      <vt:lpstr>Calibri</vt:lpstr>
      <vt:lpstr>Cambria Math</vt:lpstr>
      <vt:lpstr>Century Gothic</vt:lpstr>
      <vt:lpstr>Corbel</vt:lpstr>
      <vt:lpstr>Liberation Sans</vt:lpstr>
      <vt:lpstr>PT Sans</vt:lpstr>
      <vt:lpstr>Symbol</vt:lpstr>
      <vt:lpstr>Titillium</vt:lpstr>
      <vt:lpstr>Ubuntu Light</vt:lpstr>
      <vt:lpstr>Wingdings</vt:lpstr>
      <vt:lpstr>Office Theme</vt:lpstr>
      <vt:lpstr>3_Office Theme</vt:lpstr>
      <vt:lpstr>Bitmap Image</vt:lpstr>
      <vt:lpstr>Welcome to the new-look BEAMS (BE) Department</vt:lpstr>
      <vt:lpstr>BEAMS (BE) &amp; the Motivation for Reorganisation</vt:lpstr>
      <vt:lpstr>BEAMS (BE) at the Heart of the A&amp;T Sector</vt:lpstr>
      <vt:lpstr>The BEAMS (BE) Department</vt:lpstr>
      <vt:lpstr>BEAMS (BE) – Our Mandate</vt:lpstr>
      <vt:lpstr>The BEAMS Department in Numbers</vt:lpstr>
      <vt:lpstr>HDO – Head of Department Office</vt:lpstr>
      <vt:lpstr>Safety in the BEAMS (BE) Department</vt:lpstr>
      <vt:lpstr>HR Support</vt:lpstr>
      <vt:lpstr>BE-ASR Administration, Safety &amp; Resources</vt:lpstr>
      <vt:lpstr>ASR – Administration, Safety &amp; Resources Group Leader: Ronny Billen</vt:lpstr>
      <vt:lpstr>Organigram and staffing</vt:lpstr>
      <vt:lpstr>Safety Unit</vt:lpstr>
      <vt:lpstr>BE-ABP Accelerators &amp; Beam Physics</vt:lpstr>
      <vt:lpstr>ABP – Accelerators &amp; Beam Physics Group Leader: Yannis Papaphilippou</vt:lpstr>
      <vt:lpstr>ABP Activities – Linac 4 Source Performance </vt:lpstr>
      <vt:lpstr>ABP Activities – Incoherent collective effects &amp; noise  </vt:lpstr>
      <vt:lpstr>ABP Activities – Optics, non-linear dynamics, collimation  </vt:lpstr>
      <vt:lpstr>ABP Activities – Future collider studies and beyond </vt:lpstr>
      <vt:lpstr>ABP – Accelerators &amp; Beam Physics Challenges</vt:lpstr>
      <vt:lpstr>BE-CEM Controls Electronics &amp; Mechatronics</vt:lpstr>
      <vt:lpstr>CEM – Controls Electronics &amp; Mechatronics Group Leader: Alessandro Masi</vt:lpstr>
      <vt:lpstr>CEM – Controls Electronics &amp; Mechatronics </vt:lpstr>
      <vt:lpstr>CEM – Controls Electronics &amp; Mechatronics </vt:lpstr>
      <vt:lpstr>CEM – Controls Electronics &amp; Mechatronics </vt:lpstr>
      <vt:lpstr>CEM – Controls Electronics &amp; Mechatronics </vt:lpstr>
      <vt:lpstr>CEM – Controls Electronics &amp; Mechatronics </vt:lpstr>
      <vt:lpstr>CEM – Controls Electronics &amp; Mechatronics </vt:lpstr>
      <vt:lpstr>BE-CSS Controls Software &amp; Services</vt:lpstr>
      <vt:lpstr>CSS – Controls Software &amp; Services Group Leader: Chris Roderick</vt:lpstr>
      <vt:lpstr>CSS – Structure</vt:lpstr>
      <vt:lpstr>CSS – What we do – Some 2020 Highlights</vt:lpstr>
      <vt:lpstr>CSS – What we do – Some 2020 Highlights</vt:lpstr>
      <vt:lpstr>CSS – Main Challenges</vt:lpstr>
      <vt:lpstr>BE-EA Experimental Areas</vt:lpstr>
      <vt:lpstr>EA – Experimental Areas Group Leader: Markus Brugger</vt:lpstr>
      <vt:lpstr>EA – Experimental Areas – Diversity </vt:lpstr>
      <vt:lpstr>EA – Experimental Areas – Three Pillars </vt:lpstr>
      <vt:lpstr>EA – Experimental Areas – LS2/Run-3/LS3/ESPP </vt:lpstr>
      <vt:lpstr>EA – Experimental Areas – TheTeam! </vt:lpstr>
      <vt:lpstr>EA – Experimental Areas </vt:lpstr>
      <vt:lpstr>BE-GM Geodetic Metrology</vt:lpstr>
      <vt:lpstr>GM – Geodetic Metrology Group Leader: Hélène Mainaud Durand</vt:lpstr>
      <vt:lpstr>GM – Geodetic Metrology </vt:lpstr>
      <vt:lpstr>GM – Geodetic Metrology </vt:lpstr>
      <vt:lpstr>GM – Geodetic Metrology </vt:lpstr>
      <vt:lpstr>GM – Geodetic Metrology </vt:lpstr>
      <vt:lpstr>BE-ICS Industrial Control Systems</vt:lpstr>
      <vt:lpstr>ICS – Industrial Control Systems Group Leader: Peter Sollander</vt:lpstr>
      <vt:lpstr>ICS – Industrial Control Systems </vt:lpstr>
      <vt:lpstr>ICS – Industrial Control Systems </vt:lpstr>
      <vt:lpstr>ICS – Industrial Control Systems </vt:lpstr>
      <vt:lpstr>ICS – Industrial Control Systems </vt:lpstr>
      <vt:lpstr>BE-OP Operations</vt:lpstr>
      <vt:lpstr>OP – Operations Group Leader: Rende Steerenberg</vt:lpstr>
      <vt:lpstr>OP – Operations </vt:lpstr>
      <vt:lpstr>OP – Operations </vt:lpstr>
      <vt:lpstr>OP – Operations </vt:lpstr>
      <vt:lpstr>OP – Operations </vt:lpstr>
      <vt:lpstr>The BEAMS Department and the main CERN Projects</vt:lpstr>
      <vt:lpstr>European Strategy for Particle Physics (ESPP) Update and its implementation</vt:lpstr>
      <vt:lpstr>High Luminosity LHC HL-LHC</vt:lpstr>
      <vt:lpstr>High Luminosity LHC</vt:lpstr>
      <vt:lpstr>Future Circular Collider (FCC)Study</vt:lpstr>
      <vt:lpstr>FCC Study Timeline and BE Contributions</vt:lpstr>
      <vt:lpstr>Linear Collider Study Compact Linear Collider Option (CLIC)</vt:lpstr>
      <vt:lpstr>Physics Beyond Colliders (PBC)</vt:lpstr>
      <vt:lpstr>Physics Beyond Colliders: Beam Dump Facility</vt:lpstr>
      <vt:lpstr>Physics Beyond Colliders: Fixed Target @ LHC</vt:lpstr>
      <vt:lpstr>Physics Beyond Colliders: Gamma Factory</vt:lpstr>
      <vt:lpstr>Medical Applications</vt:lpstr>
      <vt:lpstr>Medical Applications</vt:lpstr>
      <vt:lpstr>BEAMS impact on Projects/Studies is/can be HUGE!</vt:lpstr>
      <vt:lpstr>Projects Hosted by the BEAMS Department</vt:lpstr>
      <vt:lpstr>Hostlab – Phase-II Upgrades Project Leader: Fabio Formenti</vt:lpstr>
      <vt:lpstr>NA-CONS – Ready For Consolidation Study Leader: Yacine Kadi</vt:lpstr>
      <vt:lpstr>AWAKE - RUN 2 Project Leader: Edda Gschwendtner</vt:lpstr>
      <vt:lpstr>CLEAR Test Facility Project Leader: Roberto Corsini</vt:lpstr>
      <vt:lpstr>Muon Collider Study Study Leader: Daniel Schulte</vt:lpstr>
      <vt:lpstr>A Few Last Words</vt:lpstr>
      <vt:lpstr>Main BE Objectives for the Coming Years</vt:lpstr>
      <vt:lpstr>Main BE Short &amp; Medium-Term Challenges</vt:lpstr>
      <vt:lpstr>BEAMS (BE) Working Practices</vt:lpstr>
      <vt:lpstr>In summary… we’ve got a lot do! Mike Lamont understatement! – ATS webinar 2021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Rhodri Jones</dc:creator>
  <cp:lastModifiedBy>Rhodri Jones</cp:lastModifiedBy>
  <cp:revision>418</cp:revision>
  <cp:lastPrinted>2020-01-30T13:49:18Z</cp:lastPrinted>
  <dcterms:created xsi:type="dcterms:W3CDTF">2021-01-04T09:26:56Z</dcterms:created>
  <dcterms:modified xsi:type="dcterms:W3CDTF">2021-01-21T08:07:20Z</dcterms:modified>
</cp:coreProperties>
</file>